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9" r:id="rId2"/>
    <p:sldMasterId id="2147483710" r:id="rId3"/>
    <p:sldMasterId id="2147483712" r:id="rId4"/>
  </p:sldMasterIdLst>
  <p:notesMasterIdLst>
    <p:notesMasterId r:id="rId54"/>
  </p:notesMasterIdLst>
  <p:handoutMasterIdLst>
    <p:handoutMasterId r:id="rId55"/>
  </p:handoutMasterIdLst>
  <p:sldIdLst>
    <p:sldId id="257" r:id="rId5"/>
    <p:sldId id="265" r:id="rId6"/>
    <p:sldId id="267" r:id="rId7"/>
    <p:sldId id="268" r:id="rId8"/>
    <p:sldId id="740" r:id="rId9"/>
    <p:sldId id="741" r:id="rId10"/>
    <p:sldId id="742" r:id="rId11"/>
    <p:sldId id="743" r:id="rId12"/>
    <p:sldId id="739" r:id="rId13"/>
    <p:sldId id="491" r:id="rId14"/>
    <p:sldId id="538" r:id="rId15"/>
    <p:sldId id="588" r:id="rId16"/>
    <p:sldId id="586" r:id="rId17"/>
    <p:sldId id="590" r:id="rId18"/>
    <p:sldId id="512" r:id="rId19"/>
    <p:sldId id="488" r:id="rId20"/>
    <p:sldId id="494" r:id="rId21"/>
    <p:sldId id="493" r:id="rId22"/>
    <p:sldId id="499" r:id="rId23"/>
    <p:sldId id="501" r:id="rId24"/>
    <p:sldId id="502" r:id="rId25"/>
    <p:sldId id="503" r:id="rId26"/>
    <p:sldId id="537" r:id="rId27"/>
    <p:sldId id="554" r:id="rId28"/>
    <p:sldId id="582" r:id="rId29"/>
    <p:sldId id="540" r:id="rId30"/>
    <p:sldId id="542" r:id="rId31"/>
    <p:sldId id="541" r:id="rId32"/>
    <p:sldId id="744" r:id="rId33"/>
    <p:sldId id="543" r:id="rId34"/>
    <p:sldId id="544" r:id="rId35"/>
    <p:sldId id="545" r:id="rId36"/>
    <p:sldId id="546" r:id="rId37"/>
    <p:sldId id="548" r:id="rId38"/>
    <p:sldId id="555" r:id="rId39"/>
    <p:sldId id="556" r:id="rId40"/>
    <p:sldId id="547" r:id="rId41"/>
    <p:sldId id="579" r:id="rId42"/>
    <p:sldId id="578" r:id="rId43"/>
    <p:sldId id="585" r:id="rId44"/>
    <p:sldId id="583" r:id="rId45"/>
    <p:sldId id="587" r:id="rId46"/>
    <p:sldId id="551" r:id="rId47"/>
    <p:sldId id="552" r:id="rId48"/>
    <p:sldId id="591" r:id="rId49"/>
    <p:sldId id="589" r:id="rId50"/>
    <p:sldId id="738" r:id="rId51"/>
    <p:sldId id="736" r:id="rId52"/>
    <p:sldId id="73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0D512-296D-2E32-A740-DE0D24A82994}" name="Mallory, Leinani" initials="LM" userId="S::malloryl2@magellanhealth.com::4ac69f54-fa9e-40ce-9597-db0174632d8f" providerId="AD"/>
  <p188:author id="{48EA02EB-695B-5F3B-BC17-0F5BA7029259}" name="Fowler, Gail" initials="FG" userId="S::IGFowler@magellanhealth.com::f87f4491-eb13-45d7-a137-46a68585b826" providerId="AD"/>
  <p188:author id="{248D1FFD-C92E-9E27-F31B-1A50FBA35D69}" name="Reddix, Linda M." initials="LR" userId="S::LMReddix@magellanhealth.com::91299d54-cda7-45a4-82dd-a573a6d076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anna Arrington" initials="JA" lastIdx="35" clrIdx="0">
    <p:extLst>
      <p:ext uri="{19B8F6BF-5375-455C-9EA6-DF929625EA0E}">
        <p15:presenceInfo xmlns:p15="http://schemas.microsoft.com/office/powerpoint/2012/main" userId="S-1-5-21-1527950376-3420975135-3306108593-30455" providerId="AD"/>
      </p:ext>
    </p:extLst>
  </p:cmAuthor>
  <p:cmAuthor id="2" name="Sareda McPhee" initials="SM" lastIdx="7" clrIdx="1">
    <p:extLst>
      <p:ext uri="{19B8F6BF-5375-455C-9EA6-DF929625EA0E}">
        <p15:presenceInfo xmlns:p15="http://schemas.microsoft.com/office/powerpoint/2012/main" userId="S-1-5-21-1527950376-3420975135-3306108593-118318" providerId="AD"/>
      </p:ext>
    </p:extLst>
  </p:cmAuthor>
  <p:cmAuthor id="3" name="Reddix, Linda M." initials="RLM" lastIdx="29" clrIdx="2">
    <p:extLst>
      <p:ext uri="{19B8F6BF-5375-455C-9EA6-DF929625EA0E}">
        <p15:presenceInfo xmlns:p15="http://schemas.microsoft.com/office/powerpoint/2012/main" userId="S::LMReddix@magellanhealth.com::91299d54-cda7-45a4-82dd-a573a6d076cd" providerId="AD"/>
      </p:ext>
    </p:extLst>
  </p:cmAuthor>
  <p:cmAuthor id="4" name="Fowler, Gail" initials="FG" lastIdx="8" clrIdx="3">
    <p:extLst>
      <p:ext uri="{19B8F6BF-5375-455C-9EA6-DF929625EA0E}">
        <p15:presenceInfo xmlns:p15="http://schemas.microsoft.com/office/powerpoint/2012/main" userId="S::IGFowler@magellanhealth.com::f87f4491-eb13-45d7-a137-46a68585b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27C"/>
    <a:srgbClr val="B906CC"/>
    <a:srgbClr val="CD05B5"/>
    <a:srgbClr val="D41278"/>
    <a:srgbClr val="F04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87435" autoAdjust="0"/>
  </p:normalViewPr>
  <p:slideViewPr>
    <p:cSldViewPr snapToGrid="0">
      <p:cViewPr varScale="1">
        <p:scale>
          <a:sx n="76" d="100"/>
          <a:sy n="76" d="100"/>
        </p:scale>
        <p:origin x="678" y="96"/>
      </p:cViewPr>
      <p:guideLst/>
    </p:cSldViewPr>
  </p:slideViewPr>
  <p:notesTextViewPr>
    <p:cViewPr>
      <p:scale>
        <a:sx n="3" d="2"/>
        <a:sy n="3" d="2"/>
      </p:scale>
      <p:origin x="0" y="0"/>
    </p:cViewPr>
  </p:notesTextViewPr>
  <p:sorterViewPr>
    <p:cViewPr>
      <p:scale>
        <a:sx n="100" d="100"/>
        <a:sy n="100" d="100"/>
      </p:scale>
      <p:origin x="0" y="-37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hyperlink" Target="https://www.magellanprovider.com/MagellanProvider/do/LoadHome" TargetMode="External"/></Relationships>
</file>

<file path=ppt/diagrams/_rels/data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hyperlink" Target="https://www.magellanprovider.com/news-publications/spotlight/availity.aspx" TargetMode="External"/><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hyperlink" Target="https://www.magellanoflouisiana.com/for-providers/provider-toolkit/providing-care/medical-necessity-criteria/" TargetMode="External"/><Relationship Id="rId1" Type="http://schemas.openxmlformats.org/officeDocument/2006/relationships/hyperlink" Target="https://www.lamedicaid.com/provweb1/Providermanuals/manuals/BHS/BHS.pdf" TargetMode="Externa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diagrams/_rels/data12.xml.rels><?xml version="1.0" encoding="UTF-8" standalone="yes"?>
<Relationships xmlns="http://schemas.openxmlformats.org/package/2006/relationships"><Relationship Id="rId3" Type="http://schemas.openxmlformats.org/officeDocument/2006/relationships/hyperlink" Target="https://www.magellanprovider.com/media/400268/availityessentials_tips.pdf" TargetMode="External"/><Relationship Id="rId2" Type="http://schemas.openxmlformats.org/officeDocument/2006/relationships/hyperlink" Target="http://www.providerpayments.com/" TargetMode="External"/><Relationship Id="rId1" Type="http://schemas.openxmlformats.org/officeDocument/2006/relationships/hyperlink" Target="https://www.magellanprovider.com/news-publications/spotlight/availity.aspx" TargetMode="External"/><Relationship Id="rId6" Type="http://schemas.openxmlformats.org/officeDocument/2006/relationships/hyperlink" Target="https://www.availity.com/Essentials-Portal-Registration" TargetMode="External"/><Relationship Id="rId5" Type="http://schemas.openxmlformats.org/officeDocument/2006/relationships/hyperlink" Target="http://www.availity.com/" TargetMode="External"/><Relationship Id="rId4" Type="http://schemas.openxmlformats.org/officeDocument/2006/relationships/hyperlink" Target="https://www.magellanprovider.com/media/432875/availity_officehourstips.pdf" TargetMode="External"/></Relationships>
</file>

<file path=ppt/diagrams/_rels/data13.xml.rels><?xml version="1.0" encoding="UTF-8" standalone="yes"?>
<Relationships xmlns="http://schemas.openxmlformats.org/package/2006/relationships"><Relationship Id="rId3" Type="http://schemas.openxmlformats.org/officeDocument/2006/relationships/hyperlink" Target="http://www.magellanoflouisiana.com/for-providers/provider-toolkit/provider-handbook/" TargetMode="External"/><Relationship Id="rId2" Type="http://schemas.openxmlformats.org/officeDocument/2006/relationships/hyperlink" Target="https://www.magellanoflouisiana.com/for-providers/provider-toolkit/provider-website/" TargetMode="External"/><Relationship Id="rId1" Type="http://schemas.openxmlformats.org/officeDocument/2006/relationships/hyperlink" Target="http://www.magellanhealth.com/provider" TargetMode="External"/></Relationships>
</file>

<file path=ppt/diagrams/_rels/data1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1.xml.rels><?xml version="1.0" encoding="UTF-8" standalone="yes"?>
<Relationships xmlns="http://schemas.openxmlformats.org/package/2006/relationships"><Relationship Id="rId1" Type="http://schemas.openxmlformats.org/officeDocument/2006/relationships/hyperlink" Target="https://www.magellanprovider.com/MagellanProvider/do/LoadHome" TargetMode="External"/></Relationships>
</file>

<file path=ppt/diagrams/_rels/drawing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hyperlink" Target="https://www.lamedicaid.com/provweb1/Providermanuals/manuals/BHS/BHS.pdf" TargetMode="External"/><Relationship Id="rId12" Type="http://schemas.openxmlformats.org/officeDocument/2006/relationships/hyperlink" Target="https://www.magellanoflouisiana.com/for-providers/provider-toolkit/providing-care/medical-necessity-criteria/" TargetMode="External"/><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5.svg"/><Relationship Id="rId5" Type="http://schemas.openxmlformats.org/officeDocument/2006/relationships/image" Target="../media/image30.png"/><Relationship Id="rId15" Type="http://schemas.openxmlformats.org/officeDocument/2006/relationships/hyperlink" Target="https://www.magellanprovider.com/news-publications/spotlight/availity.aspx" TargetMode="External"/><Relationship Id="rId10" Type="http://schemas.openxmlformats.org/officeDocument/2006/relationships/image" Target="../media/image34.png"/><Relationship Id="rId4" Type="http://schemas.openxmlformats.org/officeDocument/2006/relationships/image" Target="../media/image29.svg"/><Relationship Id="rId9" Type="http://schemas.openxmlformats.org/officeDocument/2006/relationships/image" Target="../media/image33.svg"/><Relationship Id="rId14" Type="http://schemas.openxmlformats.org/officeDocument/2006/relationships/image" Target="../media/image37.svg"/></Relationships>
</file>

<file path=ppt/diagrams/_rels/drawing12.xml.rels><?xml version="1.0" encoding="UTF-8" standalone="yes"?>
<Relationships xmlns="http://schemas.openxmlformats.org/package/2006/relationships"><Relationship Id="rId3" Type="http://schemas.openxmlformats.org/officeDocument/2006/relationships/hyperlink" Target="https://www.magellanprovider.com/media/400268/availityessentials_tips.pdf" TargetMode="External"/><Relationship Id="rId2" Type="http://schemas.openxmlformats.org/officeDocument/2006/relationships/hyperlink" Target="http://www.providerpayments.com/" TargetMode="External"/><Relationship Id="rId1" Type="http://schemas.openxmlformats.org/officeDocument/2006/relationships/hyperlink" Target="https://www.magellanprovider.com/news-publications/spotlight/availity.aspx" TargetMode="External"/><Relationship Id="rId6" Type="http://schemas.openxmlformats.org/officeDocument/2006/relationships/hyperlink" Target="https://www.availity.com/Essentials-Portal-Registration" TargetMode="External"/><Relationship Id="rId5" Type="http://schemas.openxmlformats.org/officeDocument/2006/relationships/hyperlink" Target="http://www.availity.com/" TargetMode="External"/><Relationship Id="rId4" Type="http://schemas.openxmlformats.org/officeDocument/2006/relationships/hyperlink" Target="https://www.magellanprovider.com/media/432875/availity_officehourstips.pdf" TargetMode="External"/></Relationships>
</file>

<file path=ppt/diagrams/_rels/drawing13.xml.rels><?xml version="1.0" encoding="UTF-8" standalone="yes"?>
<Relationships xmlns="http://schemas.openxmlformats.org/package/2006/relationships"><Relationship Id="rId3" Type="http://schemas.openxmlformats.org/officeDocument/2006/relationships/hyperlink" Target="https://www.magellanoflouisiana.com/for-providers/provider-toolkit/provider-website/" TargetMode="External"/><Relationship Id="rId2" Type="http://schemas.openxmlformats.org/officeDocument/2006/relationships/hyperlink" Target="http://www.magellanhealth.com/provider" TargetMode="External"/><Relationship Id="rId1" Type="http://schemas.openxmlformats.org/officeDocument/2006/relationships/hyperlink" Target="http://www.magellanoflouisiana.com/for-providers/provider-toolkit/provider-handbook/" TargetMode="External"/></Relationships>
</file>

<file path=ppt/diagrams/_rels/drawing1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039CF-E8DD-42E8-8E54-8DCC8A9926C0}" type="doc">
      <dgm:prSet loTypeId="urn:microsoft.com/office/officeart/2005/8/layout/arrow5" loCatId="relationship" qsTypeId="urn:microsoft.com/office/officeart/2005/8/quickstyle/simple2" qsCatId="simple" csTypeId="urn:microsoft.com/office/officeart/2005/8/colors/accent3_2" csCatId="accent3" phldr="1"/>
      <dgm:spPr/>
      <dgm:t>
        <a:bodyPr/>
        <a:lstStyle/>
        <a:p>
          <a:endParaRPr lang="en-US"/>
        </a:p>
      </dgm:t>
    </dgm:pt>
    <dgm:pt modelId="{3D769DEC-4B88-4E90-BF82-8DA7ED428C96}">
      <dgm:prSet custT="1"/>
      <dgm:spPr/>
      <dgm:t>
        <a:bodyPr/>
        <a:lstStyle/>
        <a:p>
          <a:r>
            <a:rPr lang="en-US" sz="1200" dirty="0"/>
            <a:t>Child/youth meets clinical criteria for CSoC based on brief CANS screen</a:t>
          </a:r>
        </a:p>
      </dgm:t>
    </dgm:pt>
    <dgm:pt modelId="{B9C60A7C-D0D2-4F21-A135-559939158394}" type="parTrans" cxnId="{19358FCD-1D86-49BB-B895-09711F4A8B8E}">
      <dgm:prSet/>
      <dgm:spPr/>
      <dgm:t>
        <a:bodyPr/>
        <a:lstStyle/>
        <a:p>
          <a:endParaRPr lang="en-US"/>
        </a:p>
      </dgm:t>
    </dgm:pt>
    <dgm:pt modelId="{94FC808A-1F1D-4AD5-ADA1-9C1D6245B4C3}" type="sibTrans" cxnId="{19358FCD-1D86-49BB-B895-09711F4A8B8E}">
      <dgm:prSet/>
      <dgm:spPr/>
      <dgm:t>
        <a:bodyPr/>
        <a:lstStyle/>
        <a:p>
          <a:endParaRPr lang="en-US"/>
        </a:p>
      </dgm:t>
    </dgm:pt>
    <dgm:pt modelId="{6EC358A2-F2A9-4F4B-B601-57C009209439}">
      <dgm:prSet custT="1"/>
      <dgm:spPr/>
      <dgm:t>
        <a:bodyPr/>
        <a:lstStyle/>
        <a:p>
          <a:r>
            <a:rPr lang="en-US" sz="1200" dirty="0"/>
            <a:t>Child/youth formally referred by Magellan to the WAA</a:t>
          </a:r>
        </a:p>
      </dgm:t>
    </dgm:pt>
    <dgm:pt modelId="{57ED3AEE-99C5-49E9-8A51-73DA1EB3F031}" type="parTrans" cxnId="{49DC265D-441D-4310-81BC-E8ADBFFAB723}">
      <dgm:prSet/>
      <dgm:spPr/>
      <dgm:t>
        <a:bodyPr/>
        <a:lstStyle/>
        <a:p>
          <a:endParaRPr lang="en-US"/>
        </a:p>
      </dgm:t>
    </dgm:pt>
    <dgm:pt modelId="{399E0835-3304-40FB-A60B-65C122EA89EE}" type="sibTrans" cxnId="{49DC265D-441D-4310-81BC-E8ADBFFAB723}">
      <dgm:prSet/>
      <dgm:spPr/>
      <dgm:t>
        <a:bodyPr/>
        <a:lstStyle/>
        <a:p>
          <a:endParaRPr lang="en-US"/>
        </a:p>
      </dgm:t>
    </dgm:pt>
    <dgm:pt modelId="{51617B67-B4B9-47C3-B16F-B1D256B785E2}">
      <dgm:prSet custT="1"/>
      <dgm:spPr/>
      <dgm:t>
        <a:bodyPr/>
        <a:lstStyle/>
        <a:p>
          <a:r>
            <a:rPr lang="en-US" sz="1200" dirty="0"/>
            <a:t>Presumptive Eligibility Period begins on the date of referral to WAA</a:t>
          </a:r>
        </a:p>
      </dgm:t>
    </dgm:pt>
    <dgm:pt modelId="{151FDE58-4ADB-41CB-93F5-C2F0FAC7CC98}" type="parTrans" cxnId="{119DF1DC-A395-4A8B-B3A8-30B3CF733A14}">
      <dgm:prSet/>
      <dgm:spPr/>
      <dgm:t>
        <a:bodyPr/>
        <a:lstStyle/>
        <a:p>
          <a:endParaRPr lang="en-US"/>
        </a:p>
      </dgm:t>
    </dgm:pt>
    <dgm:pt modelId="{55E841D4-CE57-43DF-A735-843324D681F2}" type="sibTrans" cxnId="{119DF1DC-A395-4A8B-B3A8-30B3CF733A14}">
      <dgm:prSet/>
      <dgm:spPr/>
      <dgm:t>
        <a:bodyPr/>
        <a:lstStyle/>
        <a:p>
          <a:endParaRPr lang="en-US"/>
        </a:p>
      </dgm:t>
    </dgm:pt>
    <dgm:pt modelId="{6F78BB5A-4F12-445F-ACBC-27762B378724}">
      <dgm:prSet custT="1"/>
      <dgm:spPr/>
      <dgm:t>
        <a:bodyPr/>
        <a:lstStyle/>
        <a:p>
          <a:r>
            <a:rPr lang="en-US" sz="1200" dirty="0"/>
            <a:t>Date of referral is the date the referral was made to WAA</a:t>
          </a:r>
        </a:p>
      </dgm:t>
    </dgm:pt>
    <dgm:pt modelId="{E69A7FA4-87BB-4ED1-9C6D-7ADC8AB767D5}" type="parTrans" cxnId="{673CA041-A46D-4735-B571-0199F715DC20}">
      <dgm:prSet/>
      <dgm:spPr/>
      <dgm:t>
        <a:bodyPr/>
        <a:lstStyle/>
        <a:p>
          <a:endParaRPr lang="en-US"/>
        </a:p>
      </dgm:t>
    </dgm:pt>
    <dgm:pt modelId="{7409F87B-0CBD-4243-B7ED-1EFD8E77E801}" type="sibTrans" cxnId="{673CA041-A46D-4735-B571-0199F715DC20}">
      <dgm:prSet/>
      <dgm:spPr/>
      <dgm:t>
        <a:bodyPr/>
        <a:lstStyle/>
        <a:p>
          <a:endParaRPr lang="en-US"/>
        </a:p>
      </dgm:t>
    </dgm:pt>
    <dgm:pt modelId="{EC722DF7-43B7-414F-BBFE-6A8CE2E18578}">
      <dgm:prSet custT="1"/>
      <dgm:spPr/>
      <dgm:t>
        <a:bodyPr/>
        <a:lstStyle/>
        <a:p>
          <a:r>
            <a:rPr lang="en-US" sz="1200" dirty="0"/>
            <a:t>WAA can validate this date on </a:t>
          </a:r>
          <a:r>
            <a:rPr lang="en-US" sz="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https://www.magellanprovider.com/MagellanProvider/do/LoadHome</a:t>
          </a:r>
          <a:endParaRPr lang="en-US" sz="1200" dirty="0">
            <a:solidFill>
              <a:schemeClr val="tx1"/>
            </a:solidFill>
          </a:endParaRPr>
        </a:p>
      </dgm:t>
    </dgm:pt>
    <dgm:pt modelId="{EE3B947C-004C-4062-B052-A52472AB81AC}" type="parTrans" cxnId="{B0D2E899-9004-4A25-BAA2-E8E45BC43048}">
      <dgm:prSet/>
      <dgm:spPr/>
      <dgm:t>
        <a:bodyPr/>
        <a:lstStyle/>
        <a:p>
          <a:endParaRPr lang="en-US"/>
        </a:p>
      </dgm:t>
    </dgm:pt>
    <dgm:pt modelId="{2F3559E0-49D8-4F9D-8B60-8C498E25BD4E}" type="sibTrans" cxnId="{B0D2E899-9004-4A25-BAA2-E8E45BC43048}">
      <dgm:prSet/>
      <dgm:spPr/>
      <dgm:t>
        <a:bodyPr/>
        <a:lstStyle/>
        <a:p>
          <a:endParaRPr lang="en-US"/>
        </a:p>
      </dgm:t>
    </dgm:pt>
    <dgm:pt modelId="{729F08FE-8ACE-4A11-9E61-0D8907F6D525}">
      <dgm:prSet custT="1"/>
      <dgm:spPr/>
      <dgm:t>
        <a:bodyPr/>
        <a:lstStyle/>
        <a:p>
          <a:r>
            <a:rPr lang="en-US" sz="1200" dirty="0"/>
            <a:t>Period of Presumptive Eligibility limited to no more than 30 consecutive calendar days</a:t>
          </a:r>
        </a:p>
      </dgm:t>
    </dgm:pt>
    <dgm:pt modelId="{E719CAA1-9DBE-472D-B69F-73495F3CEB63}" type="parTrans" cxnId="{6C5FE70B-D579-4CE9-8995-F8C3A1351725}">
      <dgm:prSet/>
      <dgm:spPr/>
      <dgm:t>
        <a:bodyPr/>
        <a:lstStyle/>
        <a:p>
          <a:endParaRPr lang="en-US"/>
        </a:p>
      </dgm:t>
    </dgm:pt>
    <dgm:pt modelId="{B9AC929C-F562-4A96-A955-9DAD95A4B8F3}" type="sibTrans" cxnId="{6C5FE70B-D579-4CE9-8995-F8C3A1351725}">
      <dgm:prSet/>
      <dgm:spPr/>
      <dgm:t>
        <a:bodyPr/>
        <a:lstStyle/>
        <a:p>
          <a:endParaRPr lang="en-US"/>
        </a:p>
      </dgm:t>
    </dgm:pt>
    <dgm:pt modelId="{57B1AB02-7EB4-45FA-842B-2FB408569F52}" type="pres">
      <dgm:prSet presAssocID="{CC8039CF-E8DD-42E8-8E54-8DCC8A9926C0}" presName="diagram" presStyleCnt="0">
        <dgm:presLayoutVars>
          <dgm:dir/>
          <dgm:resizeHandles val="exact"/>
        </dgm:presLayoutVars>
      </dgm:prSet>
      <dgm:spPr/>
    </dgm:pt>
    <dgm:pt modelId="{3DA8A855-D6F7-487D-9F62-34BB0C52F623}" type="pres">
      <dgm:prSet presAssocID="{3D769DEC-4B88-4E90-BF82-8DA7ED428C96}" presName="arrow" presStyleLbl="node1" presStyleIdx="0" presStyleCnt="4" custScaleX="174047">
        <dgm:presLayoutVars>
          <dgm:bulletEnabled val="1"/>
        </dgm:presLayoutVars>
      </dgm:prSet>
      <dgm:spPr/>
    </dgm:pt>
    <dgm:pt modelId="{D849D9BE-D58E-4CA9-A150-F2CB9F34B1BA}" type="pres">
      <dgm:prSet presAssocID="{6EC358A2-F2A9-4F4B-B601-57C009209439}" presName="arrow" presStyleLbl="node1" presStyleIdx="1" presStyleCnt="4" custScaleX="156598" custRadScaleRad="141762" custRadScaleInc="-8127">
        <dgm:presLayoutVars>
          <dgm:bulletEnabled val="1"/>
        </dgm:presLayoutVars>
      </dgm:prSet>
      <dgm:spPr/>
    </dgm:pt>
    <dgm:pt modelId="{D2CF955C-9F5F-4F24-A60F-0747825E75EC}" type="pres">
      <dgm:prSet presAssocID="{51617B67-B4B9-47C3-B16F-B1D256B785E2}" presName="arrow" presStyleLbl="node1" presStyleIdx="2" presStyleCnt="4" custScaleX="205047">
        <dgm:presLayoutVars>
          <dgm:bulletEnabled val="1"/>
        </dgm:presLayoutVars>
      </dgm:prSet>
      <dgm:spPr/>
    </dgm:pt>
    <dgm:pt modelId="{AE38E247-EA41-45A3-93BB-434948062B06}" type="pres">
      <dgm:prSet presAssocID="{729F08FE-8ACE-4A11-9E61-0D8907F6D525}" presName="arrow" presStyleLbl="node1" presStyleIdx="3" presStyleCnt="4" custScaleX="154897" custRadScaleRad="140371" custRadScaleInc="7177">
        <dgm:presLayoutVars>
          <dgm:bulletEnabled val="1"/>
        </dgm:presLayoutVars>
      </dgm:prSet>
      <dgm:spPr/>
    </dgm:pt>
  </dgm:ptLst>
  <dgm:cxnLst>
    <dgm:cxn modelId="{6C5FE70B-D579-4CE9-8995-F8C3A1351725}" srcId="{CC8039CF-E8DD-42E8-8E54-8DCC8A9926C0}" destId="{729F08FE-8ACE-4A11-9E61-0D8907F6D525}" srcOrd="3" destOrd="0" parTransId="{E719CAA1-9DBE-472D-B69F-73495F3CEB63}" sibTransId="{B9AC929C-F562-4A96-A955-9DAD95A4B8F3}"/>
    <dgm:cxn modelId="{2917091F-E08C-4051-910F-117FFF77A94E}" type="presOf" srcId="{51617B67-B4B9-47C3-B16F-B1D256B785E2}" destId="{D2CF955C-9F5F-4F24-A60F-0747825E75EC}" srcOrd="0" destOrd="0" presId="urn:microsoft.com/office/officeart/2005/8/layout/arrow5"/>
    <dgm:cxn modelId="{D1EA8B34-6538-4ADF-93EC-25EAB9793638}" type="presOf" srcId="{6F78BB5A-4F12-445F-ACBC-27762B378724}" destId="{D2CF955C-9F5F-4F24-A60F-0747825E75EC}" srcOrd="0" destOrd="1" presId="urn:microsoft.com/office/officeart/2005/8/layout/arrow5"/>
    <dgm:cxn modelId="{49DC265D-441D-4310-81BC-E8ADBFFAB723}" srcId="{CC8039CF-E8DD-42E8-8E54-8DCC8A9926C0}" destId="{6EC358A2-F2A9-4F4B-B601-57C009209439}" srcOrd="1" destOrd="0" parTransId="{57ED3AEE-99C5-49E9-8A51-73DA1EB3F031}" sibTransId="{399E0835-3304-40FB-A60B-65C122EA89EE}"/>
    <dgm:cxn modelId="{673CA041-A46D-4735-B571-0199F715DC20}" srcId="{51617B67-B4B9-47C3-B16F-B1D256B785E2}" destId="{6F78BB5A-4F12-445F-ACBC-27762B378724}" srcOrd="0" destOrd="0" parTransId="{E69A7FA4-87BB-4ED1-9C6D-7ADC8AB767D5}" sibTransId="{7409F87B-0CBD-4243-B7ED-1EFD8E77E801}"/>
    <dgm:cxn modelId="{7BF2FE68-278F-4EE1-AFB4-FE5011DAC8FF}" type="presOf" srcId="{3D769DEC-4B88-4E90-BF82-8DA7ED428C96}" destId="{3DA8A855-D6F7-487D-9F62-34BB0C52F623}" srcOrd="0" destOrd="0" presId="urn:microsoft.com/office/officeart/2005/8/layout/arrow5"/>
    <dgm:cxn modelId="{A43D4495-0039-4D50-B286-E05D6031845E}" type="presOf" srcId="{729F08FE-8ACE-4A11-9E61-0D8907F6D525}" destId="{AE38E247-EA41-45A3-93BB-434948062B06}" srcOrd="0" destOrd="0" presId="urn:microsoft.com/office/officeart/2005/8/layout/arrow5"/>
    <dgm:cxn modelId="{B0D2E899-9004-4A25-BAA2-E8E45BC43048}" srcId="{51617B67-B4B9-47C3-B16F-B1D256B785E2}" destId="{EC722DF7-43B7-414F-BBFE-6A8CE2E18578}" srcOrd="1" destOrd="0" parTransId="{EE3B947C-004C-4062-B052-A52472AB81AC}" sibTransId="{2F3559E0-49D8-4F9D-8B60-8C498E25BD4E}"/>
    <dgm:cxn modelId="{40AA2CB7-B350-4357-BDDB-884A7BEF206E}" type="presOf" srcId="{EC722DF7-43B7-414F-BBFE-6A8CE2E18578}" destId="{D2CF955C-9F5F-4F24-A60F-0747825E75EC}" srcOrd="0" destOrd="2" presId="urn:microsoft.com/office/officeart/2005/8/layout/arrow5"/>
    <dgm:cxn modelId="{19358FCD-1D86-49BB-B895-09711F4A8B8E}" srcId="{CC8039CF-E8DD-42E8-8E54-8DCC8A9926C0}" destId="{3D769DEC-4B88-4E90-BF82-8DA7ED428C96}" srcOrd="0" destOrd="0" parTransId="{B9C60A7C-D0D2-4F21-A135-559939158394}" sibTransId="{94FC808A-1F1D-4AD5-ADA1-9C1D6245B4C3}"/>
    <dgm:cxn modelId="{B4F1AECE-6574-4AE5-BCC5-E59A1E3EF666}" type="presOf" srcId="{CC8039CF-E8DD-42E8-8E54-8DCC8A9926C0}" destId="{57B1AB02-7EB4-45FA-842B-2FB408569F52}" srcOrd="0" destOrd="0" presId="urn:microsoft.com/office/officeart/2005/8/layout/arrow5"/>
    <dgm:cxn modelId="{C0FF91D6-4B81-4DDA-B1EF-1B9B2E86FFF2}" type="presOf" srcId="{6EC358A2-F2A9-4F4B-B601-57C009209439}" destId="{D849D9BE-D58E-4CA9-A150-F2CB9F34B1BA}" srcOrd="0" destOrd="0" presId="urn:microsoft.com/office/officeart/2005/8/layout/arrow5"/>
    <dgm:cxn modelId="{119DF1DC-A395-4A8B-B3A8-30B3CF733A14}" srcId="{CC8039CF-E8DD-42E8-8E54-8DCC8A9926C0}" destId="{51617B67-B4B9-47C3-B16F-B1D256B785E2}" srcOrd="2" destOrd="0" parTransId="{151FDE58-4ADB-41CB-93F5-C2F0FAC7CC98}" sibTransId="{55E841D4-CE57-43DF-A735-843324D681F2}"/>
    <dgm:cxn modelId="{EFE7DB38-FBA8-4D9C-99FC-4F613CE737EB}" type="presParOf" srcId="{57B1AB02-7EB4-45FA-842B-2FB408569F52}" destId="{3DA8A855-D6F7-487D-9F62-34BB0C52F623}" srcOrd="0" destOrd="0" presId="urn:microsoft.com/office/officeart/2005/8/layout/arrow5"/>
    <dgm:cxn modelId="{B455CAAD-AA5F-44A1-BE2C-53952A12E689}" type="presParOf" srcId="{57B1AB02-7EB4-45FA-842B-2FB408569F52}" destId="{D849D9BE-D58E-4CA9-A150-F2CB9F34B1BA}" srcOrd="1" destOrd="0" presId="urn:microsoft.com/office/officeart/2005/8/layout/arrow5"/>
    <dgm:cxn modelId="{5D2FA97B-EDE6-4D8D-9233-4C39016440D8}" type="presParOf" srcId="{57B1AB02-7EB4-45FA-842B-2FB408569F52}" destId="{D2CF955C-9F5F-4F24-A60F-0747825E75EC}" srcOrd="2" destOrd="0" presId="urn:microsoft.com/office/officeart/2005/8/layout/arrow5"/>
    <dgm:cxn modelId="{912C4765-467D-46C6-AD82-66B045AFF3BA}" type="presParOf" srcId="{57B1AB02-7EB4-45FA-842B-2FB408569F52}" destId="{AE38E247-EA41-45A3-93BB-434948062B06}" srcOrd="3"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0CC673-B9B0-4510-9C26-7BFFCB36EC7B}"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72D46696-4431-4805-912F-4A001F0B2FBB}">
      <dgm:prSet/>
      <dgm:spPr/>
      <dgm:t>
        <a:bodyPr/>
        <a:lstStyle/>
        <a:p>
          <a:r>
            <a:rPr lang="en-US" b="1" dirty="0"/>
            <a:t>Always give complete information on the member and policyholder.</a:t>
          </a:r>
          <a:endParaRPr lang="en-US" dirty="0"/>
        </a:p>
      </dgm:t>
    </dgm:pt>
    <dgm:pt modelId="{B1AAFC28-97D2-4066-B932-5BA2A1B0D159}" type="parTrans" cxnId="{93B5461D-654A-40C7-B978-12C16A8A3FD7}">
      <dgm:prSet/>
      <dgm:spPr/>
      <dgm:t>
        <a:bodyPr/>
        <a:lstStyle/>
        <a:p>
          <a:endParaRPr lang="en-US"/>
        </a:p>
      </dgm:t>
    </dgm:pt>
    <dgm:pt modelId="{3412042A-1471-4AB3-95C5-B124484EDE0F}" type="sibTrans" cxnId="{93B5461D-654A-40C7-B978-12C16A8A3FD7}">
      <dgm:prSet/>
      <dgm:spPr/>
      <dgm:t>
        <a:bodyPr/>
        <a:lstStyle/>
        <a:p>
          <a:endParaRPr lang="en-US"/>
        </a:p>
      </dgm:t>
    </dgm:pt>
    <dgm:pt modelId="{4306FD1D-7FAE-4A75-9253-8D3815A2B7AC}">
      <dgm:prSet/>
      <dgm:spPr/>
      <dgm:t>
        <a:bodyPr/>
        <a:lstStyle/>
        <a:p>
          <a:r>
            <a:rPr lang="en-US" b="1" dirty="0"/>
            <a:t>Watch out for name variations and changes.</a:t>
          </a:r>
          <a:endParaRPr lang="en-US" dirty="0"/>
        </a:p>
      </dgm:t>
    </dgm:pt>
    <dgm:pt modelId="{5D76C8B4-CA84-4873-AFF9-B08DDB0A162B}" type="parTrans" cxnId="{D94AFC83-2F72-4029-B367-48CF26996496}">
      <dgm:prSet/>
      <dgm:spPr/>
      <dgm:t>
        <a:bodyPr/>
        <a:lstStyle/>
        <a:p>
          <a:endParaRPr lang="en-US"/>
        </a:p>
      </dgm:t>
    </dgm:pt>
    <dgm:pt modelId="{B9729A54-6128-4683-828D-F6C2DB249D2C}" type="sibTrans" cxnId="{D94AFC83-2F72-4029-B367-48CF26996496}">
      <dgm:prSet/>
      <dgm:spPr/>
      <dgm:t>
        <a:bodyPr/>
        <a:lstStyle/>
        <a:p>
          <a:endParaRPr lang="en-US"/>
        </a:p>
      </dgm:t>
    </dgm:pt>
    <dgm:pt modelId="{40C5DEFD-9DCE-4D68-AA82-725EBE75FE47}">
      <dgm:prSet/>
      <dgm:spPr/>
      <dgm:t>
        <a:bodyPr/>
        <a:lstStyle/>
        <a:p>
          <a:r>
            <a:rPr lang="en-US" b="1" dirty="0"/>
            <a:t>Provide complete information for items such as the name, birth date, sex, and relationship for both the member and the policy holder.</a:t>
          </a:r>
          <a:endParaRPr lang="en-US" dirty="0"/>
        </a:p>
      </dgm:t>
    </dgm:pt>
    <dgm:pt modelId="{8430AA7C-4C91-4A1B-9CE9-A31EE6919B32}" type="parTrans" cxnId="{D141F849-769B-4ED6-B744-635A65C82DF3}">
      <dgm:prSet/>
      <dgm:spPr/>
      <dgm:t>
        <a:bodyPr/>
        <a:lstStyle/>
        <a:p>
          <a:endParaRPr lang="en-US"/>
        </a:p>
      </dgm:t>
    </dgm:pt>
    <dgm:pt modelId="{27DE8981-81CC-4AB2-9F56-FE4AE832A0E2}" type="sibTrans" cxnId="{D141F849-769B-4ED6-B744-635A65C82DF3}">
      <dgm:prSet/>
      <dgm:spPr/>
      <dgm:t>
        <a:bodyPr/>
        <a:lstStyle/>
        <a:p>
          <a:endParaRPr lang="en-US"/>
        </a:p>
      </dgm:t>
    </dgm:pt>
    <dgm:pt modelId="{0CF2E254-C353-4ACE-A64F-FF8C7E1731A5}">
      <dgm:prSet/>
      <dgm:spPr/>
      <dgm:t>
        <a:bodyPr/>
        <a:lstStyle/>
        <a:p>
          <a:r>
            <a:rPr lang="en-US" b="1" dirty="0"/>
            <a:t>Verify that this information matches the patient’s insurance card; also, membership can be verified through Medicaid’s website.</a:t>
          </a:r>
          <a:endParaRPr lang="en-US" dirty="0"/>
        </a:p>
      </dgm:t>
    </dgm:pt>
    <dgm:pt modelId="{19375F81-FF5D-489E-B509-1CCE836F7C3E}" type="parTrans" cxnId="{FFA6626A-FAB5-41A6-9B03-DB81BA085940}">
      <dgm:prSet/>
      <dgm:spPr/>
      <dgm:t>
        <a:bodyPr/>
        <a:lstStyle/>
        <a:p>
          <a:endParaRPr lang="en-US"/>
        </a:p>
      </dgm:t>
    </dgm:pt>
    <dgm:pt modelId="{4589AF64-BA65-4954-8C17-0E0C8C9F2BD3}" type="sibTrans" cxnId="{FFA6626A-FAB5-41A6-9B03-DB81BA085940}">
      <dgm:prSet/>
      <dgm:spPr/>
      <dgm:t>
        <a:bodyPr/>
        <a:lstStyle/>
        <a:p>
          <a:endParaRPr lang="en-US"/>
        </a:p>
      </dgm:t>
    </dgm:pt>
    <dgm:pt modelId="{AC827046-2D19-4106-888D-E7FC7C16BA47}">
      <dgm:prSet/>
      <dgm:spPr/>
      <dgm:t>
        <a:bodyPr/>
        <a:lstStyle/>
        <a:p>
          <a:r>
            <a:rPr lang="en-US" b="1" dirty="0"/>
            <a:t>Please provide complete information regarding the provider, including the names and NPI for rendering provider and the billing entity.</a:t>
          </a:r>
          <a:endParaRPr lang="en-US" dirty="0"/>
        </a:p>
      </dgm:t>
    </dgm:pt>
    <dgm:pt modelId="{EEAF587B-BB2E-4BA8-9477-64222BCB20AD}" type="parTrans" cxnId="{678CDD0B-BF2E-4805-AF27-E577D8FD6938}">
      <dgm:prSet/>
      <dgm:spPr/>
      <dgm:t>
        <a:bodyPr/>
        <a:lstStyle/>
        <a:p>
          <a:endParaRPr lang="en-US"/>
        </a:p>
      </dgm:t>
    </dgm:pt>
    <dgm:pt modelId="{EDF8B9A7-AB3D-44BC-B64A-E75DFDD0C289}" type="sibTrans" cxnId="{678CDD0B-BF2E-4805-AF27-E577D8FD6938}">
      <dgm:prSet/>
      <dgm:spPr/>
      <dgm:t>
        <a:bodyPr/>
        <a:lstStyle/>
        <a:p>
          <a:endParaRPr lang="en-US"/>
        </a:p>
      </dgm:t>
    </dgm:pt>
    <dgm:pt modelId="{BB2FA783-E84D-4CC0-9553-210D714F5E15}">
      <dgm:prSet/>
      <dgm:spPr/>
      <dgm:t>
        <a:bodyPr/>
        <a:lstStyle/>
        <a:p>
          <a:r>
            <a:rPr lang="en-US" b="1" dirty="0"/>
            <a:t>Taxpayer Identification Number (TIN).</a:t>
          </a:r>
          <a:endParaRPr lang="en-US" dirty="0"/>
        </a:p>
      </dgm:t>
    </dgm:pt>
    <dgm:pt modelId="{E175CA46-0175-42DF-BC01-008F0C161860}" type="parTrans" cxnId="{7FBD9C53-914D-41CB-95F6-CEC7312D1866}">
      <dgm:prSet/>
      <dgm:spPr/>
      <dgm:t>
        <a:bodyPr/>
        <a:lstStyle/>
        <a:p>
          <a:endParaRPr lang="en-US"/>
        </a:p>
      </dgm:t>
    </dgm:pt>
    <dgm:pt modelId="{A6D6FD87-00BC-4A0A-BB7F-1F5FB3EE19D5}" type="sibTrans" cxnId="{7FBD9C53-914D-41CB-95F6-CEC7312D1866}">
      <dgm:prSet/>
      <dgm:spPr/>
      <dgm:t>
        <a:bodyPr/>
        <a:lstStyle/>
        <a:p>
          <a:endParaRPr lang="en-US"/>
        </a:p>
      </dgm:t>
    </dgm:pt>
    <dgm:pt modelId="{BFF6AD11-7C71-44FC-8E66-DB1C2D54E6FB}">
      <dgm:prSet/>
      <dgm:spPr/>
      <dgm:t>
        <a:bodyPr/>
        <a:lstStyle/>
        <a:p>
          <a:r>
            <a:rPr lang="en-US" b="1" dirty="0"/>
            <a:t>Complete Diagnosis.</a:t>
          </a:r>
          <a:endParaRPr lang="en-US" dirty="0"/>
        </a:p>
      </dgm:t>
    </dgm:pt>
    <dgm:pt modelId="{156A9AE5-72E0-4DBD-BB8F-0B254957B733}" type="parTrans" cxnId="{9509CEA0-F44E-4A61-899C-51581AE9C232}">
      <dgm:prSet/>
      <dgm:spPr/>
      <dgm:t>
        <a:bodyPr/>
        <a:lstStyle/>
        <a:p>
          <a:endParaRPr lang="en-US"/>
        </a:p>
      </dgm:t>
    </dgm:pt>
    <dgm:pt modelId="{21A2EA63-6FEF-48A6-87BC-2B5723E87E8C}" type="sibTrans" cxnId="{9509CEA0-F44E-4A61-899C-51581AE9C232}">
      <dgm:prSet/>
      <dgm:spPr/>
      <dgm:t>
        <a:bodyPr/>
        <a:lstStyle/>
        <a:p>
          <a:endParaRPr lang="en-US"/>
        </a:p>
      </dgm:t>
    </dgm:pt>
    <dgm:pt modelId="{51A4FF7C-2317-4A53-B147-23DA86C7C6F3}">
      <dgm:prSet/>
      <dgm:spPr/>
      <dgm:t>
        <a:bodyPr/>
        <a:lstStyle/>
        <a:p>
          <a:r>
            <a:rPr lang="en-US" b="1" dirty="0"/>
            <a:t>Errors and omissions of these items can cause an unnecessary delay in processing the claim.</a:t>
          </a:r>
          <a:endParaRPr lang="en-US" dirty="0"/>
        </a:p>
      </dgm:t>
    </dgm:pt>
    <dgm:pt modelId="{5DF3980B-0FED-4CAA-B2DB-C9CEE66E781F}" type="parTrans" cxnId="{734DC110-7869-421C-9E86-A8E0FA30206E}">
      <dgm:prSet/>
      <dgm:spPr/>
      <dgm:t>
        <a:bodyPr/>
        <a:lstStyle/>
        <a:p>
          <a:endParaRPr lang="en-US"/>
        </a:p>
      </dgm:t>
    </dgm:pt>
    <dgm:pt modelId="{36DE4FF8-3EF7-4205-914D-B0AEFD4AB763}" type="sibTrans" cxnId="{734DC110-7869-421C-9E86-A8E0FA30206E}">
      <dgm:prSet/>
      <dgm:spPr/>
      <dgm:t>
        <a:bodyPr/>
        <a:lstStyle/>
        <a:p>
          <a:endParaRPr lang="en-US"/>
        </a:p>
      </dgm:t>
    </dgm:pt>
    <dgm:pt modelId="{0C657836-F038-4CA1-B577-E8B6C0289261}" type="pres">
      <dgm:prSet presAssocID="{110CC673-B9B0-4510-9C26-7BFFCB36EC7B}" presName="linear" presStyleCnt="0">
        <dgm:presLayoutVars>
          <dgm:animLvl val="lvl"/>
          <dgm:resizeHandles val="exact"/>
        </dgm:presLayoutVars>
      </dgm:prSet>
      <dgm:spPr/>
    </dgm:pt>
    <dgm:pt modelId="{5301E763-F789-49B6-A975-49681C8C7C6A}" type="pres">
      <dgm:prSet presAssocID="{72D46696-4431-4805-912F-4A001F0B2FBB}" presName="parentText" presStyleLbl="node1" presStyleIdx="0" presStyleCnt="8">
        <dgm:presLayoutVars>
          <dgm:chMax val="0"/>
          <dgm:bulletEnabled val="1"/>
        </dgm:presLayoutVars>
      </dgm:prSet>
      <dgm:spPr/>
    </dgm:pt>
    <dgm:pt modelId="{86A47257-07F6-4C18-B4D7-D73690EFFFE7}" type="pres">
      <dgm:prSet presAssocID="{3412042A-1471-4AB3-95C5-B124484EDE0F}" presName="spacer" presStyleCnt="0"/>
      <dgm:spPr/>
    </dgm:pt>
    <dgm:pt modelId="{FC3E5C93-B80A-4F83-AC10-931182E0A4E6}" type="pres">
      <dgm:prSet presAssocID="{4306FD1D-7FAE-4A75-9253-8D3815A2B7AC}" presName="parentText" presStyleLbl="node1" presStyleIdx="1" presStyleCnt="8">
        <dgm:presLayoutVars>
          <dgm:chMax val="0"/>
          <dgm:bulletEnabled val="1"/>
        </dgm:presLayoutVars>
      </dgm:prSet>
      <dgm:spPr/>
    </dgm:pt>
    <dgm:pt modelId="{73A766AC-47E4-49C1-95F1-05B1DFFEF37B}" type="pres">
      <dgm:prSet presAssocID="{B9729A54-6128-4683-828D-F6C2DB249D2C}" presName="spacer" presStyleCnt="0"/>
      <dgm:spPr/>
    </dgm:pt>
    <dgm:pt modelId="{F81574FD-5DD7-42F0-BA92-9CAC7FB4D557}" type="pres">
      <dgm:prSet presAssocID="{40C5DEFD-9DCE-4D68-AA82-725EBE75FE47}" presName="parentText" presStyleLbl="node1" presStyleIdx="2" presStyleCnt="8">
        <dgm:presLayoutVars>
          <dgm:chMax val="0"/>
          <dgm:bulletEnabled val="1"/>
        </dgm:presLayoutVars>
      </dgm:prSet>
      <dgm:spPr/>
    </dgm:pt>
    <dgm:pt modelId="{1601EA89-DA49-4FB7-BA94-ECB9FB4F92EE}" type="pres">
      <dgm:prSet presAssocID="{27DE8981-81CC-4AB2-9F56-FE4AE832A0E2}" presName="spacer" presStyleCnt="0"/>
      <dgm:spPr/>
    </dgm:pt>
    <dgm:pt modelId="{24DA308C-E8D0-4504-BD73-7139304A601D}" type="pres">
      <dgm:prSet presAssocID="{0CF2E254-C353-4ACE-A64F-FF8C7E1731A5}" presName="parentText" presStyleLbl="node1" presStyleIdx="3" presStyleCnt="8">
        <dgm:presLayoutVars>
          <dgm:chMax val="0"/>
          <dgm:bulletEnabled val="1"/>
        </dgm:presLayoutVars>
      </dgm:prSet>
      <dgm:spPr/>
    </dgm:pt>
    <dgm:pt modelId="{CB2891E5-5CC1-4F7B-A260-01D3276F3977}" type="pres">
      <dgm:prSet presAssocID="{4589AF64-BA65-4954-8C17-0E0C8C9F2BD3}" presName="spacer" presStyleCnt="0"/>
      <dgm:spPr/>
    </dgm:pt>
    <dgm:pt modelId="{059AA7B2-8911-4981-9BCD-15D55B1E8567}" type="pres">
      <dgm:prSet presAssocID="{AC827046-2D19-4106-888D-E7FC7C16BA47}" presName="parentText" presStyleLbl="node1" presStyleIdx="4" presStyleCnt="8">
        <dgm:presLayoutVars>
          <dgm:chMax val="0"/>
          <dgm:bulletEnabled val="1"/>
        </dgm:presLayoutVars>
      </dgm:prSet>
      <dgm:spPr/>
    </dgm:pt>
    <dgm:pt modelId="{CE633131-C61D-4286-91F6-35BB8888CBFB}" type="pres">
      <dgm:prSet presAssocID="{EDF8B9A7-AB3D-44BC-B64A-E75DFDD0C289}" presName="spacer" presStyleCnt="0"/>
      <dgm:spPr/>
    </dgm:pt>
    <dgm:pt modelId="{9FA164A0-CD7A-41B1-8348-03175C58AD5C}" type="pres">
      <dgm:prSet presAssocID="{BB2FA783-E84D-4CC0-9553-210D714F5E15}" presName="parentText" presStyleLbl="node1" presStyleIdx="5" presStyleCnt="8">
        <dgm:presLayoutVars>
          <dgm:chMax val="0"/>
          <dgm:bulletEnabled val="1"/>
        </dgm:presLayoutVars>
      </dgm:prSet>
      <dgm:spPr/>
    </dgm:pt>
    <dgm:pt modelId="{24778E42-7465-44E9-8901-CD8417F51EC0}" type="pres">
      <dgm:prSet presAssocID="{A6D6FD87-00BC-4A0A-BB7F-1F5FB3EE19D5}" presName="spacer" presStyleCnt="0"/>
      <dgm:spPr/>
    </dgm:pt>
    <dgm:pt modelId="{E01F6C32-348D-4119-AB56-BDBEC7890C4C}" type="pres">
      <dgm:prSet presAssocID="{BFF6AD11-7C71-44FC-8E66-DB1C2D54E6FB}" presName="parentText" presStyleLbl="node1" presStyleIdx="6" presStyleCnt="8">
        <dgm:presLayoutVars>
          <dgm:chMax val="0"/>
          <dgm:bulletEnabled val="1"/>
        </dgm:presLayoutVars>
      </dgm:prSet>
      <dgm:spPr/>
    </dgm:pt>
    <dgm:pt modelId="{92EC484C-A71E-42D2-AF14-EB36AD24A98C}" type="pres">
      <dgm:prSet presAssocID="{21A2EA63-6FEF-48A6-87BC-2B5723E87E8C}" presName="spacer" presStyleCnt="0"/>
      <dgm:spPr/>
    </dgm:pt>
    <dgm:pt modelId="{6DB1BE6D-90E0-4A4A-81B1-272AEA37EC16}" type="pres">
      <dgm:prSet presAssocID="{51A4FF7C-2317-4A53-B147-23DA86C7C6F3}" presName="parentText" presStyleLbl="node1" presStyleIdx="7" presStyleCnt="8">
        <dgm:presLayoutVars>
          <dgm:chMax val="0"/>
          <dgm:bulletEnabled val="1"/>
        </dgm:presLayoutVars>
      </dgm:prSet>
      <dgm:spPr/>
    </dgm:pt>
  </dgm:ptLst>
  <dgm:cxnLst>
    <dgm:cxn modelId="{4BAC170A-1573-426C-B04D-7A178FEE3C59}" type="presOf" srcId="{BB2FA783-E84D-4CC0-9553-210D714F5E15}" destId="{9FA164A0-CD7A-41B1-8348-03175C58AD5C}" srcOrd="0" destOrd="0" presId="urn:microsoft.com/office/officeart/2005/8/layout/vList2"/>
    <dgm:cxn modelId="{678CDD0B-BF2E-4805-AF27-E577D8FD6938}" srcId="{110CC673-B9B0-4510-9C26-7BFFCB36EC7B}" destId="{AC827046-2D19-4106-888D-E7FC7C16BA47}" srcOrd="4" destOrd="0" parTransId="{EEAF587B-BB2E-4BA8-9477-64222BCB20AD}" sibTransId="{EDF8B9A7-AB3D-44BC-B64A-E75DFDD0C289}"/>
    <dgm:cxn modelId="{734DC110-7869-421C-9E86-A8E0FA30206E}" srcId="{110CC673-B9B0-4510-9C26-7BFFCB36EC7B}" destId="{51A4FF7C-2317-4A53-B147-23DA86C7C6F3}" srcOrd="7" destOrd="0" parTransId="{5DF3980B-0FED-4CAA-B2DB-C9CEE66E781F}" sibTransId="{36DE4FF8-3EF7-4205-914D-B0AEFD4AB763}"/>
    <dgm:cxn modelId="{41ADEA11-C356-461E-9A92-735202862825}" type="presOf" srcId="{AC827046-2D19-4106-888D-E7FC7C16BA47}" destId="{059AA7B2-8911-4981-9BCD-15D55B1E8567}" srcOrd="0" destOrd="0" presId="urn:microsoft.com/office/officeart/2005/8/layout/vList2"/>
    <dgm:cxn modelId="{93B5461D-654A-40C7-B978-12C16A8A3FD7}" srcId="{110CC673-B9B0-4510-9C26-7BFFCB36EC7B}" destId="{72D46696-4431-4805-912F-4A001F0B2FBB}" srcOrd="0" destOrd="0" parTransId="{B1AAFC28-97D2-4066-B932-5BA2A1B0D159}" sibTransId="{3412042A-1471-4AB3-95C5-B124484EDE0F}"/>
    <dgm:cxn modelId="{E22A5D1F-BED2-49F4-AB73-8A5EE6339754}" type="presOf" srcId="{4306FD1D-7FAE-4A75-9253-8D3815A2B7AC}" destId="{FC3E5C93-B80A-4F83-AC10-931182E0A4E6}" srcOrd="0" destOrd="0" presId="urn:microsoft.com/office/officeart/2005/8/layout/vList2"/>
    <dgm:cxn modelId="{408DBD23-CD52-432B-959E-6AC9D2964C29}" type="presOf" srcId="{72D46696-4431-4805-912F-4A001F0B2FBB}" destId="{5301E763-F789-49B6-A975-49681C8C7C6A}" srcOrd="0" destOrd="0" presId="urn:microsoft.com/office/officeart/2005/8/layout/vList2"/>
    <dgm:cxn modelId="{CD495945-38F6-45CF-8603-88171C3579A0}" type="presOf" srcId="{40C5DEFD-9DCE-4D68-AA82-725EBE75FE47}" destId="{F81574FD-5DD7-42F0-BA92-9CAC7FB4D557}" srcOrd="0" destOrd="0" presId="urn:microsoft.com/office/officeart/2005/8/layout/vList2"/>
    <dgm:cxn modelId="{D141F849-769B-4ED6-B744-635A65C82DF3}" srcId="{110CC673-B9B0-4510-9C26-7BFFCB36EC7B}" destId="{40C5DEFD-9DCE-4D68-AA82-725EBE75FE47}" srcOrd="2" destOrd="0" parTransId="{8430AA7C-4C91-4A1B-9CE9-A31EE6919B32}" sibTransId="{27DE8981-81CC-4AB2-9F56-FE4AE832A0E2}"/>
    <dgm:cxn modelId="{FFA6626A-FAB5-41A6-9B03-DB81BA085940}" srcId="{110CC673-B9B0-4510-9C26-7BFFCB36EC7B}" destId="{0CF2E254-C353-4ACE-A64F-FF8C7E1731A5}" srcOrd="3" destOrd="0" parTransId="{19375F81-FF5D-489E-B509-1CCE836F7C3E}" sibTransId="{4589AF64-BA65-4954-8C17-0E0C8C9F2BD3}"/>
    <dgm:cxn modelId="{7FBD9C53-914D-41CB-95F6-CEC7312D1866}" srcId="{110CC673-B9B0-4510-9C26-7BFFCB36EC7B}" destId="{BB2FA783-E84D-4CC0-9553-210D714F5E15}" srcOrd="5" destOrd="0" parTransId="{E175CA46-0175-42DF-BC01-008F0C161860}" sibTransId="{A6D6FD87-00BC-4A0A-BB7F-1F5FB3EE19D5}"/>
    <dgm:cxn modelId="{D94AFC83-2F72-4029-B367-48CF26996496}" srcId="{110CC673-B9B0-4510-9C26-7BFFCB36EC7B}" destId="{4306FD1D-7FAE-4A75-9253-8D3815A2B7AC}" srcOrd="1" destOrd="0" parTransId="{5D76C8B4-CA84-4873-AFF9-B08DDB0A162B}" sibTransId="{B9729A54-6128-4683-828D-F6C2DB249D2C}"/>
    <dgm:cxn modelId="{CD0E1986-A7D2-4802-988C-37BD83E6EF2A}" type="presOf" srcId="{51A4FF7C-2317-4A53-B147-23DA86C7C6F3}" destId="{6DB1BE6D-90E0-4A4A-81B1-272AEA37EC16}" srcOrd="0" destOrd="0" presId="urn:microsoft.com/office/officeart/2005/8/layout/vList2"/>
    <dgm:cxn modelId="{AFB0BA91-AC7E-4999-B645-235E50374709}" type="presOf" srcId="{BFF6AD11-7C71-44FC-8E66-DB1C2D54E6FB}" destId="{E01F6C32-348D-4119-AB56-BDBEC7890C4C}" srcOrd="0" destOrd="0" presId="urn:microsoft.com/office/officeart/2005/8/layout/vList2"/>
    <dgm:cxn modelId="{9509CEA0-F44E-4A61-899C-51581AE9C232}" srcId="{110CC673-B9B0-4510-9C26-7BFFCB36EC7B}" destId="{BFF6AD11-7C71-44FC-8E66-DB1C2D54E6FB}" srcOrd="6" destOrd="0" parTransId="{156A9AE5-72E0-4DBD-BB8F-0B254957B733}" sibTransId="{21A2EA63-6FEF-48A6-87BC-2B5723E87E8C}"/>
    <dgm:cxn modelId="{0D692FC9-319B-4C98-8332-B26257AF0F25}" type="presOf" srcId="{110CC673-B9B0-4510-9C26-7BFFCB36EC7B}" destId="{0C657836-F038-4CA1-B577-E8B6C0289261}" srcOrd="0" destOrd="0" presId="urn:microsoft.com/office/officeart/2005/8/layout/vList2"/>
    <dgm:cxn modelId="{9AB2C3D3-86B6-4289-AF60-57A553630F87}" type="presOf" srcId="{0CF2E254-C353-4ACE-A64F-FF8C7E1731A5}" destId="{24DA308C-E8D0-4504-BD73-7139304A601D}" srcOrd="0" destOrd="0" presId="urn:microsoft.com/office/officeart/2005/8/layout/vList2"/>
    <dgm:cxn modelId="{5B761E28-B0C6-4F47-AB2A-DE68673D51DA}" type="presParOf" srcId="{0C657836-F038-4CA1-B577-E8B6C0289261}" destId="{5301E763-F789-49B6-A975-49681C8C7C6A}" srcOrd="0" destOrd="0" presId="urn:microsoft.com/office/officeart/2005/8/layout/vList2"/>
    <dgm:cxn modelId="{BBCF0BAD-ADB2-473C-A036-09034E6012B3}" type="presParOf" srcId="{0C657836-F038-4CA1-B577-E8B6C0289261}" destId="{86A47257-07F6-4C18-B4D7-D73690EFFFE7}" srcOrd="1" destOrd="0" presId="urn:microsoft.com/office/officeart/2005/8/layout/vList2"/>
    <dgm:cxn modelId="{FD7CE617-DEB2-477A-9818-867E9976476C}" type="presParOf" srcId="{0C657836-F038-4CA1-B577-E8B6C0289261}" destId="{FC3E5C93-B80A-4F83-AC10-931182E0A4E6}" srcOrd="2" destOrd="0" presId="urn:microsoft.com/office/officeart/2005/8/layout/vList2"/>
    <dgm:cxn modelId="{28A3C1A1-865C-482C-A4F0-04C231492E53}" type="presParOf" srcId="{0C657836-F038-4CA1-B577-E8B6C0289261}" destId="{73A766AC-47E4-49C1-95F1-05B1DFFEF37B}" srcOrd="3" destOrd="0" presId="urn:microsoft.com/office/officeart/2005/8/layout/vList2"/>
    <dgm:cxn modelId="{7DBD6D97-5EC9-452D-996A-13BFEE4D8A48}" type="presParOf" srcId="{0C657836-F038-4CA1-B577-E8B6C0289261}" destId="{F81574FD-5DD7-42F0-BA92-9CAC7FB4D557}" srcOrd="4" destOrd="0" presId="urn:microsoft.com/office/officeart/2005/8/layout/vList2"/>
    <dgm:cxn modelId="{F2C58A5D-970D-4C24-90FA-39BB7DB920B1}" type="presParOf" srcId="{0C657836-F038-4CA1-B577-E8B6C0289261}" destId="{1601EA89-DA49-4FB7-BA94-ECB9FB4F92EE}" srcOrd="5" destOrd="0" presId="urn:microsoft.com/office/officeart/2005/8/layout/vList2"/>
    <dgm:cxn modelId="{CDFC8D0F-F332-4F96-B856-F94254F01642}" type="presParOf" srcId="{0C657836-F038-4CA1-B577-E8B6C0289261}" destId="{24DA308C-E8D0-4504-BD73-7139304A601D}" srcOrd="6" destOrd="0" presId="urn:microsoft.com/office/officeart/2005/8/layout/vList2"/>
    <dgm:cxn modelId="{607906F7-31BA-47AA-A472-15042ACE8396}" type="presParOf" srcId="{0C657836-F038-4CA1-B577-E8B6C0289261}" destId="{CB2891E5-5CC1-4F7B-A260-01D3276F3977}" srcOrd="7" destOrd="0" presId="urn:microsoft.com/office/officeart/2005/8/layout/vList2"/>
    <dgm:cxn modelId="{1F33218C-F25F-4E5A-99CE-593950BAD349}" type="presParOf" srcId="{0C657836-F038-4CA1-B577-E8B6C0289261}" destId="{059AA7B2-8911-4981-9BCD-15D55B1E8567}" srcOrd="8" destOrd="0" presId="urn:microsoft.com/office/officeart/2005/8/layout/vList2"/>
    <dgm:cxn modelId="{245BF7F3-4E88-4F33-91F5-EBDB8EEC8A97}" type="presParOf" srcId="{0C657836-F038-4CA1-B577-E8B6C0289261}" destId="{CE633131-C61D-4286-91F6-35BB8888CBFB}" srcOrd="9" destOrd="0" presId="urn:microsoft.com/office/officeart/2005/8/layout/vList2"/>
    <dgm:cxn modelId="{9E18E816-7903-4C9D-BDE8-42B31329E357}" type="presParOf" srcId="{0C657836-F038-4CA1-B577-E8B6C0289261}" destId="{9FA164A0-CD7A-41B1-8348-03175C58AD5C}" srcOrd="10" destOrd="0" presId="urn:microsoft.com/office/officeart/2005/8/layout/vList2"/>
    <dgm:cxn modelId="{9822F392-5494-463B-A83D-3840ABEE6470}" type="presParOf" srcId="{0C657836-F038-4CA1-B577-E8B6C0289261}" destId="{24778E42-7465-44E9-8901-CD8417F51EC0}" srcOrd="11" destOrd="0" presId="urn:microsoft.com/office/officeart/2005/8/layout/vList2"/>
    <dgm:cxn modelId="{1EA04434-8FC5-4FFF-A891-D26AEC149979}" type="presParOf" srcId="{0C657836-F038-4CA1-B577-E8B6C0289261}" destId="{E01F6C32-348D-4119-AB56-BDBEC7890C4C}" srcOrd="12" destOrd="0" presId="urn:microsoft.com/office/officeart/2005/8/layout/vList2"/>
    <dgm:cxn modelId="{69D64F4E-C8C9-4E1A-82C2-7125A5761CA1}" type="presParOf" srcId="{0C657836-F038-4CA1-B577-E8B6C0289261}" destId="{92EC484C-A71E-42D2-AF14-EB36AD24A98C}" srcOrd="13" destOrd="0" presId="urn:microsoft.com/office/officeart/2005/8/layout/vList2"/>
    <dgm:cxn modelId="{EE2D5296-8573-4C43-A05B-F5BA6FF17217}" type="presParOf" srcId="{0C657836-F038-4CA1-B577-E8B6C0289261}" destId="{6DB1BE6D-90E0-4A4A-81B1-272AEA37EC16}"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3DE4B2-8DFC-484A-896C-BA2F2250132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E5F5D36-784D-4491-BC2C-D07386E51540}">
      <dgm:prSet/>
      <dgm:spPr/>
      <dgm:t>
        <a:bodyPr/>
        <a:lstStyle/>
        <a:p>
          <a:r>
            <a:rPr lang="en-US" dirty="0"/>
            <a:t>Know the specific services you are contracted for by referring to your fee schedule (last page of your contract) and share with those in your organization responsible for your claim submissions.</a:t>
          </a:r>
        </a:p>
      </dgm:t>
    </dgm:pt>
    <dgm:pt modelId="{70D5B37A-4053-4892-ADB2-1AA813B3534A}" type="parTrans" cxnId="{53AFF95E-0F71-47C3-8740-271D24E7A3FE}">
      <dgm:prSet/>
      <dgm:spPr/>
      <dgm:t>
        <a:bodyPr/>
        <a:lstStyle/>
        <a:p>
          <a:endParaRPr lang="en-US"/>
        </a:p>
      </dgm:t>
    </dgm:pt>
    <dgm:pt modelId="{C36CA303-6B82-40B4-A92E-86E9A77CED6C}" type="sibTrans" cxnId="{53AFF95E-0F71-47C3-8740-271D24E7A3FE}">
      <dgm:prSet/>
      <dgm:spPr/>
      <dgm:t>
        <a:bodyPr/>
        <a:lstStyle/>
        <a:p>
          <a:endParaRPr lang="en-US"/>
        </a:p>
      </dgm:t>
    </dgm:pt>
    <dgm:pt modelId="{1E291890-10BA-4AFC-8394-F0B9A8573533}">
      <dgm:prSet/>
      <dgm:spPr/>
      <dgm:t>
        <a:bodyPr/>
        <a:lstStyle/>
        <a:p>
          <a:r>
            <a:rPr lang="en-US" dirty="0"/>
            <a:t>You are only able to bill for those services which you are contracted to provide and for services listed on the Plan of Care (POC).</a:t>
          </a:r>
        </a:p>
      </dgm:t>
    </dgm:pt>
    <dgm:pt modelId="{0F94AE26-2180-42F1-8C1F-19D5B13E628F}" type="parTrans" cxnId="{4E00C73D-7CCB-428C-8351-693C725C9107}">
      <dgm:prSet/>
      <dgm:spPr/>
      <dgm:t>
        <a:bodyPr/>
        <a:lstStyle/>
        <a:p>
          <a:endParaRPr lang="en-US"/>
        </a:p>
      </dgm:t>
    </dgm:pt>
    <dgm:pt modelId="{05FB0182-7D4E-4EEA-BF71-54B70FC08B69}" type="sibTrans" cxnId="{4E00C73D-7CCB-428C-8351-693C725C9107}">
      <dgm:prSet/>
      <dgm:spPr/>
      <dgm:t>
        <a:bodyPr/>
        <a:lstStyle/>
        <a:p>
          <a:endParaRPr lang="en-US"/>
        </a:p>
      </dgm:t>
    </dgm:pt>
    <dgm:pt modelId="{0222D4F2-89BC-4B3D-9885-BE7AADFBCC23}">
      <dgm:prSet/>
      <dgm:spPr/>
      <dgm:t>
        <a:bodyPr/>
        <a:lstStyle/>
        <a:p>
          <a:r>
            <a:rPr lang="en-US" dirty="0"/>
            <a:t>Know the Details of the Services as Defined and Outlined in the Behavioral Health Services Provider Manual Located at </a:t>
          </a:r>
          <a:r>
            <a:rPr lang="en-US" b="1"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BHS.pdf (lamedicaid.com)</a:t>
          </a:r>
          <a:r>
            <a:rPr lang="en-US" b="0" dirty="0">
              <a:solidFill>
                <a:schemeClr val="tx1"/>
              </a:solidFill>
            </a:rPr>
            <a:t>.</a:t>
          </a:r>
        </a:p>
      </dgm:t>
    </dgm:pt>
    <dgm:pt modelId="{52FF012F-E49F-4B04-8B26-211F210550A3}" type="parTrans" cxnId="{95F31211-CC95-4AF1-8FD1-08F16A9EDC2A}">
      <dgm:prSet/>
      <dgm:spPr/>
      <dgm:t>
        <a:bodyPr/>
        <a:lstStyle/>
        <a:p>
          <a:endParaRPr lang="en-US"/>
        </a:p>
      </dgm:t>
    </dgm:pt>
    <dgm:pt modelId="{9B631F92-6A83-456B-A360-93AC7E68A4E0}" type="sibTrans" cxnId="{95F31211-CC95-4AF1-8FD1-08F16A9EDC2A}">
      <dgm:prSet/>
      <dgm:spPr/>
      <dgm:t>
        <a:bodyPr/>
        <a:lstStyle/>
        <a:p>
          <a:endParaRPr lang="en-US"/>
        </a:p>
      </dgm:t>
    </dgm:pt>
    <dgm:pt modelId="{AF692B76-A9DB-419E-ADAA-558D55B38064}">
      <dgm:prSet/>
      <dgm:spPr/>
      <dgm:t>
        <a:bodyPr/>
        <a:lstStyle/>
        <a:p>
          <a:r>
            <a:rPr lang="en-US" dirty="0"/>
            <a:t>Be sure to request and secure needed authorizations prior to providing your contracted services.</a:t>
          </a:r>
        </a:p>
      </dgm:t>
    </dgm:pt>
    <dgm:pt modelId="{49B19124-C000-4D7A-8187-C7752E32A900}" type="parTrans" cxnId="{84293EEB-A5F4-420E-8E6E-B67D72EB4036}">
      <dgm:prSet/>
      <dgm:spPr/>
      <dgm:t>
        <a:bodyPr/>
        <a:lstStyle/>
        <a:p>
          <a:endParaRPr lang="en-US"/>
        </a:p>
      </dgm:t>
    </dgm:pt>
    <dgm:pt modelId="{FEC18BE0-C069-4DA7-9864-ADAD3053C4CB}" type="sibTrans" cxnId="{84293EEB-A5F4-420E-8E6E-B67D72EB4036}">
      <dgm:prSet/>
      <dgm:spPr/>
      <dgm:t>
        <a:bodyPr/>
        <a:lstStyle/>
        <a:p>
          <a:endParaRPr lang="en-US"/>
        </a:p>
      </dgm:t>
    </dgm:pt>
    <dgm:pt modelId="{823273BB-63A1-450B-AEF5-13BB10662206}">
      <dgm:prSet/>
      <dgm:spPr/>
      <dgm:t>
        <a:bodyPr/>
        <a:lstStyle/>
        <a:p>
          <a:r>
            <a:rPr lang="en-US" dirty="0"/>
            <a:t>Be familiar with authorization procedures as stated in the Medical Necessity Criteria guide, which is located at </a:t>
          </a:r>
          <a:r>
            <a:rPr lang="en-US" b="1"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Medical Necessity Criteria | Magellan of Louisiana</a:t>
          </a:r>
          <a:r>
            <a:rPr lang="en-US" b="0" dirty="0">
              <a:solidFill>
                <a:schemeClr val="tx1"/>
              </a:solidFill>
            </a:rPr>
            <a:t>.</a:t>
          </a:r>
        </a:p>
      </dgm:t>
    </dgm:pt>
    <dgm:pt modelId="{E392A174-EA24-433B-B739-8B755A9AD1ED}" type="parTrans" cxnId="{473A5733-E7B4-4A99-B280-10E72E1FCE27}">
      <dgm:prSet/>
      <dgm:spPr/>
      <dgm:t>
        <a:bodyPr/>
        <a:lstStyle/>
        <a:p>
          <a:endParaRPr lang="en-US"/>
        </a:p>
      </dgm:t>
    </dgm:pt>
    <dgm:pt modelId="{0EA97139-5776-4AF5-ABAB-EC66192506A1}" type="sibTrans" cxnId="{473A5733-E7B4-4A99-B280-10E72E1FCE27}">
      <dgm:prSet/>
      <dgm:spPr/>
      <dgm:t>
        <a:bodyPr/>
        <a:lstStyle/>
        <a:p>
          <a:endParaRPr lang="en-US"/>
        </a:p>
      </dgm:t>
    </dgm:pt>
    <dgm:pt modelId="{6854442F-0433-4440-896F-F1476E1A89D8}">
      <dgm:prSet/>
      <dgm:spPr/>
      <dgm:t>
        <a:bodyPr/>
        <a:lstStyle/>
        <a:p>
          <a:r>
            <a:rPr lang="en-US" dirty="0"/>
            <a:t>Use Availity Essentials for Magellan eligibility, benefits and claim transactions. Additional information on Availity Essentials can be accessed here </a:t>
          </a:r>
          <a:r>
            <a:rPr lang="en-US" b="1"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Availity (magellanprovider.com)</a:t>
          </a:r>
          <a:r>
            <a:rPr lang="en-US" b="0" dirty="0">
              <a:solidFill>
                <a:schemeClr val="tx1"/>
              </a:solidFill>
            </a:rPr>
            <a:t>.</a:t>
          </a:r>
        </a:p>
      </dgm:t>
    </dgm:pt>
    <dgm:pt modelId="{FBA46E62-EBF1-4EF3-B4F1-A95307684D55}" type="parTrans" cxnId="{456A20E6-2294-4953-A258-4857E006A1D5}">
      <dgm:prSet/>
      <dgm:spPr/>
      <dgm:t>
        <a:bodyPr/>
        <a:lstStyle/>
        <a:p>
          <a:endParaRPr lang="en-US"/>
        </a:p>
      </dgm:t>
    </dgm:pt>
    <dgm:pt modelId="{4A249A6E-9E96-4408-958C-5957FB674F4D}" type="sibTrans" cxnId="{456A20E6-2294-4953-A258-4857E006A1D5}">
      <dgm:prSet/>
      <dgm:spPr/>
      <dgm:t>
        <a:bodyPr/>
        <a:lstStyle/>
        <a:p>
          <a:endParaRPr lang="en-US"/>
        </a:p>
      </dgm:t>
    </dgm:pt>
    <dgm:pt modelId="{78933E66-92BC-4C4D-A35E-EF8034B4897E}" type="pres">
      <dgm:prSet presAssocID="{5C3DE4B2-8DFC-484A-896C-BA2F2250132F}" presName="root" presStyleCnt="0">
        <dgm:presLayoutVars>
          <dgm:dir/>
          <dgm:resizeHandles val="exact"/>
        </dgm:presLayoutVars>
      </dgm:prSet>
      <dgm:spPr/>
    </dgm:pt>
    <dgm:pt modelId="{6679F364-A165-46D6-AB5C-9B35B031867D}" type="pres">
      <dgm:prSet presAssocID="{EE5F5D36-784D-4491-BC2C-D07386E51540}" presName="compNode" presStyleCnt="0"/>
      <dgm:spPr/>
    </dgm:pt>
    <dgm:pt modelId="{A0153217-8E38-4523-9DFE-D374B2220F5C}" type="pres">
      <dgm:prSet presAssocID="{EE5F5D36-784D-4491-BC2C-D07386E51540}" presName="bgRect" presStyleLbl="bgShp" presStyleIdx="0" presStyleCnt="6"/>
      <dgm:spPr/>
    </dgm:pt>
    <dgm:pt modelId="{E2A6BA7C-9661-46FC-8F73-525CC13742AF}" type="pres">
      <dgm:prSet presAssocID="{EE5F5D36-784D-4491-BC2C-D07386E51540}" presName="iconRect" presStyleLbl="node1" presStyleIdx="0" presStyleCnt="6"/>
      <dgm:spPr>
        <a:blipFill>
          <a:blip xmlns:r="http://schemas.openxmlformats.org/officeDocument/2006/relationships"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cument"/>
        </a:ext>
      </dgm:extLst>
    </dgm:pt>
    <dgm:pt modelId="{36F35517-51E4-41B4-B95E-85FC2E9597A7}" type="pres">
      <dgm:prSet presAssocID="{EE5F5D36-784D-4491-BC2C-D07386E51540}" presName="spaceRect" presStyleCnt="0"/>
      <dgm:spPr/>
    </dgm:pt>
    <dgm:pt modelId="{22752E4B-0BD4-4F74-B3AB-B8AB640001F4}" type="pres">
      <dgm:prSet presAssocID="{EE5F5D36-784D-4491-BC2C-D07386E51540}" presName="parTx" presStyleLbl="revTx" presStyleIdx="0" presStyleCnt="6">
        <dgm:presLayoutVars>
          <dgm:chMax val="0"/>
          <dgm:chPref val="0"/>
        </dgm:presLayoutVars>
      </dgm:prSet>
      <dgm:spPr/>
    </dgm:pt>
    <dgm:pt modelId="{FA23E54F-4928-47E1-A675-0B07A0168BE9}" type="pres">
      <dgm:prSet presAssocID="{C36CA303-6B82-40B4-A92E-86E9A77CED6C}" presName="sibTrans" presStyleCnt="0"/>
      <dgm:spPr/>
    </dgm:pt>
    <dgm:pt modelId="{2D4F33CA-A113-4AFA-A02A-1D1E52AC7967}" type="pres">
      <dgm:prSet presAssocID="{1E291890-10BA-4AFC-8394-F0B9A8573533}" presName="compNode" presStyleCnt="0"/>
      <dgm:spPr/>
    </dgm:pt>
    <dgm:pt modelId="{C9F30D2F-53D7-409A-A7AA-5716A5DDD964}" type="pres">
      <dgm:prSet presAssocID="{1E291890-10BA-4AFC-8394-F0B9A8573533}" presName="bgRect" presStyleLbl="bgShp" presStyleIdx="1" presStyleCnt="6"/>
      <dgm:spPr/>
    </dgm:pt>
    <dgm:pt modelId="{27EC4D21-B320-4292-A16A-F714071ECAEB}" type="pres">
      <dgm:prSet presAssocID="{1E291890-10BA-4AFC-8394-F0B9A8573533}" presName="iconRect" presStyleLbl="node1" presStyleIdx="1" presStyleCnt="6"/>
      <dgm:spPr>
        <a:blipFill>
          <a:blip xmlns:r="http://schemas.openxmlformats.org/officeDocument/2006/relationships"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ollar"/>
        </a:ext>
      </dgm:extLst>
    </dgm:pt>
    <dgm:pt modelId="{6DB43AB8-E1AA-4FBE-82B6-04841A391ABF}" type="pres">
      <dgm:prSet presAssocID="{1E291890-10BA-4AFC-8394-F0B9A8573533}" presName="spaceRect" presStyleCnt="0"/>
      <dgm:spPr/>
    </dgm:pt>
    <dgm:pt modelId="{F74E16D3-86FD-473D-86FE-0876A6D7D5CB}" type="pres">
      <dgm:prSet presAssocID="{1E291890-10BA-4AFC-8394-F0B9A8573533}" presName="parTx" presStyleLbl="revTx" presStyleIdx="1" presStyleCnt="6">
        <dgm:presLayoutVars>
          <dgm:chMax val="0"/>
          <dgm:chPref val="0"/>
        </dgm:presLayoutVars>
      </dgm:prSet>
      <dgm:spPr/>
    </dgm:pt>
    <dgm:pt modelId="{7C807636-1F6B-4A01-9CBE-4E58C9261435}" type="pres">
      <dgm:prSet presAssocID="{05FB0182-7D4E-4EEA-BF71-54B70FC08B69}" presName="sibTrans" presStyleCnt="0"/>
      <dgm:spPr/>
    </dgm:pt>
    <dgm:pt modelId="{CB665D2F-C2A3-40A2-9CB3-CA62C5D0D4DB}" type="pres">
      <dgm:prSet presAssocID="{0222D4F2-89BC-4B3D-9885-BE7AADFBCC23}" presName="compNode" presStyleCnt="0"/>
      <dgm:spPr/>
    </dgm:pt>
    <dgm:pt modelId="{09857ED6-34E5-45D7-9EDB-53098B7BD5EF}" type="pres">
      <dgm:prSet presAssocID="{0222D4F2-89BC-4B3D-9885-BE7AADFBCC23}" presName="bgRect" presStyleLbl="bgShp" presStyleIdx="2" presStyleCnt="6"/>
      <dgm:spPr/>
    </dgm:pt>
    <dgm:pt modelId="{164F44A9-2B97-4E17-8404-057FC2A3AF3D}" type="pres">
      <dgm:prSet presAssocID="{0222D4F2-89BC-4B3D-9885-BE7AADFBCC23}" presName="iconRect" presStyleLbl="node1" presStyleIdx="2" presStyleCnt="6"/>
      <dgm:spPr>
        <a:blipFill>
          <a:blip xmlns:r="http://schemas.openxmlformats.org/officeDocument/2006/relationships"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tethoscope"/>
        </a:ext>
      </dgm:extLst>
    </dgm:pt>
    <dgm:pt modelId="{56CAC86E-D641-4408-8085-9CADE01B431D}" type="pres">
      <dgm:prSet presAssocID="{0222D4F2-89BC-4B3D-9885-BE7AADFBCC23}" presName="spaceRect" presStyleCnt="0"/>
      <dgm:spPr/>
    </dgm:pt>
    <dgm:pt modelId="{3E7A192E-6979-4B6E-84EB-C1A04DF20471}" type="pres">
      <dgm:prSet presAssocID="{0222D4F2-89BC-4B3D-9885-BE7AADFBCC23}" presName="parTx" presStyleLbl="revTx" presStyleIdx="2" presStyleCnt="6">
        <dgm:presLayoutVars>
          <dgm:chMax val="0"/>
          <dgm:chPref val="0"/>
        </dgm:presLayoutVars>
      </dgm:prSet>
      <dgm:spPr/>
    </dgm:pt>
    <dgm:pt modelId="{5F2B397F-8134-444A-8F9C-31746F2F91B5}" type="pres">
      <dgm:prSet presAssocID="{9B631F92-6A83-456B-A360-93AC7E68A4E0}" presName="sibTrans" presStyleCnt="0"/>
      <dgm:spPr/>
    </dgm:pt>
    <dgm:pt modelId="{DE553FF2-D846-4415-9F59-A5D374557FAA}" type="pres">
      <dgm:prSet presAssocID="{AF692B76-A9DB-419E-ADAA-558D55B38064}" presName="compNode" presStyleCnt="0"/>
      <dgm:spPr/>
    </dgm:pt>
    <dgm:pt modelId="{D5C12C1E-A79B-4355-848A-7E415F51EFA2}" type="pres">
      <dgm:prSet presAssocID="{AF692B76-A9DB-419E-ADAA-558D55B38064}" presName="bgRect" presStyleLbl="bgShp" presStyleIdx="3" presStyleCnt="6"/>
      <dgm:spPr/>
    </dgm:pt>
    <dgm:pt modelId="{8EEF43A1-8028-4C25-BD5B-CF55AFAC5B50}" type="pres">
      <dgm:prSet presAssocID="{AF692B76-A9DB-419E-ADAA-558D55B38064}" presName="iconRect" presStyleLbl="node1" presStyleIdx="3" presStyleCnt="6"/>
      <dgm:spPr>
        <a:blipFill>
          <a:blip xmlns:r="http://schemas.openxmlformats.org/officeDocument/2006/relationships"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Lock"/>
        </a:ext>
      </dgm:extLst>
    </dgm:pt>
    <dgm:pt modelId="{08268D21-0E0A-4C6F-8C2C-88988E9CF696}" type="pres">
      <dgm:prSet presAssocID="{AF692B76-A9DB-419E-ADAA-558D55B38064}" presName="spaceRect" presStyleCnt="0"/>
      <dgm:spPr/>
    </dgm:pt>
    <dgm:pt modelId="{BF189DD4-7B47-4B25-A7C6-811FCB4D311D}" type="pres">
      <dgm:prSet presAssocID="{AF692B76-A9DB-419E-ADAA-558D55B38064}" presName="parTx" presStyleLbl="revTx" presStyleIdx="3" presStyleCnt="6">
        <dgm:presLayoutVars>
          <dgm:chMax val="0"/>
          <dgm:chPref val="0"/>
        </dgm:presLayoutVars>
      </dgm:prSet>
      <dgm:spPr/>
    </dgm:pt>
    <dgm:pt modelId="{A65D42C9-4D70-45FB-A0FC-165D8A9A2CC5}" type="pres">
      <dgm:prSet presAssocID="{FEC18BE0-C069-4DA7-9864-ADAD3053C4CB}" presName="sibTrans" presStyleCnt="0"/>
      <dgm:spPr/>
    </dgm:pt>
    <dgm:pt modelId="{62786C61-4538-469A-A600-892F7D0D9921}" type="pres">
      <dgm:prSet presAssocID="{823273BB-63A1-450B-AEF5-13BB10662206}" presName="compNode" presStyleCnt="0"/>
      <dgm:spPr/>
    </dgm:pt>
    <dgm:pt modelId="{8E971C68-6E36-4700-B26A-18D2083F46EF}" type="pres">
      <dgm:prSet presAssocID="{823273BB-63A1-450B-AEF5-13BB10662206}" presName="bgRect" presStyleLbl="bgShp" presStyleIdx="4" presStyleCnt="6"/>
      <dgm:spPr/>
    </dgm:pt>
    <dgm:pt modelId="{EC60CDF2-B7C5-4DE4-8559-1162BE02E84A}" type="pres">
      <dgm:prSet presAssocID="{823273BB-63A1-450B-AEF5-13BB10662206}" presName="iconRect" presStyleLbl="node1" presStyleIdx="4" presStyleCnt="6"/>
      <dgm:spPr>
        <a:blipFill>
          <a:blip xmlns:r="http://schemas.openxmlformats.org/officeDocument/2006/relationships"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Checkmark"/>
        </a:ext>
      </dgm:extLst>
    </dgm:pt>
    <dgm:pt modelId="{06F9D801-575F-41E5-9F49-18F7E9CA4710}" type="pres">
      <dgm:prSet presAssocID="{823273BB-63A1-450B-AEF5-13BB10662206}" presName="spaceRect" presStyleCnt="0"/>
      <dgm:spPr/>
    </dgm:pt>
    <dgm:pt modelId="{CBF46072-EA76-4092-8A7F-350E5CA96077}" type="pres">
      <dgm:prSet presAssocID="{823273BB-63A1-450B-AEF5-13BB10662206}" presName="parTx" presStyleLbl="revTx" presStyleIdx="4" presStyleCnt="6">
        <dgm:presLayoutVars>
          <dgm:chMax val="0"/>
          <dgm:chPref val="0"/>
        </dgm:presLayoutVars>
      </dgm:prSet>
      <dgm:spPr/>
    </dgm:pt>
    <dgm:pt modelId="{D9773601-03C6-422B-9A68-A7D985F7B671}" type="pres">
      <dgm:prSet presAssocID="{0EA97139-5776-4AF5-ABAB-EC66192506A1}" presName="sibTrans" presStyleCnt="0"/>
      <dgm:spPr/>
    </dgm:pt>
    <dgm:pt modelId="{A7D9C6D1-E5EB-4572-8117-0616804FAAB6}" type="pres">
      <dgm:prSet presAssocID="{6854442F-0433-4440-896F-F1476E1A89D8}" presName="compNode" presStyleCnt="0"/>
      <dgm:spPr/>
    </dgm:pt>
    <dgm:pt modelId="{D23E325E-646B-4D4C-938B-E450C81EE207}" type="pres">
      <dgm:prSet presAssocID="{6854442F-0433-4440-896F-F1476E1A89D8}" presName="bgRect" presStyleLbl="bgShp" presStyleIdx="5" presStyleCnt="6"/>
      <dgm:spPr/>
    </dgm:pt>
    <dgm:pt modelId="{3111D9A6-EEC9-430E-8999-E87C49C0AB46}" type="pres">
      <dgm:prSet presAssocID="{6854442F-0433-4440-896F-F1476E1A89D8}" presName="iconRect" presStyleLbl="node1" presStyleIdx="5" presStyleCnt="6"/>
      <dgm:spPr>
        <a:blipFill>
          <a:blip xmlns:r="http://schemas.openxmlformats.org/officeDocument/2006/relationships"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Euro"/>
        </a:ext>
      </dgm:extLst>
    </dgm:pt>
    <dgm:pt modelId="{3442674D-3113-417D-BD39-896D13D49863}" type="pres">
      <dgm:prSet presAssocID="{6854442F-0433-4440-896F-F1476E1A89D8}" presName="spaceRect" presStyleCnt="0"/>
      <dgm:spPr/>
    </dgm:pt>
    <dgm:pt modelId="{0EF3E0EB-B96D-43DD-81E4-44392AC24516}" type="pres">
      <dgm:prSet presAssocID="{6854442F-0433-4440-896F-F1476E1A89D8}" presName="parTx" presStyleLbl="revTx" presStyleIdx="5" presStyleCnt="6">
        <dgm:presLayoutVars>
          <dgm:chMax val="0"/>
          <dgm:chPref val="0"/>
        </dgm:presLayoutVars>
      </dgm:prSet>
      <dgm:spPr/>
    </dgm:pt>
  </dgm:ptLst>
  <dgm:cxnLst>
    <dgm:cxn modelId="{404BFB0E-D200-4612-8FE1-AF9BC494867C}" type="presOf" srcId="{6854442F-0433-4440-896F-F1476E1A89D8}" destId="{0EF3E0EB-B96D-43DD-81E4-44392AC24516}" srcOrd="0" destOrd="0" presId="urn:microsoft.com/office/officeart/2018/2/layout/IconVerticalSolidList"/>
    <dgm:cxn modelId="{95F31211-CC95-4AF1-8FD1-08F16A9EDC2A}" srcId="{5C3DE4B2-8DFC-484A-896C-BA2F2250132F}" destId="{0222D4F2-89BC-4B3D-9885-BE7AADFBCC23}" srcOrd="2" destOrd="0" parTransId="{52FF012F-E49F-4B04-8B26-211F210550A3}" sibTransId="{9B631F92-6A83-456B-A360-93AC7E68A4E0}"/>
    <dgm:cxn modelId="{4858AA1C-91F3-43A8-813A-4828B5CEC8AE}" type="presOf" srcId="{AF692B76-A9DB-419E-ADAA-558D55B38064}" destId="{BF189DD4-7B47-4B25-A7C6-811FCB4D311D}" srcOrd="0" destOrd="0" presId="urn:microsoft.com/office/officeart/2018/2/layout/IconVerticalSolidList"/>
    <dgm:cxn modelId="{D26B0A31-EC41-4AF6-B2A2-B8599B52E523}" type="presOf" srcId="{823273BB-63A1-450B-AEF5-13BB10662206}" destId="{CBF46072-EA76-4092-8A7F-350E5CA96077}" srcOrd="0" destOrd="0" presId="urn:microsoft.com/office/officeart/2018/2/layout/IconVerticalSolidList"/>
    <dgm:cxn modelId="{473A5733-E7B4-4A99-B280-10E72E1FCE27}" srcId="{5C3DE4B2-8DFC-484A-896C-BA2F2250132F}" destId="{823273BB-63A1-450B-AEF5-13BB10662206}" srcOrd="4" destOrd="0" parTransId="{E392A174-EA24-433B-B739-8B755A9AD1ED}" sibTransId="{0EA97139-5776-4AF5-ABAB-EC66192506A1}"/>
    <dgm:cxn modelId="{4E00C73D-7CCB-428C-8351-693C725C9107}" srcId="{5C3DE4B2-8DFC-484A-896C-BA2F2250132F}" destId="{1E291890-10BA-4AFC-8394-F0B9A8573533}" srcOrd="1" destOrd="0" parTransId="{0F94AE26-2180-42F1-8C1F-19D5B13E628F}" sibTransId="{05FB0182-7D4E-4EEA-BF71-54B70FC08B69}"/>
    <dgm:cxn modelId="{53AFF95E-0F71-47C3-8740-271D24E7A3FE}" srcId="{5C3DE4B2-8DFC-484A-896C-BA2F2250132F}" destId="{EE5F5D36-784D-4491-BC2C-D07386E51540}" srcOrd="0" destOrd="0" parTransId="{70D5B37A-4053-4892-ADB2-1AA813B3534A}" sibTransId="{C36CA303-6B82-40B4-A92E-86E9A77CED6C}"/>
    <dgm:cxn modelId="{C06FB667-B155-4E27-919C-2B9D8A7FAC20}" type="presOf" srcId="{1E291890-10BA-4AFC-8394-F0B9A8573533}" destId="{F74E16D3-86FD-473D-86FE-0876A6D7D5CB}" srcOrd="0" destOrd="0" presId="urn:microsoft.com/office/officeart/2018/2/layout/IconVerticalSolidList"/>
    <dgm:cxn modelId="{5BE7544E-BD6A-4C6C-86F9-D6F14DB643CE}" type="presOf" srcId="{EE5F5D36-784D-4491-BC2C-D07386E51540}" destId="{22752E4B-0BD4-4F74-B3AB-B8AB640001F4}" srcOrd="0" destOrd="0" presId="urn:microsoft.com/office/officeart/2018/2/layout/IconVerticalSolidList"/>
    <dgm:cxn modelId="{7675A5AB-098F-428C-B764-728B0D76212C}" type="presOf" srcId="{5C3DE4B2-8DFC-484A-896C-BA2F2250132F}" destId="{78933E66-92BC-4C4D-A35E-EF8034B4897E}" srcOrd="0" destOrd="0" presId="urn:microsoft.com/office/officeart/2018/2/layout/IconVerticalSolidList"/>
    <dgm:cxn modelId="{456A20E6-2294-4953-A258-4857E006A1D5}" srcId="{5C3DE4B2-8DFC-484A-896C-BA2F2250132F}" destId="{6854442F-0433-4440-896F-F1476E1A89D8}" srcOrd="5" destOrd="0" parTransId="{FBA46E62-EBF1-4EF3-B4F1-A95307684D55}" sibTransId="{4A249A6E-9E96-4408-958C-5957FB674F4D}"/>
    <dgm:cxn modelId="{84293EEB-A5F4-420E-8E6E-B67D72EB4036}" srcId="{5C3DE4B2-8DFC-484A-896C-BA2F2250132F}" destId="{AF692B76-A9DB-419E-ADAA-558D55B38064}" srcOrd="3" destOrd="0" parTransId="{49B19124-C000-4D7A-8187-C7752E32A900}" sibTransId="{FEC18BE0-C069-4DA7-9864-ADAD3053C4CB}"/>
    <dgm:cxn modelId="{02EB6AFE-F790-49CE-B937-B3BA1C800FA7}" type="presOf" srcId="{0222D4F2-89BC-4B3D-9885-BE7AADFBCC23}" destId="{3E7A192E-6979-4B6E-84EB-C1A04DF20471}" srcOrd="0" destOrd="0" presId="urn:microsoft.com/office/officeart/2018/2/layout/IconVerticalSolidList"/>
    <dgm:cxn modelId="{896706E5-2311-47E3-9237-A02D02B6DD3E}" type="presParOf" srcId="{78933E66-92BC-4C4D-A35E-EF8034B4897E}" destId="{6679F364-A165-46D6-AB5C-9B35B031867D}" srcOrd="0" destOrd="0" presId="urn:microsoft.com/office/officeart/2018/2/layout/IconVerticalSolidList"/>
    <dgm:cxn modelId="{2615E2DC-81F7-46D6-947B-4ECD141DA43B}" type="presParOf" srcId="{6679F364-A165-46D6-AB5C-9B35B031867D}" destId="{A0153217-8E38-4523-9DFE-D374B2220F5C}" srcOrd="0" destOrd="0" presId="urn:microsoft.com/office/officeart/2018/2/layout/IconVerticalSolidList"/>
    <dgm:cxn modelId="{5FBC5098-D6AC-4874-A7C4-F644B939804F}" type="presParOf" srcId="{6679F364-A165-46D6-AB5C-9B35B031867D}" destId="{E2A6BA7C-9661-46FC-8F73-525CC13742AF}" srcOrd="1" destOrd="0" presId="urn:microsoft.com/office/officeart/2018/2/layout/IconVerticalSolidList"/>
    <dgm:cxn modelId="{7708F397-9671-4E08-A9F8-4CE20EC3710C}" type="presParOf" srcId="{6679F364-A165-46D6-AB5C-9B35B031867D}" destId="{36F35517-51E4-41B4-B95E-85FC2E9597A7}" srcOrd="2" destOrd="0" presId="urn:microsoft.com/office/officeart/2018/2/layout/IconVerticalSolidList"/>
    <dgm:cxn modelId="{B41727CF-6CD3-4ADD-B775-C814AC41F918}" type="presParOf" srcId="{6679F364-A165-46D6-AB5C-9B35B031867D}" destId="{22752E4B-0BD4-4F74-B3AB-B8AB640001F4}" srcOrd="3" destOrd="0" presId="urn:microsoft.com/office/officeart/2018/2/layout/IconVerticalSolidList"/>
    <dgm:cxn modelId="{EDD539A6-3A1A-4A82-BD0A-8854C88F653A}" type="presParOf" srcId="{78933E66-92BC-4C4D-A35E-EF8034B4897E}" destId="{FA23E54F-4928-47E1-A675-0B07A0168BE9}" srcOrd="1" destOrd="0" presId="urn:microsoft.com/office/officeart/2018/2/layout/IconVerticalSolidList"/>
    <dgm:cxn modelId="{DC409C9A-3B7F-4054-B027-BE81FC24C601}" type="presParOf" srcId="{78933E66-92BC-4C4D-A35E-EF8034B4897E}" destId="{2D4F33CA-A113-4AFA-A02A-1D1E52AC7967}" srcOrd="2" destOrd="0" presId="urn:microsoft.com/office/officeart/2018/2/layout/IconVerticalSolidList"/>
    <dgm:cxn modelId="{E9E90F9D-6BAD-477A-9271-F4BA281A90AE}" type="presParOf" srcId="{2D4F33CA-A113-4AFA-A02A-1D1E52AC7967}" destId="{C9F30D2F-53D7-409A-A7AA-5716A5DDD964}" srcOrd="0" destOrd="0" presId="urn:microsoft.com/office/officeart/2018/2/layout/IconVerticalSolidList"/>
    <dgm:cxn modelId="{2821FDA3-5A62-4BDD-BB4F-F2F6024741C7}" type="presParOf" srcId="{2D4F33CA-A113-4AFA-A02A-1D1E52AC7967}" destId="{27EC4D21-B320-4292-A16A-F714071ECAEB}" srcOrd="1" destOrd="0" presId="urn:microsoft.com/office/officeart/2018/2/layout/IconVerticalSolidList"/>
    <dgm:cxn modelId="{B5603B56-5045-4EAE-84E4-D479F2EA3BDD}" type="presParOf" srcId="{2D4F33CA-A113-4AFA-A02A-1D1E52AC7967}" destId="{6DB43AB8-E1AA-4FBE-82B6-04841A391ABF}" srcOrd="2" destOrd="0" presId="urn:microsoft.com/office/officeart/2018/2/layout/IconVerticalSolidList"/>
    <dgm:cxn modelId="{9D84AF7A-1BA1-4A86-8C5B-AE81FD24971B}" type="presParOf" srcId="{2D4F33CA-A113-4AFA-A02A-1D1E52AC7967}" destId="{F74E16D3-86FD-473D-86FE-0876A6D7D5CB}" srcOrd="3" destOrd="0" presId="urn:microsoft.com/office/officeart/2018/2/layout/IconVerticalSolidList"/>
    <dgm:cxn modelId="{DFD1F4E0-414E-4F50-BAEA-FD8F5F224F3C}" type="presParOf" srcId="{78933E66-92BC-4C4D-A35E-EF8034B4897E}" destId="{7C807636-1F6B-4A01-9CBE-4E58C9261435}" srcOrd="3" destOrd="0" presId="urn:microsoft.com/office/officeart/2018/2/layout/IconVerticalSolidList"/>
    <dgm:cxn modelId="{0BD3A45F-4958-4B67-B599-D9F8EA793E3D}" type="presParOf" srcId="{78933E66-92BC-4C4D-A35E-EF8034B4897E}" destId="{CB665D2F-C2A3-40A2-9CB3-CA62C5D0D4DB}" srcOrd="4" destOrd="0" presId="urn:microsoft.com/office/officeart/2018/2/layout/IconVerticalSolidList"/>
    <dgm:cxn modelId="{280AAAA8-28A2-45C7-BB21-2FF85B4427C8}" type="presParOf" srcId="{CB665D2F-C2A3-40A2-9CB3-CA62C5D0D4DB}" destId="{09857ED6-34E5-45D7-9EDB-53098B7BD5EF}" srcOrd="0" destOrd="0" presId="urn:microsoft.com/office/officeart/2018/2/layout/IconVerticalSolidList"/>
    <dgm:cxn modelId="{D08FADA5-8051-42DA-BA99-8BD319164A7B}" type="presParOf" srcId="{CB665D2F-C2A3-40A2-9CB3-CA62C5D0D4DB}" destId="{164F44A9-2B97-4E17-8404-057FC2A3AF3D}" srcOrd="1" destOrd="0" presId="urn:microsoft.com/office/officeart/2018/2/layout/IconVerticalSolidList"/>
    <dgm:cxn modelId="{A02ECF2A-918A-403B-A1C5-64EE0738C23E}" type="presParOf" srcId="{CB665D2F-C2A3-40A2-9CB3-CA62C5D0D4DB}" destId="{56CAC86E-D641-4408-8085-9CADE01B431D}" srcOrd="2" destOrd="0" presId="urn:microsoft.com/office/officeart/2018/2/layout/IconVerticalSolidList"/>
    <dgm:cxn modelId="{6C37E4CF-39EF-4367-B939-6EF4654E344A}" type="presParOf" srcId="{CB665D2F-C2A3-40A2-9CB3-CA62C5D0D4DB}" destId="{3E7A192E-6979-4B6E-84EB-C1A04DF20471}" srcOrd="3" destOrd="0" presId="urn:microsoft.com/office/officeart/2018/2/layout/IconVerticalSolidList"/>
    <dgm:cxn modelId="{48F9F426-6274-40DB-99EC-296C03C72688}" type="presParOf" srcId="{78933E66-92BC-4C4D-A35E-EF8034B4897E}" destId="{5F2B397F-8134-444A-8F9C-31746F2F91B5}" srcOrd="5" destOrd="0" presId="urn:microsoft.com/office/officeart/2018/2/layout/IconVerticalSolidList"/>
    <dgm:cxn modelId="{0EDA4BE8-641A-4DB4-BCB7-434687875CE3}" type="presParOf" srcId="{78933E66-92BC-4C4D-A35E-EF8034B4897E}" destId="{DE553FF2-D846-4415-9F59-A5D374557FAA}" srcOrd="6" destOrd="0" presId="urn:microsoft.com/office/officeart/2018/2/layout/IconVerticalSolidList"/>
    <dgm:cxn modelId="{1E5F6658-1EF2-48CB-8565-271F4C3B3F1F}" type="presParOf" srcId="{DE553FF2-D846-4415-9F59-A5D374557FAA}" destId="{D5C12C1E-A79B-4355-848A-7E415F51EFA2}" srcOrd="0" destOrd="0" presId="urn:microsoft.com/office/officeart/2018/2/layout/IconVerticalSolidList"/>
    <dgm:cxn modelId="{E26D3623-E634-4F50-B35A-09A69365375E}" type="presParOf" srcId="{DE553FF2-D846-4415-9F59-A5D374557FAA}" destId="{8EEF43A1-8028-4C25-BD5B-CF55AFAC5B50}" srcOrd="1" destOrd="0" presId="urn:microsoft.com/office/officeart/2018/2/layout/IconVerticalSolidList"/>
    <dgm:cxn modelId="{29C71943-4ECF-4FF5-95BA-5BE1A8F05AFF}" type="presParOf" srcId="{DE553FF2-D846-4415-9F59-A5D374557FAA}" destId="{08268D21-0E0A-4C6F-8C2C-88988E9CF696}" srcOrd="2" destOrd="0" presId="urn:microsoft.com/office/officeart/2018/2/layout/IconVerticalSolidList"/>
    <dgm:cxn modelId="{5DAC131A-4A37-40EC-8BDA-55B4BECD7A85}" type="presParOf" srcId="{DE553FF2-D846-4415-9F59-A5D374557FAA}" destId="{BF189DD4-7B47-4B25-A7C6-811FCB4D311D}" srcOrd="3" destOrd="0" presId="urn:microsoft.com/office/officeart/2018/2/layout/IconVerticalSolidList"/>
    <dgm:cxn modelId="{61A2963D-4FEB-46EB-AC8F-39F2A365C709}" type="presParOf" srcId="{78933E66-92BC-4C4D-A35E-EF8034B4897E}" destId="{A65D42C9-4D70-45FB-A0FC-165D8A9A2CC5}" srcOrd="7" destOrd="0" presId="urn:microsoft.com/office/officeart/2018/2/layout/IconVerticalSolidList"/>
    <dgm:cxn modelId="{EF1B3522-D4B5-44F1-A2FE-23FC473044D3}" type="presParOf" srcId="{78933E66-92BC-4C4D-A35E-EF8034B4897E}" destId="{62786C61-4538-469A-A600-892F7D0D9921}" srcOrd="8" destOrd="0" presId="urn:microsoft.com/office/officeart/2018/2/layout/IconVerticalSolidList"/>
    <dgm:cxn modelId="{6439A8D7-099E-41D7-B489-6649180FF1BE}" type="presParOf" srcId="{62786C61-4538-469A-A600-892F7D0D9921}" destId="{8E971C68-6E36-4700-B26A-18D2083F46EF}" srcOrd="0" destOrd="0" presId="urn:microsoft.com/office/officeart/2018/2/layout/IconVerticalSolidList"/>
    <dgm:cxn modelId="{BBEAB97D-4B0D-4259-A732-95B1EF5BED97}" type="presParOf" srcId="{62786C61-4538-469A-A600-892F7D0D9921}" destId="{EC60CDF2-B7C5-4DE4-8559-1162BE02E84A}" srcOrd="1" destOrd="0" presId="urn:microsoft.com/office/officeart/2018/2/layout/IconVerticalSolidList"/>
    <dgm:cxn modelId="{330D024E-DE41-4D98-B32F-6B2EFA24B01E}" type="presParOf" srcId="{62786C61-4538-469A-A600-892F7D0D9921}" destId="{06F9D801-575F-41E5-9F49-18F7E9CA4710}" srcOrd="2" destOrd="0" presId="urn:microsoft.com/office/officeart/2018/2/layout/IconVerticalSolidList"/>
    <dgm:cxn modelId="{F7D45259-C5C0-4C8B-8A43-E863DC2BFA17}" type="presParOf" srcId="{62786C61-4538-469A-A600-892F7D0D9921}" destId="{CBF46072-EA76-4092-8A7F-350E5CA96077}" srcOrd="3" destOrd="0" presId="urn:microsoft.com/office/officeart/2018/2/layout/IconVerticalSolidList"/>
    <dgm:cxn modelId="{6E193A82-0BD2-4B55-8E4D-7ADA27315D68}" type="presParOf" srcId="{78933E66-92BC-4C4D-A35E-EF8034B4897E}" destId="{D9773601-03C6-422B-9A68-A7D985F7B671}" srcOrd="9" destOrd="0" presId="urn:microsoft.com/office/officeart/2018/2/layout/IconVerticalSolidList"/>
    <dgm:cxn modelId="{F3680C54-541A-46F8-96C8-C9FE548F11ED}" type="presParOf" srcId="{78933E66-92BC-4C4D-A35E-EF8034B4897E}" destId="{A7D9C6D1-E5EB-4572-8117-0616804FAAB6}" srcOrd="10" destOrd="0" presId="urn:microsoft.com/office/officeart/2018/2/layout/IconVerticalSolidList"/>
    <dgm:cxn modelId="{611AE2C6-5826-440A-9B73-778284E9048E}" type="presParOf" srcId="{A7D9C6D1-E5EB-4572-8117-0616804FAAB6}" destId="{D23E325E-646B-4D4C-938B-E450C81EE207}" srcOrd="0" destOrd="0" presId="urn:microsoft.com/office/officeart/2018/2/layout/IconVerticalSolidList"/>
    <dgm:cxn modelId="{7C9F36C0-5545-464F-A512-6111547DEBA9}" type="presParOf" srcId="{A7D9C6D1-E5EB-4572-8117-0616804FAAB6}" destId="{3111D9A6-EEC9-430E-8999-E87C49C0AB46}" srcOrd="1" destOrd="0" presId="urn:microsoft.com/office/officeart/2018/2/layout/IconVerticalSolidList"/>
    <dgm:cxn modelId="{6049A394-1BB4-42CA-BD06-BC05BD0C6FB3}" type="presParOf" srcId="{A7D9C6D1-E5EB-4572-8117-0616804FAAB6}" destId="{3442674D-3113-417D-BD39-896D13D49863}" srcOrd="2" destOrd="0" presId="urn:microsoft.com/office/officeart/2018/2/layout/IconVerticalSolidList"/>
    <dgm:cxn modelId="{6648CD73-46E2-4416-90F6-45BCA3732D19}" type="presParOf" srcId="{A7D9C6D1-E5EB-4572-8117-0616804FAAB6}" destId="{0EF3E0EB-B96D-43DD-81E4-44392AC2451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2DDAA4-883E-4A00-98EC-7933BAC434B2}"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7FFDC0FE-C901-45FA-B422-2CD24E32A7A2}">
      <dgm:prSet/>
      <dgm:spPr>
        <a:solidFill>
          <a:srgbClr val="DC127C"/>
        </a:solidFill>
      </dgm:spPr>
      <dgm:t>
        <a:bodyPr/>
        <a:lstStyle/>
        <a:p>
          <a:r>
            <a:rPr lang="en-US" b="1" dirty="0"/>
            <a:t>Availity Essentials portal allows providers to view member CSoC eligibility and claim transactions – detailed information can be found here </a:t>
          </a:r>
          <a:r>
            <a:rPr lang="en-US" b="1"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Availity (magellanprovider.com)</a:t>
          </a:r>
          <a:endParaRPr lang="en-US" b="1" dirty="0">
            <a:solidFill>
              <a:srgbClr val="FFC000"/>
            </a:solidFill>
          </a:endParaRPr>
        </a:p>
      </dgm:t>
    </dgm:pt>
    <dgm:pt modelId="{4C6C1A21-5DE9-4BCE-9394-986BC8251282}" type="parTrans" cxnId="{5C590FA2-A33C-4AF8-9F9A-465D28F24DCA}">
      <dgm:prSet/>
      <dgm:spPr/>
      <dgm:t>
        <a:bodyPr/>
        <a:lstStyle/>
        <a:p>
          <a:endParaRPr lang="en-US"/>
        </a:p>
      </dgm:t>
    </dgm:pt>
    <dgm:pt modelId="{6DFC3F45-CD89-4D68-BCFA-D11DACF5676D}" type="sibTrans" cxnId="{5C590FA2-A33C-4AF8-9F9A-465D28F24DCA}">
      <dgm:prSet/>
      <dgm:spPr/>
      <dgm:t>
        <a:bodyPr/>
        <a:lstStyle/>
        <a:p>
          <a:endParaRPr lang="en-US"/>
        </a:p>
      </dgm:t>
    </dgm:pt>
    <dgm:pt modelId="{740DBF98-A362-4AB4-B4F4-3D777ED62E9A}">
      <dgm:prSet/>
      <dgm:spPr>
        <a:solidFill>
          <a:srgbClr val="DC127C"/>
        </a:solidFill>
      </dgm:spPr>
      <dgm:t>
        <a:bodyPr/>
        <a:lstStyle/>
        <a:p>
          <a:r>
            <a:rPr lang="en-US" b="1" dirty="0"/>
            <a:t>Additional options for viewing EOP/EOB data: If you receive your payment for Magellan claims through ECHO Health, the </a:t>
          </a:r>
          <a:r>
            <a:rPr lang="en-US" b="1" u="sng" dirty="0">
              <a:solidFill>
                <a:srgbClr val="FFC000"/>
              </a:solidFill>
              <a:hlinkClick xmlns:r="http://schemas.openxmlformats.org/officeDocument/2006/relationships" r:id="rId2">
                <a:extLst>
                  <a:ext uri="{A12FA001-AC4F-418D-AE19-62706E023703}">
                    <ahyp:hlinkClr xmlns:ahyp="http://schemas.microsoft.com/office/drawing/2018/hyperlinkcolor" val="tx"/>
                  </a:ext>
                </a:extLst>
              </a:hlinkClick>
            </a:rPr>
            <a:t>ECHO portal</a:t>
          </a:r>
          <a:r>
            <a:rPr lang="en-US" b="1" dirty="0">
              <a:solidFill>
                <a:srgbClr val="FFC000"/>
              </a:solidFill>
            </a:rPr>
            <a:t> </a:t>
          </a:r>
          <a:r>
            <a:rPr lang="en-US" b="1" dirty="0"/>
            <a:t>also offers access. If you use a clearinghouse and are enrolled to receive ERA/835, you may be able to access EOP/EOB data by contacting your clearinghouse or using their portal.</a:t>
          </a:r>
        </a:p>
      </dgm:t>
    </dgm:pt>
    <dgm:pt modelId="{99563B1E-67B4-4459-9CBB-C244913026B3}" type="parTrans" cxnId="{9E8AD10C-ECF6-4C92-BA18-BE9F3A27BEB0}">
      <dgm:prSet/>
      <dgm:spPr/>
      <dgm:t>
        <a:bodyPr/>
        <a:lstStyle/>
        <a:p>
          <a:endParaRPr lang="en-US"/>
        </a:p>
      </dgm:t>
    </dgm:pt>
    <dgm:pt modelId="{8290D918-1B54-4B6A-BC89-E35DEC69494D}" type="sibTrans" cxnId="{9E8AD10C-ECF6-4C92-BA18-BE9F3A27BEB0}">
      <dgm:prSet/>
      <dgm:spPr/>
      <dgm:t>
        <a:bodyPr/>
        <a:lstStyle/>
        <a:p>
          <a:endParaRPr lang="en-US"/>
        </a:p>
      </dgm:t>
    </dgm:pt>
    <dgm:pt modelId="{5BECB016-6C75-46F7-BBA8-428A4542EB4A}">
      <dgm:prSet/>
      <dgm:spPr>
        <a:solidFill>
          <a:srgbClr val="DC127C"/>
        </a:solidFill>
      </dgm:spPr>
      <dgm:t>
        <a:bodyPr/>
        <a:lstStyle/>
        <a:p>
          <a:r>
            <a:rPr lang="en-US" b="1" dirty="0"/>
            <a:t>Top 10 tips to help you get the most out of Availity Essentials can be found here </a:t>
          </a:r>
          <a:r>
            <a:rPr lang="en-US" b="1" dirty="0">
              <a:solidFill>
                <a:srgbClr val="FFC000"/>
              </a:solidFill>
              <a:hlinkClick xmlns:r="http://schemas.openxmlformats.org/officeDocument/2006/relationships" r:id="rId3">
                <a:extLst>
                  <a:ext uri="{A12FA001-AC4F-418D-AE19-62706E023703}">
                    <ahyp:hlinkClr xmlns:ahyp="http://schemas.microsoft.com/office/drawing/2018/hyperlinkcolor" val="tx"/>
                  </a:ext>
                </a:extLst>
              </a:hlinkClick>
            </a:rPr>
            <a:t>availityessentialstips</a:t>
          </a:r>
          <a:endParaRPr lang="en-US" b="1" dirty="0">
            <a:solidFill>
              <a:srgbClr val="FFC000"/>
            </a:solidFill>
          </a:endParaRPr>
        </a:p>
      </dgm:t>
    </dgm:pt>
    <dgm:pt modelId="{0D441C90-101C-4AFC-BACB-F275CA42A8F8}" type="parTrans" cxnId="{7305753D-CE88-4B7E-AC8E-CAF5E1B9F13E}">
      <dgm:prSet/>
      <dgm:spPr/>
      <dgm:t>
        <a:bodyPr/>
        <a:lstStyle/>
        <a:p>
          <a:endParaRPr lang="en-US"/>
        </a:p>
      </dgm:t>
    </dgm:pt>
    <dgm:pt modelId="{23808236-036C-432A-9312-A8BAC2102115}" type="sibTrans" cxnId="{7305753D-CE88-4B7E-AC8E-CAF5E1B9F13E}">
      <dgm:prSet/>
      <dgm:spPr/>
      <dgm:t>
        <a:bodyPr/>
        <a:lstStyle/>
        <a:p>
          <a:endParaRPr lang="en-US"/>
        </a:p>
      </dgm:t>
    </dgm:pt>
    <dgm:pt modelId="{F1ED99F5-5046-4FCF-8C98-812BCC2727D9}">
      <dgm:prSet/>
      <dgm:spPr>
        <a:solidFill>
          <a:srgbClr val="DC127C"/>
        </a:solidFill>
      </dgm:spPr>
      <dgm:t>
        <a:bodyPr/>
        <a:lstStyle/>
        <a:p>
          <a:r>
            <a:rPr lang="en-US" b="1" dirty="0"/>
            <a:t>Tips and tricks for navigating Availity Essentials can be found here </a:t>
          </a:r>
          <a:r>
            <a:rPr lang="en-US" b="1" dirty="0">
              <a:solidFill>
                <a:srgbClr val="FFC000"/>
              </a:solidFill>
              <a:hlinkClick xmlns:r="http://schemas.openxmlformats.org/officeDocument/2006/relationships" r:id="rId4">
                <a:extLst>
                  <a:ext uri="{A12FA001-AC4F-418D-AE19-62706E023703}">
                    <ahyp:hlinkClr xmlns:ahyp="http://schemas.microsoft.com/office/drawing/2018/hyperlinkcolor" val="tx"/>
                  </a:ext>
                </a:extLst>
              </a:hlinkClick>
            </a:rPr>
            <a:t>Tips and Tricks Navigating Availity Essentials</a:t>
          </a:r>
          <a:endParaRPr lang="en-US" b="1" dirty="0">
            <a:solidFill>
              <a:srgbClr val="FFC000"/>
            </a:solidFill>
          </a:endParaRPr>
        </a:p>
      </dgm:t>
    </dgm:pt>
    <dgm:pt modelId="{D01C3663-F705-4E46-8341-F9CE75D50206}" type="parTrans" cxnId="{9BFB5590-B775-4B28-ADC7-C49F8569EA6C}">
      <dgm:prSet/>
      <dgm:spPr/>
      <dgm:t>
        <a:bodyPr/>
        <a:lstStyle/>
        <a:p>
          <a:endParaRPr lang="en-US"/>
        </a:p>
      </dgm:t>
    </dgm:pt>
    <dgm:pt modelId="{E2FFF631-E28E-4843-A810-F7BD803C31F3}" type="sibTrans" cxnId="{9BFB5590-B775-4B28-ADC7-C49F8569EA6C}">
      <dgm:prSet/>
      <dgm:spPr/>
      <dgm:t>
        <a:bodyPr/>
        <a:lstStyle/>
        <a:p>
          <a:endParaRPr lang="en-US"/>
        </a:p>
      </dgm:t>
    </dgm:pt>
    <dgm:pt modelId="{657D0227-9607-4D81-891B-1B022C1CDBE0}">
      <dgm:prSet/>
      <dgm:spPr>
        <a:solidFill>
          <a:srgbClr val="DC127C"/>
        </a:solidFill>
      </dgm:spPr>
      <dgm:t>
        <a:bodyPr/>
        <a:lstStyle/>
        <a:p>
          <a:r>
            <a:rPr lang="en-US" b="1" i="0" dirty="0"/>
            <a:t>Through Magellan’s Payer Space in </a:t>
          </a:r>
          <a:r>
            <a:rPr lang="en-US" b="1" i="0" u="sng" dirty="0">
              <a:solidFill>
                <a:srgbClr val="FFC000"/>
              </a:solidFill>
              <a:hlinkClick xmlns:r="http://schemas.openxmlformats.org/officeDocument/2006/relationships" r:id="rId5">
                <a:extLst>
                  <a:ext uri="{A12FA001-AC4F-418D-AE19-62706E023703}">
                    <ahyp:hlinkClr xmlns:ahyp="http://schemas.microsoft.com/office/drawing/2018/hyperlinkcolor" val="tx"/>
                  </a:ext>
                </a:extLst>
              </a:hlinkClick>
            </a:rPr>
            <a:t>Availity Essentials</a:t>
          </a:r>
          <a:r>
            <a:rPr lang="en-US" b="1" i="0" dirty="0"/>
            <a:t>, you can access Magellan-specific applications and resources via a single-sign on to Magellan’s provider website.</a:t>
          </a:r>
          <a:endParaRPr lang="en-US" b="1" dirty="0"/>
        </a:p>
      </dgm:t>
    </dgm:pt>
    <dgm:pt modelId="{1426E0D8-B45E-4C87-80A1-B2990B8A7239}" type="parTrans" cxnId="{674C855F-E1BB-45DD-AABA-7D13EF06842B}">
      <dgm:prSet/>
      <dgm:spPr/>
      <dgm:t>
        <a:bodyPr/>
        <a:lstStyle/>
        <a:p>
          <a:endParaRPr lang="en-US"/>
        </a:p>
      </dgm:t>
    </dgm:pt>
    <dgm:pt modelId="{80F9703D-6A74-43A3-971A-20B5E2F427AA}" type="sibTrans" cxnId="{674C855F-E1BB-45DD-AABA-7D13EF06842B}">
      <dgm:prSet/>
      <dgm:spPr/>
      <dgm:t>
        <a:bodyPr/>
        <a:lstStyle/>
        <a:p>
          <a:endParaRPr lang="en-US"/>
        </a:p>
      </dgm:t>
    </dgm:pt>
    <dgm:pt modelId="{38F03B6A-5F62-4106-ADA7-852B6D18FEA4}">
      <dgm:prSet/>
      <dgm:spPr>
        <a:solidFill>
          <a:srgbClr val="DC127C"/>
        </a:solidFill>
      </dgm:spPr>
      <dgm:t>
        <a:bodyPr/>
        <a:lstStyle/>
        <a:p>
          <a:r>
            <a:rPr lang="en-US" b="1" i="0" dirty="0"/>
            <a:t>To create an account, visit</a:t>
          </a:r>
          <a:r>
            <a:rPr lang="en-US" b="1" i="0" dirty="0">
              <a:solidFill>
                <a:srgbClr val="FFC000"/>
              </a:solidFill>
            </a:rPr>
            <a:t> </a:t>
          </a:r>
          <a:r>
            <a:rPr lang="en-US" b="1" i="0" u="sng" dirty="0">
              <a:solidFill>
                <a:srgbClr val="FFC000"/>
              </a:solidFill>
              <a:hlinkClick xmlns:r="http://schemas.openxmlformats.org/officeDocument/2006/relationships" r:id="rId6">
                <a:extLst>
                  <a:ext uri="{A12FA001-AC4F-418D-AE19-62706E023703}">
                    <ahyp:hlinkClr xmlns:ahyp="http://schemas.microsoft.com/office/drawing/2018/hyperlinkcolor" val="tx"/>
                  </a:ext>
                </a:extLst>
              </a:hlinkClick>
            </a:rPr>
            <a:t>Availity.com</a:t>
          </a:r>
          <a:endParaRPr lang="en-US" b="1" dirty="0">
            <a:solidFill>
              <a:srgbClr val="FFC000"/>
            </a:solidFill>
          </a:endParaRPr>
        </a:p>
      </dgm:t>
    </dgm:pt>
    <dgm:pt modelId="{E8B91DB5-C72A-4237-B514-F0B355E1E093}" type="parTrans" cxnId="{13FEBC34-AB51-49F8-916E-A63C23FF1ACE}">
      <dgm:prSet/>
      <dgm:spPr/>
      <dgm:t>
        <a:bodyPr/>
        <a:lstStyle/>
        <a:p>
          <a:endParaRPr lang="en-US"/>
        </a:p>
      </dgm:t>
    </dgm:pt>
    <dgm:pt modelId="{B4EB5304-6A69-4211-80E0-3CB9B8F06896}" type="sibTrans" cxnId="{13FEBC34-AB51-49F8-916E-A63C23FF1ACE}">
      <dgm:prSet/>
      <dgm:spPr/>
      <dgm:t>
        <a:bodyPr/>
        <a:lstStyle/>
        <a:p>
          <a:endParaRPr lang="en-US"/>
        </a:p>
      </dgm:t>
    </dgm:pt>
    <dgm:pt modelId="{29982DCB-96D8-4F4F-A0E8-E052AE0C332F}" type="pres">
      <dgm:prSet presAssocID="{982DDAA4-883E-4A00-98EC-7933BAC434B2}" presName="diagram" presStyleCnt="0">
        <dgm:presLayoutVars>
          <dgm:dir/>
          <dgm:resizeHandles val="exact"/>
        </dgm:presLayoutVars>
      </dgm:prSet>
      <dgm:spPr/>
    </dgm:pt>
    <dgm:pt modelId="{137728B3-325D-4746-B37F-95F26CDC3292}" type="pres">
      <dgm:prSet presAssocID="{7FFDC0FE-C901-45FA-B422-2CD24E32A7A2}" presName="node" presStyleLbl="node1" presStyleIdx="0" presStyleCnt="6">
        <dgm:presLayoutVars>
          <dgm:bulletEnabled val="1"/>
        </dgm:presLayoutVars>
      </dgm:prSet>
      <dgm:spPr/>
    </dgm:pt>
    <dgm:pt modelId="{AB5897C4-BFAA-4243-BD5B-A982E96BECC5}" type="pres">
      <dgm:prSet presAssocID="{6DFC3F45-CD89-4D68-BCFA-D11DACF5676D}" presName="sibTrans" presStyleCnt="0"/>
      <dgm:spPr/>
    </dgm:pt>
    <dgm:pt modelId="{4E3F0582-68A2-4B70-95C0-715AB79FAAEF}" type="pres">
      <dgm:prSet presAssocID="{740DBF98-A362-4AB4-B4F4-3D777ED62E9A}" presName="node" presStyleLbl="node1" presStyleIdx="1" presStyleCnt="6">
        <dgm:presLayoutVars>
          <dgm:bulletEnabled val="1"/>
        </dgm:presLayoutVars>
      </dgm:prSet>
      <dgm:spPr/>
    </dgm:pt>
    <dgm:pt modelId="{73FDB04C-DA44-4B6C-A806-A297159C8EBF}" type="pres">
      <dgm:prSet presAssocID="{8290D918-1B54-4B6A-BC89-E35DEC69494D}" presName="sibTrans" presStyleCnt="0"/>
      <dgm:spPr/>
    </dgm:pt>
    <dgm:pt modelId="{5F2AD071-AC5F-4737-A1E9-E978E053AE6A}" type="pres">
      <dgm:prSet presAssocID="{5BECB016-6C75-46F7-BBA8-428A4542EB4A}" presName="node" presStyleLbl="node1" presStyleIdx="2" presStyleCnt="6">
        <dgm:presLayoutVars>
          <dgm:bulletEnabled val="1"/>
        </dgm:presLayoutVars>
      </dgm:prSet>
      <dgm:spPr/>
    </dgm:pt>
    <dgm:pt modelId="{A1CE6012-FD0F-4A62-98FC-FADF26F90469}" type="pres">
      <dgm:prSet presAssocID="{23808236-036C-432A-9312-A8BAC2102115}" presName="sibTrans" presStyleCnt="0"/>
      <dgm:spPr/>
    </dgm:pt>
    <dgm:pt modelId="{15D8A747-C361-4092-9425-B4C5551E4D62}" type="pres">
      <dgm:prSet presAssocID="{F1ED99F5-5046-4FCF-8C98-812BCC2727D9}" presName="node" presStyleLbl="node1" presStyleIdx="3" presStyleCnt="6">
        <dgm:presLayoutVars>
          <dgm:bulletEnabled val="1"/>
        </dgm:presLayoutVars>
      </dgm:prSet>
      <dgm:spPr/>
    </dgm:pt>
    <dgm:pt modelId="{AA51973B-D8D4-4B1B-894C-4AC5FA21887D}" type="pres">
      <dgm:prSet presAssocID="{E2FFF631-E28E-4843-A810-F7BD803C31F3}" presName="sibTrans" presStyleCnt="0"/>
      <dgm:spPr/>
    </dgm:pt>
    <dgm:pt modelId="{BDF98EFF-949B-43C8-8B44-222F53B7B571}" type="pres">
      <dgm:prSet presAssocID="{657D0227-9607-4D81-891B-1B022C1CDBE0}" presName="node" presStyleLbl="node1" presStyleIdx="4" presStyleCnt="6">
        <dgm:presLayoutVars>
          <dgm:bulletEnabled val="1"/>
        </dgm:presLayoutVars>
      </dgm:prSet>
      <dgm:spPr/>
    </dgm:pt>
    <dgm:pt modelId="{7B3D3AFB-FFDA-4020-AE86-5AC76FAF2D09}" type="pres">
      <dgm:prSet presAssocID="{80F9703D-6A74-43A3-971A-20B5E2F427AA}" presName="sibTrans" presStyleCnt="0"/>
      <dgm:spPr/>
    </dgm:pt>
    <dgm:pt modelId="{F4D89BEE-E940-4FAE-A5D6-ED060EE1F077}" type="pres">
      <dgm:prSet presAssocID="{38F03B6A-5F62-4106-ADA7-852B6D18FEA4}" presName="node" presStyleLbl="node1" presStyleIdx="5" presStyleCnt="6">
        <dgm:presLayoutVars>
          <dgm:bulletEnabled val="1"/>
        </dgm:presLayoutVars>
      </dgm:prSet>
      <dgm:spPr/>
    </dgm:pt>
  </dgm:ptLst>
  <dgm:cxnLst>
    <dgm:cxn modelId="{9E8AD10C-ECF6-4C92-BA18-BE9F3A27BEB0}" srcId="{982DDAA4-883E-4A00-98EC-7933BAC434B2}" destId="{740DBF98-A362-4AB4-B4F4-3D777ED62E9A}" srcOrd="1" destOrd="0" parTransId="{99563B1E-67B4-4459-9CBB-C244913026B3}" sibTransId="{8290D918-1B54-4B6A-BC89-E35DEC69494D}"/>
    <dgm:cxn modelId="{4461FA0C-82A1-4A33-9046-CBB4D178ED59}" type="presOf" srcId="{7FFDC0FE-C901-45FA-B422-2CD24E32A7A2}" destId="{137728B3-325D-4746-B37F-95F26CDC3292}" srcOrd="0" destOrd="0" presId="urn:microsoft.com/office/officeart/2005/8/layout/default"/>
    <dgm:cxn modelId="{77899715-F599-4313-9C37-3EB6B18BF249}" type="presOf" srcId="{F1ED99F5-5046-4FCF-8C98-812BCC2727D9}" destId="{15D8A747-C361-4092-9425-B4C5551E4D62}" srcOrd="0" destOrd="0" presId="urn:microsoft.com/office/officeart/2005/8/layout/default"/>
    <dgm:cxn modelId="{C84B0120-1509-4D66-A4E5-97A6E74DFD3E}" type="presOf" srcId="{5BECB016-6C75-46F7-BBA8-428A4542EB4A}" destId="{5F2AD071-AC5F-4737-A1E9-E978E053AE6A}" srcOrd="0" destOrd="0" presId="urn:microsoft.com/office/officeart/2005/8/layout/default"/>
    <dgm:cxn modelId="{13FEBC34-AB51-49F8-916E-A63C23FF1ACE}" srcId="{982DDAA4-883E-4A00-98EC-7933BAC434B2}" destId="{38F03B6A-5F62-4106-ADA7-852B6D18FEA4}" srcOrd="5" destOrd="0" parTransId="{E8B91DB5-C72A-4237-B514-F0B355E1E093}" sibTransId="{B4EB5304-6A69-4211-80E0-3CB9B8F06896}"/>
    <dgm:cxn modelId="{7305753D-CE88-4B7E-AC8E-CAF5E1B9F13E}" srcId="{982DDAA4-883E-4A00-98EC-7933BAC434B2}" destId="{5BECB016-6C75-46F7-BBA8-428A4542EB4A}" srcOrd="2" destOrd="0" parTransId="{0D441C90-101C-4AFC-BACB-F275CA42A8F8}" sibTransId="{23808236-036C-432A-9312-A8BAC2102115}"/>
    <dgm:cxn modelId="{674C855F-E1BB-45DD-AABA-7D13EF06842B}" srcId="{982DDAA4-883E-4A00-98EC-7933BAC434B2}" destId="{657D0227-9607-4D81-891B-1B022C1CDBE0}" srcOrd="4" destOrd="0" parTransId="{1426E0D8-B45E-4C87-80A1-B2990B8A7239}" sibTransId="{80F9703D-6A74-43A3-971A-20B5E2F427AA}"/>
    <dgm:cxn modelId="{9436F85A-0733-4F16-AC47-9E47E2DBE54A}" type="presOf" srcId="{38F03B6A-5F62-4106-ADA7-852B6D18FEA4}" destId="{F4D89BEE-E940-4FAE-A5D6-ED060EE1F077}" srcOrd="0" destOrd="0" presId="urn:microsoft.com/office/officeart/2005/8/layout/default"/>
    <dgm:cxn modelId="{9BFB5590-B775-4B28-ADC7-C49F8569EA6C}" srcId="{982DDAA4-883E-4A00-98EC-7933BAC434B2}" destId="{F1ED99F5-5046-4FCF-8C98-812BCC2727D9}" srcOrd="3" destOrd="0" parTransId="{D01C3663-F705-4E46-8341-F9CE75D50206}" sibTransId="{E2FFF631-E28E-4843-A810-F7BD803C31F3}"/>
    <dgm:cxn modelId="{5C590FA2-A33C-4AF8-9F9A-465D28F24DCA}" srcId="{982DDAA4-883E-4A00-98EC-7933BAC434B2}" destId="{7FFDC0FE-C901-45FA-B422-2CD24E32A7A2}" srcOrd="0" destOrd="0" parTransId="{4C6C1A21-5DE9-4BCE-9394-986BC8251282}" sibTransId="{6DFC3F45-CD89-4D68-BCFA-D11DACF5676D}"/>
    <dgm:cxn modelId="{7D525CC5-0666-4F57-9076-72361EE9D384}" type="presOf" srcId="{657D0227-9607-4D81-891B-1B022C1CDBE0}" destId="{BDF98EFF-949B-43C8-8B44-222F53B7B571}" srcOrd="0" destOrd="0" presId="urn:microsoft.com/office/officeart/2005/8/layout/default"/>
    <dgm:cxn modelId="{429E4FEF-9DAF-48D5-A75F-0E0ED209ECC2}" type="presOf" srcId="{982DDAA4-883E-4A00-98EC-7933BAC434B2}" destId="{29982DCB-96D8-4F4F-A0E8-E052AE0C332F}" srcOrd="0" destOrd="0" presId="urn:microsoft.com/office/officeart/2005/8/layout/default"/>
    <dgm:cxn modelId="{7D3628FC-DE1A-4890-B12D-6C25F2839D8F}" type="presOf" srcId="{740DBF98-A362-4AB4-B4F4-3D777ED62E9A}" destId="{4E3F0582-68A2-4B70-95C0-715AB79FAAEF}" srcOrd="0" destOrd="0" presId="urn:microsoft.com/office/officeart/2005/8/layout/default"/>
    <dgm:cxn modelId="{D1E0DED9-AB45-45F8-8F0A-154DE698C7E4}" type="presParOf" srcId="{29982DCB-96D8-4F4F-A0E8-E052AE0C332F}" destId="{137728B3-325D-4746-B37F-95F26CDC3292}" srcOrd="0" destOrd="0" presId="urn:microsoft.com/office/officeart/2005/8/layout/default"/>
    <dgm:cxn modelId="{43AE644F-98AC-4606-B4DB-29A6083A743A}" type="presParOf" srcId="{29982DCB-96D8-4F4F-A0E8-E052AE0C332F}" destId="{AB5897C4-BFAA-4243-BD5B-A982E96BECC5}" srcOrd="1" destOrd="0" presId="urn:microsoft.com/office/officeart/2005/8/layout/default"/>
    <dgm:cxn modelId="{5B3DA1AF-3DF4-48E9-B1AD-FD3FD2741BD2}" type="presParOf" srcId="{29982DCB-96D8-4F4F-A0E8-E052AE0C332F}" destId="{4E3F0582-68A2-4B70-95C0-715AB79FAAEF}" srcOrd="2" destOrd="0" presId="urn:microsoft.com/office/officeart/2005/8/layout/default"/>
    <dgm:cxn modelId="{15F520F3-7646-4B24-BB43-3F1660E70898}" type="presParOf" srcId="{29982DCB-96D8-4F4F-A0E8-E052AE0C332F}" destId="{73FDB04C-DA44-4B6C-A806-A297159C8EBF}" srcOrd="3" destOrd="0" presId="urn:microsoft.com/office/officeart/2005/8/layout/default"/>
    <dgm:cxn modelId="{9751CF39-E184-420B-B21F-AE630A7F931B}" type="presParOf" srcId="{29982DCB-96D8-4F4F-A0E8-E052AE0C332F}" destId="{5F2AD071-AC5F-4737-A1E9-E978E053AE6A}" srcOrd="4" destOrd="0" presId="urn:microsoft.com/office/officeart/2005/8/layout/default"/>
    <dgm:cxn modelId="{5613D4B9-8ACC-4A34-89C4-4A0532CFBC74}" type="presParOf" srcId="{29982DCB-96D8-4F4F-A0E8-E052AE0C332F}" destId="{A1CE6012-FD0F-4A62-98FC-FADF26F90469}" srcOrd="5" destOrd="0" presId="urn:microsoft.com/office/officeart/2005/8/layout/default"/>
    <dgm:cxn modelId="{528F8C48-3BB3-4C79-A165-56376743F42B}" type="presParOf" srcId="{29982DCB-96D8-4F4F-A0E8-E052AE0C332F}" destId="{15D8A747-C361-4092-9425-B4C5551E4D62}" srcOrd="6" destOrd="0" presId="urn:microsoft.com/office/officeart/2005/8/layout/default"/>
    <dgm:cxn modelId="{67A93703-A4D2-442F-B8D2-951BB75B1FDC}" type="presParOf" srcId="{29982DCB-96D8-4F4F-A0E8-E052AE0C332F}" destId="{AA51973B-D8D4-4B1B-894C-4AC5FA21887D}" srcOrd="7" destOrd="0" presId="urn:microsoft.com/office/officeart/2005/8/layout/default"/>
    <dgm:cxn modelId="{6817A1E9-A531-4880-B1F7-286F06CD02E5}" type="presParOf" srcId="{29982DCB-96D8-4F4F-A0E8-E052AE0C332F}" destId="{BDF98EFF-949B-43C8-8B44-222F53B7B571}" srcOrd="8" destOrd="0" presId="urn:microsoft.com/office/officeart/2005/8/layout/default"/>
    <dgm:cxn modelId="{71546CA9-6F70-4D6D-96BF-C389C305E0CA}" type="presParOf" srcId="{29982DCB-96D8-4F4F-A0E8-E052AE0C332F}" destId="{7B3D3AFB-FFDA-4020-AE86-5AC76FAF2D09}" srcOrd="9" destOrd="0" presId="urn:microsoft.com/office/officeart/2005/8/layout/default"/>
    <dgm:cxn modelId="{4ADEA51C-7860-413B-B598-BAF54EAD185C}" type="presParOf" srcId="{29982DCB-96D8-4F4F-A0E8-E052AE0C332F}" destId="{F4D89BEE-E940-4FAE-A5D6-ED060EE1F07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93D296-EF25-4F3F-9AFF-590A84F59A61}"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7D348DB0-77FF-4B22-A346-F1BCA7610B6B}">
      <dgm:prSet/>
      <dgm:spPr>
        <a:solidFill>
          <a:schemeClr val="accent2"/>
        </a:solidFill>
      </dgm:spPr>
      <dgm:t>
        <a:bodyPr/>
        <a:lstStyle/>
        <a:p>
          <a:pPr algn="ctr"/>
          <a:r>
            <a:rPr lang="en-US" b="1" dirty="0"/>
            <a:t>Find basic billing tips on the Magellan provider website, </a:t>
          </a: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www.MagellanHealth.com/provider</a:t>
          </a:r>
          <a:r>
            <a:rPr lang="en-US" dirty="0">
              <a:solidFill>
                <a:schemeClr val="tx1"/>
              </a:solidFill>
            </a:rPr>
            <a:t>, (accessible via </a:t>
          </a:r>
          <a:r>
            <a:rPr lang="en-US" u="sng"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https://www.magellanoflouisiana.com/for-providers/provider-toolkit/provider-website/</a:t>
          </a:r>
          <a:r>
            <a:rPr lang="en-US" dirty="0">
              <a:solidFill>
                <a:schemeClr val="tx1"/>
              </a:solidFill>
            </a:rPr>
            <a:t>)</a:t>
          </a:r>
          <a:r>
            <a:rPr lang="en-US" dirty="0"/>
            <a:t> </a:t>
          </a:r>
          <a:r>
            <a:rPr lang="en-US" b="1" dirty="0"/>
            <a:t>and click the “Getting Paid” top-menu item.</a:t>
          </a:r>
        </a:p>
      </dgm:t>
    </dgm:pt>
    <dgm:pt modelId="{B4195753-D876-4D26-BB2A-AC7B0069DA5C}" type="parTrans" cxnId="{A05E4AF7-F6EF-43E7-BC13-AB29730B44EE}">
      <dgm:prSet/>
      <dgm:spPr/>
      <dgm:t>
        <a:bodyPr/>
        <a:lstStyle/>
        <a:p>
          <a:pPr algn="ctr"/>
          <a:endParaRPr lang="en-US"/>
        </a:p>
      </dgm:t>
    </dgm:pt>
    <dgm:pt modelId="{F5F3116D-88B6-4903-96BD-722864060355}" type="sibTrans" cxnId="{A05E4AF7-F6EF-43E7-BC13-AB29730B44EE}">
      <dgm:prSet/>
      <dgm:spPr/>
      <dgm:t>
        <a:bodyPr/>
        <a:lstStyle/>
        <a:p>
          <a:pPr algn="ctr"/>
          <a:endParaRPr lang="en-US"/>
        </a:p>
      </dgm:t>
    </dgm:pt>
    <dgm:pt modelId="{3E801A63-7496-42F8-AFB0-68AF27978BF6}">
      <dgm:prSet/>
      <dgm:spPr/>
      <dgm:t>
        <a:bodyPr/>
        <a:lstStyle/>
        <a:p>
          <a:pPr algn="ctr"/>
          <a:r>
            <a:rPr lang="en-US" b="1" dirty="0"/>
            <a:t>Preparing Claims- Claims Filing Procedures, Elements of a Clean Claim, Claims Tip Sheets, Coordination of Benefits</a:t>
          </a:r>
        </a:p>
      </dgm:t>
    </dgm:pt>
    <dgm:pt modelId="{ACCF80B2-15AA-4363-BB1C-947BADD48300}" type="parTrans" cxnId="{8C9F06BC-1709-4EC6-9538-91694A1DC6E6}">
      <dgm:prSet/>
      <dgm:spPr/>
      <dgm:t>
        <a:bodyPr/>
        <a:lstStyle/>
        <a:p>
          <a:pPr algn="ctr"/>
          <a:endParaRPr lang="en-US"/>
        </a:p>
      </dgm:t>
    </dgm:pt>
    <dgm:pt modelId="{F445387F-9A63-4E0A-B2CF-927504D0050A}" type="sibTrans" cxnId="{8C9F06BC-1709-4EC6-9538-91694A1DC6E6}">
      <dgm:prSet/>
      <dgm:spPr/>
      <dgm:t>
        <a:bodyPr/>
        <a:lstStyle/>
        <a:p>
          <a:pPr algn="ctr"/>
          <a:endParaRPr lang="en-US"/>
        </a:p>
      </dgm:t>
    </dgm:pt>
    <dgm:pt modelId="{6368A6F8-98EE-4511-9F25-968A1C1D72D8}">
      <dgm:prSet/>
      <dgm:spPr/>
      <dgm:t>
        <a:bodyPr/>
        <a:lstStyle/>
        <a:p>
          <a:pPr algn="ctr"/>
          <a:r>
            <a:rPr lang="en-US" b="1" dirty="0"/>
            <a:t>HIPAA- Coding Information for Professional and Facility/Program Services, Code Sets, Resources</a:t>
          </a:r>
        </a:p>
      </dgm:t>
    </dgm:pt>
    <dgm:pt modelId="{3597AA3B-448C-466D-BF9A-9C115FD1A9F4}" type="parTrans" cxnId="{9BB9CFAD-81C3-4C71-994B-9359E49968FB}">
      <dgm:prSet/>
      <dgm:spPr/>
      <dgm:t>
        <a:bodyPr/>
        <a:lstStyle/>
        <a:p>
          <a:pPr algn="ctr"/>
          <a:endParaRPr lang="en-US"/>
        </a:p>
      </dgm:t>
    </dgm:pt>
    <dgm:pt modelId="{FAAB33A5-A393-467F-B195-8CCCD4800F7A}" type="sibTrans" cxnId="{9BB9CFAD-81C3-4C71-994B-9359E49968FB}">
      <dgm:prSet/>
      <dgm:spPr/>
      <dgm:t>
        <a:bodyPr/>
        <a:lstStyle/>
        <a:p>
          <a:pPr algn="ctr"/>
          <a:endParaRPr lang="en-US"/>
        </a:p>
      </dgm:t>
    </dgm:pt>
    <dgm:pt modelId="{357575F9-9F4D-467A-A274-208EF1DC932F}">
      <dgm:prSet/>
      <dgm:spPr/>
      <dgm:t>
        <a:bodyPr/>
        <a:lstStyle/>
        <a:p>
          <a:pPr algn="ctr"/>
          <a:r>
            <a:rPr lang="en-US" b="1" dirty="0"/>
            <a:t>Electronic Transactions- Options to submit transactions/claims electronically to Magellan, Companion Guides, Clearinghouse Information, Electronic Funds Transfer, National Provider Identifiers (NPI)</a:t>
          </a:r>
        </a:p>
      </dgm:t>
    </dgm:pt>
    <dgm:pt modelId="{2848EBFD-51B7-4B4E-89A1-DEF5BA47D42C}" type="parTrans" cxnId="{C3FCB2D6-01E3-4655-B732-3F4A10E0000D}">
      <dgm:prSet/>
      <dgm:spPr/>
      <dgm:t>
        <a:bodyPr/>
        <a:lstStyle/>
        <a:p>
          <a:pPr algn="ctr"/>
          <a:endParaRPr lang="en-US"/>
        </a:p>
      </dgm:t>
    </dgm:pt>
    <dgm:pt modelId="{379DB53B-9D91-478B-A8C5-FDC1128E10AF}" type="sibTrans" cxnId="{C3FCB2D6-01E3-4655-B732-3F4A10E0000D}">
      <dgm:prSet/>
      <dgm:spPr/>
      <dgm:t>
        <a:bodyPr/>
        <a:lstStyle/>
        <a:p>
          <a:pPr algn="ctr"/>
          <a:endParaRPr lang="en-US"/>
        </a:p>
      </dgm:t>
    </dgm:pt>
    <dgm:pt modelId="{C4B81181-E021-4103-A247-CE35ABA89CD0}">
      <dgm:prSet/>
      <dgm:spPr/>
      <dgm:t>
        <a:bodyPr/>
        <a:lstStyle/>
        <a:p>
          <a:pPr algn="ctr"/>
          <a:r>
            <a:rPr lang="en-US" b="1" dirty="0"/>
            <a:t>Paper Claim Forms- We highly recommend electronic submission, but accept paper claims on CMS-1500 and UB-04 forms</a:t>
          </a:r>
        </a:p>
      </dgm:t>
    </dgm:pt>
    <dgm:pt modelId="{D21266FF-4D42-4B57-911A-914796050069}" type="parTrans" cxnId="{7FB5202E-4E00-4418-B0EF-EB841042156F}">
      <dgm:prSet/>
      <dgm:spPr/>
      <dgm:t>
        <a:bodyPr/>
        <a:lstStyle/>
        <a:p>
          <a:pPr algn="ctr"/>
          <a:endParaRPr lang="en-US"/>
        </a:p>
      </dgm:t>
    </dgm:pt>
    <dgm:pt modelId="{7565F603-807E-4615-A31C-F45D72256697}" type="sibTrans" cxnId="{7FB5202E-4E00-4418-B0EF-EB841042156F}">
      <dgm:prSet/>
      <dgm:spPr/>
      <dgm:t>
        <a:bodyPr/>
        <a:lstStyle/>
        <a:p>
          <a:pPr algn="ctr"/>
          <a:endParaRPr lang="en-US"/>
        </a:p>
      </dgm:t>
    </dgm:pt>
    <dgm:pt modelId="{B97E6468-91B8-4281-8B0F-5871743D5D1B}">
      <dgm:prSet/>
      <dgm:spPr/>
      <dgm:t>
        <a:bodyPr/>
        <a:lstStyle/>
        <a:p>
          <a:pPr algn="ctr"/>
          <a:r>
            <a:rPr lang="en-US" b="1" dirty="0"/>
            <a:t>Provider Handbook:  </a:t>
          </a:r>
          <a:r>
            <a:rPr lang="en-US"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http://www.magellanoflouisiana.com/for-providers/provider-toolkit/provider-handbook/</a:t>
          </a:r>
          <a:endParaRPr lang="en-US" dirty="0">
            <a:solidFill>
              <a:schemeClr val="tx1"/>
            </a:solidFill>
          </a:endParaRPr>
        </a:p>
      </dgm:t>
    </dgm:pt>
    <dgm:pt modelId="{EFE20B0B-CCFE-4F44-B76E-0573EDE50A7F}" type="parTrans" cxnId="{15932D09-CE39-4C4D-8F1D-D90A9A59ED67}">
      <dgm:prSet/>
      <dgm:spPr/>
      <dgm:t>
        <a:bodyPr/>
        <a:lstStyle/>
        <a:p>
          <a:pPr algn="ctr"/>
          <a:endParaRPr lang="en-US"/>
        </a:p>
      </dgm:t>
    </dgm:pt>
    <dgm:pt modelId="{7DDB4B1B-B1C8-4103-8BEB-12AC7CF4535B}" type="sibTrans" cxnId="{15932D09-CE39-4C4D-8F1D-D90A9A59ED67}">
      <dgm:prSet/>
      <dgm:spPr/>
      <dgm:t>
        <a:bodyPr/>
        <a:lstStyle/>
        <a:p>
          <a:pPr algn="ctr"/>
          <a:endParaRPr lang="en-US"/>
        </a:p>
      </dgm:t>
    </dgm:pt>
    <dgm:pt modelId="{2FC02493-27ED-45EA-930D-D5AE71A63B5E}" type="pres">
      <dgm:prSet presAssocID="{B993D296-EF25-4F3F-9AFF-590A84F59A61}" presName="Name0" presStyleCnt="0">
        <dgm:presLayoutVars>
          <dgm:dir/>
          <dgm:animLvl val="lvl"/>
          <dgm:resizeHandles val="exact"/>
        </dgm:presLayoutVars>
      </dgm:prSet>
      <dgm:spPr/>
    </dgm:pt>
    <dgm:pt modelId="{16C8348D-89FC-4C38-9333-0225AEB48648}" type="pres">
      <dgm:prSet presAssocID="{B97E6468-91B8-4281-8B0F-5871743D5D1B}" presName="boxAndChildren" presStyleCnt="0"/>
      <dgm:spPr/>
    </dgm:pt>
    <dgm:pt modelId="{71BFF482-C367-4301-B0E6-B57C0CD06C56}" type="pres">
      <dgm:prSet presAssocID="{B97E6468-91B8-4281-8B0F-5871743D5D1B}" presName="parentTextBox" presStyleLbl="node1" presStyleIdx="0" presStyleCnt="2"/>
      <dgm:spPr/>
    </dgm:pt>
    <dgm:pt modelId="{9C0B8CE2-9580-4506-A1AE-13A68360A06E}" type="pres">
      <dgm:prSet presAssocID="{F5F3116D-88B6-4903-96BD-722864060355}" presName="sp" presStyleCnt="0"/>
      <dgm:spPr/>
    </dgm:pt>
    <dgm:pt modelId="{8A8D14CC-8F6F-4EEE-979F-8EC0711243C0}" type="pres">
      <dgm:prSet presAssocID="{7D348DB0-77FF-4B22-A346-F1BCA7610B6B}" presName="arrowAndChildren" presStyleCnt="0"/>
      <dgm:spPr/>
    </dgm:pt>
    <dgm:pt modelId="{477D3053-0C12-4DFB-B7BD-FE31962C8888}" type="pres">
      <dgm:prSet presAssocID="{7D348DB0-77FF-4B22-A346-F1BCA7610B6B}" presName="parentTextArrow" presStyleLbl="node1" presStyleIdx="0" presStyleCnt="2"/>
      <dgm:spPr/>
    </dgm:pt>
    <dgm:pt modelId="{5744433C-AFB7-4D2C-975F-2FB621139355}" type="pres">
      <dgm:prSet presAssocID="{7D348DB0-77FF-4B22-A346-F1BCA7610B6B}" presName="arrow" presStyleLbl="node1" presStyleIdx="1" presStyleCnt="2"/>
      <dgm:spPr/>
    </dgm:pt>
    <dgm:pt modelId="{320741CD-33C4-4A2E-B0FF-E40FC4EBDCED}" type="pres">
      <dgm:prSet presAssocID="{7D348DB0-77FF-4B22-A346-F1BCA7610B6B}" presName="descendantArrow" presStyleCnt="0"/>
      <dgm:spPr/>
    </dgm:pt>
    <dgm:pt modelId="{22C345B4-8FE2-4E3D-83BD-5494B6483E6F}" type="pres">
      <dgm:prSet presAssocID="{3E801A63-7496-42F8-AFB0-68AF27978BF6}" presName="childTextArrow" presStyleLbl="fgAccFollowNode1" presStyleIdx="0" presStyleCnt="4">
        <dgm:presLayoutVars>
          <dgm:bulletEnabled val="1"/>
        </dgm:presLayoutVars>
      </dgm:prSet>
      <dgm:spPr/>
    </dgm:pt>
    <dgm:pt modelId="{B9E4CBCD-5AC8-4F01-8B37-2CED86EDC7E1}" type="pres">
      <dgm:prSet presAssocID="{6368A6F8-98EE-4511-9F25-968A1C1D72D8}" presName="childTextArrow" presStyleLbl="fgAccFollowNode1" presStyleIdx="1" presStyleCnt="4">
        <dgm:presLayoutVars>
          <dgm:bulletEnabled val="1"/>
        </dgm:presLayoutVars>
      </dgm:prSet>
      <dgm:spPr/>
    </dgm:pt>
    <dgm:pt modelId="{092ECF7C-AF57-40EC-829A-0F745427404B}" type="pres">
      <dgm:prSet presAssocID="{357575F9-9F4D-467A-A274-208EF1DC932F}" presName="childTextArrow" presStyleLbl="fgAccFollowNode1" presStyleIdx="2" presStyleCnt="4">
        <dgm:presLayoutVars>
          <dgm:bulletEnabled val="1"/>
        </dgm:presLayoutVars>
      </dgm:prSet>
      <dgm:spPr/>
    </dgm:pt>
    <dgm:pt modelId="{623E3F1B-E9E3-4D18-B1B0-FCC78BAA31A6}" type="pres">
      <dgm:prSet presAssocID="{C4B81181-E021-4103-A247-CE35ABA89CD0}" presName="childTextArrow" presStyleLbl="fgAccFollowNode1" presStyleIdx="3" presStyleCnt="4">
        <dgm:presLayoutVars>
          <dgm:bulletEnabled val="1"/>
        </dgm:presLayoutVars>
      </dgm:prSet>
      <dgm:spPr/>
    </dgm:pt>
  </dgm:ptLst>
  <dgm:cxnLst>
    <dgm:cxn modelId="{15932D09-CE39-4C4D-8F1D-D90A9A59ED67}" srcId="{B993D296-EF25-4F3F-9AFF-590A84F59A61}" destId="{B97E6468-91B8-4281-8B0F-5871743D5D1B}" srcOrd="1" destOrd="0" parTransId="{EFE20B0B-CCFE-4F44-B76E-0573EDE50A7F}" sibTransId="{7DDB4B1B-B1C8-4103-8BEB-12AC7CF4535B}"/>
    <dgm:cxn modelId="{7FB5202E-4E00-4418-B0EF-EB841042156F}" srcId="{7D348DB0-77FF-4B22-A346-F1BCA7610B6B}" destId="{C4B81181-E021-4103-A247-CE35ABA89CD0}" srcOrd="3" destOrd="0" parTransId="{D21266FF-4D42-4B57-911A-914796050069}" sibTransId="{7565F603-807E-4615-A31C-F45D72256697}"/>
    <dgm:cxn modelId="{1548E13D-4C4E-42BF-9855-978F94B13AE4}" type="presOf" srcId="{7D348DB0-77FF-4B22-A346-F1BCA7610B6B}" destId="{477D3053-0C12-4DFB-B7BD-FE31962C8888}" srcOrd="0" destOrd="0" presId="urn:microsoft.com/office/officeart/2005/8/layout/process4"/>
    <dgm:cxn modelId="{C1AA7E50-7E9E-4981-BBDA-5EA69F53F7E8}" type="presOf" srcId="{6368A6F8-98EE-4511-9F25-968A1C1D72D8}" destId="{B9E4CBCD-5AC8-4F01-8B37-2CED86EDC7E1}" srcOrd="0" destOrd="0" presId="urn:microsoft.com/office/officeart/2005/8/layout/process4"/>
    <dgm:cxn modelId="{E4912772-D809-489E-B17A-C1FE21990456}" type="presOf" srcId="{357575F9-9F4D-467A-A274-208EF1DC932F}" destId="{092ECF7C-AF57-40EC-829A-0F745427404B}" srcOrd="0" destOrd="0" presId="urn:microsoft.com/office/officeart/2005/8/layout/process4"/>
    <dgm:cxn modelId="{25C6EF8D-6975-4061-ACF8-D43853BF9225}" type="presOf" srcId="{B993D296-EF25-4F3F-9AFF-590A84F59A61}" destId="{2FC02493-27ED-45EA-930D-D5AE71A63B5E}" srcOrd="0" destOrd="0" presId="urn:microsoft.com/office/officeart/2005/8/layout/process4"/>
    <dgm:cxn modelId="{7AEFDD92-CE00-457D-859C-39213B99CF7E}" type="presOf" srcId="{C4B81181-E021-4103-A247-CE35ABA89CD0}" destId="{623E3F1B-E9E3-4D18-B1B0-FCC78BAA31A6}" srcOrd="0" destOrd="0" presId="urn:microsoft.com/office/officeart/2005/8/layout/process4"/>
    <dgm:cxn modelId="{AAE7EC95-DF06-4A07-882F-FC96D54D87A5}" type="presOf" srcId="{B97E6468-91B8-4281-8B0F-5871743D5D1B}" destId="{71BFF482-C367-4301-B0E6-B57C0CD06C56}" srcOrd="0" destOrd="0" presId="urn:microsoft.com/office/officeart/2005/8/layout/process4"/>
    <dgm:cxn modelId="{9BB9CFAD-81C3-4C71-994B-9359E49968FB}" srcId="{7D348DB0-77FF-4B22-A346-F1BCA7610B6B}" destId="{6368A6F8-98EE-4511-9F25-968A1C1D72D8}" srcOrd="1" destOrd="0" parTransId="{3597AA3B-448C-466D-BF9A-9C115FD1A9F4}" sibTransId="{FAAB33A5-A393-467F-B195-8CCCD4800F7A}"/>
    <dgm:cxn modelId="{2A1A3CAE-391E-4212-9D01-81D3134D14B1}" type="presOf" srcId="{3E801A63-7496-42F8-AFB0-68AF27978BF6}" destId="{22C345B4-8FE2-4E3D-83BD-5494B6483E6F}" srcOrd="0" destOrd="0" presId="urn:microsoft.com/office/officeart/2005/8/layout/process4"/>
    <dgm:cxn modelId="{57FED6B3-9990-40EF-A185-F9302CD7FC23}" type="presOf" srcId="{7D348DB0-77FF-4B22-A346-F1BCA7610B6B}" destId="{5744433C-AFB7-4D2C-975F-2FB621139355}" srcOrd="1" destOrd="0" presId="urn:microsoft.com/office/officeart/2005/8/layout/process4"/>
    <dgm:cxn modelId="{8C9F06BC-1709-4EC6-9538-91694A1DC6E6}" srcId="{7D348DB0-77FF-4B22-A346-F1BCA7610B6B}" destId="{3E801A63-7496-42F8-AFB0-68AF27978BF6}" srcOrd="0" destOrd="0" parTransId="{ACCF80B2-15AA-4363-BB1C-947BADD48300}" sibTransId="{F445387F-9A63-4E0A-B2CF-927504D0050A}"/>
    <dgm:cxn modelId="{C3FCB2D6-01E3-4655-B732-3F4A10E0000D}" srcId="{7D348DB0-77FF-4B22-A346-F1BCA7610B6B}" destId="{357575F9-9F4D-467A-A274-208EF1DC932F}" srcOrd="2" destOrd="0" parTransId="{2848EBFD-51B7-4B4E-89A1-DEF5BA47D42C}" sibTransId="{379DB53B-9D91-478B-A8C5-FDC1128E10AF}"/>
    <dgm:cxn modelId="{A05E4AF7-F6EF-43E7-BC13-AB29730B44EE}" srcId="{B993D296-EF25-4F3F-9AFF-590A84F59A61}" destId="{7D348DB0-77FF-4B22-A346-F1BCA7610B6B}" srcOrd="0" destOrd="0" parTransId="{B4195753-D876-4D26-BB2A-AC7B0069DA5C}" sibTransId="{F5F3116D-88B6-4903-96BD-722864060355}"/>
    <dgm:cxn modelId="{16D77033-C1F7-4E47-AA97-B944A4D6EC63}" type="presParOf" srcId="{2FC02493-27ED-45EA-930D-D5AE71A63B5E}" destId="{16C8348D-89FC-4C38-9333-0225AEB48648}" srcOrd="0" destOrd="0" presId="urn:microsoft.com/office/officeart/2005/8/layout/process4"/>
    <dgm:cxn modelId="{BD639BF4-54D8-4164-B8FE-3B7B36665AA6}" type="presParOf" srcId="{16C8348D-89FC-4C38-9333-0225AEB48648}" destId="{71BFF482-C367-4301-B0E6-B57C0CD06C56}" srcOrd="0" destOrd="0" presId="urn:microsoft.com/office/officeart/2005/8/layout/process4"/>
    <dgm:cxn modelId="{3776DC93-47E1-469C-9881-A9FB8C154FCE}" type="presParOf" srcId="{2FC02493-27ED-45EA-930D-D5AE71A63B5E}" destId="{9C0B8CE2-9580-4506-A1AE-13A68360A06E}" srcOrd="1" destOrd="0" presId="urn:microsoft.com/office/officeart/2005/8/layout/process4"/>
    <dgm:cxn modelId="{2BDC5EF6-10CC-4B62-818B-B5A5895C8158}" type="presParOf" srcId="{2FC02493-27ED-45EA-930D-D5AE71A63B5E}" destId="{8A8D14CC-8F6F-4EEE-979F-8EC0711243C0}" srcOrd="2" destOrd="0" presId="urn:microsoft.com/office/officeart/2005/8/layout/process4"/>
    <dgm:cxn modelId="{03E3E148-19BC-4AAD-882C-07BF5216FAE3}" type="presParOf" srcId="{8A8D14CC-8F6F-4EEE-979F-8EC0711243C0}" destId="{477D3053-0C12-4DFB-B7BD-FE31962C8888}" srcOrd="0" destOrd="0" presId="urn:microsoft.com/office/officeart/2005/8/layout/process4"/>
    <dgm:cxn modelId="{FD0BAA86-EBFD-4A09-9136-D9D87260919E}" type="presParOf" srcId="{8A8D14CC-8F6F-4EEE-979F-8EC0711243C0}" destId="{5744433C-AFB7-4D2C-975F-2FB621139355}" srcOrd="1" destOrd="0" presId="urn:microsoft.com/office/officeart/2005/8/layout/process4"/>
    <dgm:cxn modelId="{06949ACC-B1CD-4BD4-9199-F096C25C2585}" type="presParOf" srcId="{8A8D14CC-8F6F-4EEE-979F-8EC0711243C0}" destId="{320741CD-33C4-4A2E-B0FF-E40FC4EBDCED}" srcOrd="2" destOrd="0" presId="urn:microsoft.com/office/officeart/2005/8/layout/process4"/>
    <dgm:cxn modelId="{CF7BDC67-AFD0-4E3D-BE39-11BE439A6B5C}" type="presParOf" srcId="{320741CD-33C4-4A2E-B0FF-E40FC4EBDCED}" destId="{22C345B4-8FE2-4E3D-83BD-5494B6483E6F}" srcOrd="0" destOrd="0" presId="urn:microsoft.com/office/officeart/2005/8/layout/process4"/>
    <dgm:cxn modelId="{0EFF20EC-9851-4E1C-BADA-F74E1FCA2A79}" type="presParOf" srcId="{320741CD-33C4-4A2E-B0FF-E40FC4EBDCED}" destId="{B9E4CBCD-5AC8-4F01-8B37-2CED86EDC7E1}" srcOrd="1" destOrd="0" presId="urn:microsoft.com/office/officeart/2005/8/layout/process4"/>
    <dgm:cxn modelId="{626A5C0A-24A7-4166-A6F4-AE62A24478E2}" type="presParOf" srcId="{320741CD-33C4-4A2E-B0FF-E40FC4EBDCED}" destId="{092ECF7C-AF57-40EC-829A-0F745427404B}" srcOrd="2" destOrd="0" presId="urn:microsoft.com/office/officeart/2005/8/layout/process4"/>
    <dgm:cxn modelId="{69880911-7525-429D-8EE1-2B198B3963B6}" type="presParOf" srcId="{320741CD-33C4-4A2E-B0FF-E40FC4EBDCED}" destId="{623E3F1B-E9E3-4D18-B1B0-FCC78BAA31A6}"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8381F4-9BAF-49E9-802A-BB8CFFB1A71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F31FCA33-B255-4AD5-80F0-4D6E8716A52E}" type="pres">
      <dgm:prSet presAssocID="{AA8381F4-9BAF-49E9-802A-BB8CFFB1A71A}" presName="linear" presStyleCnt="0">
        <dgm:presLayoutVars>
          <dgm:animLvl val="lvl"/>
          <dgm:resizeHandles val="exact"/>
        </dgm:presLayoutVars>
      </dgm:prSet>
      <dgm:spPr/>
    </dgm:pt>
  </dgm:ptLst>
  <dgm:cxnLst>
    <dgm:cxn modelId="{341237C9-E3A0-4C67-8E9B-764308E98E22}" type="presOf" srcId="{AA8381F4-9BAF-49E9-802A-BB8CFFB1A71A}" destId="{F31FCA33-B255-4AD5-80F0-4D6E8716A5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A8381F4-9BAF-49E9-802A-BB8CFFB1A71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47AF4BC-BDC7-4F46-88B7-3B17D9F1AA56}">
      <dgm:prSet/>
      <dgm:spPr>
        <a:solidFill>
          <a:schemeClr val="bg2">
            <a:lumMod val="50000"/>
          </a:schemeClr>
        </a:solidFill>
      </dgm:spPr>
      <dgm:t>
        <a:bodyPr/>
        <a:lstStyle/>
        <a:p>
          <a:r>
            <a:rPr lang="en-US" dirty="0"/>
            <a:t>Regular routine outpatient claims submitted to Magellan require a degree level modifier. If the service is provided via telehealth, the telehealth modifier, 95, is required on the claim. The degree level modifier is required first, followed by modifier 95 if the service is provided via telehealth. If the service is provided in the office, the degree level modifier is the only modifier required on the claim.</a:t>
          </a:r>
        </a:p>
      </dgm:t>
    </dgm:pt>
    <dgm:pt modelId="{0E342CAB-9BFA-4EBD-94C1-D1AE11E8B568}" type="parTrans" cxnId="{6E1B8FC1-C4CD-462A-A9CC-19F8A6393AB7}">
      <dgm:prSet/>
      <dgm:spPr/>
      <dgm:t>
        <a:bodyPr/>
        <a:lstStyle/>
        <a:p>
          <a:endParaRPr lang="en-US"/>
        </a:p>
      </dgm:t>
    </dgm:pt>
    <dgm:pt modelId="{F2AE05A5-3712-465C-BB6C-172D190DB804}" type="sibTrans" cxnId="{6E1B8FC1-C4CD-462A-A9CC-19F8A6393AB7}">
      <dgm:prSet/>
      <dgm:spPr/>
      <dgm:t>
        <a:bodyPr/>
        <a:lstStyle/>
        <a:p>
          <a:endParaRPr lang="en-US"/>
        </a:p>
      </dgm:t>
    </dgm:pt>
    <dgm:pt modelId="{6EA65A29-2ADC-47B0-B174-E6FF7DD62DCE}">
      <dgm:prSet/>
      <dgm:spPr/>
      <dgm:t>
        <a:bodyPr/>
        <a:lstStyle/>
        <a:p>
          <a:r>
            <a:rPr lang="en-US" dirty="0"/>
            <a:t>Place of Service Codes to use when the telehealth modifier is on the claim: </a:t>
          </a:r>
        </a:p>
      </dgm:t>
    </dgm:pt>
    <dgm:pt modelId="{7ED61CB1-ED88-47DE-933C-2EC647AFC046}" type="parTrans" cxnId="{93ACEEFF-E8A9-49B6-A7AB-608AADBEE84A}">
      <dgm:prSet/>
      <dgm:spPr/>
      <dgm:t>
        <a:bodyPr/>
        <a:lstStyle/>
        <a:p>
          <a:endParaRPr lang="en-US"/>
        </a:p>
      </dgm:t>
    </dgm:pt>
    <dgm:pt modelId="{8E9196B1-564E-45F7-A913-5A31D64607BA}" type="sibTrans" cxnId="{93ACEEFF-E8A9-49B6-A7AB-608AADBEE84A}">
      <dgm:prSet/>
      <dgm:spPr/>
      <dgm:t>
        <a:bodyPr/>
        <a:lstStyle/>
        <a:p>
          <a:endParaRPr lang="en-US"/>
        </a:p>
      </dgm:t>
    </dgm:pt>
    <dgm:pt modelId="{1F2E790E-6C0B-441F-AED4-814E323ED6B1}">
      <dgm:prSet/>
      <dgm:spPr>
        <a:solidFill>
          <a:schemeClr val="bg2">
            <a:lumMod val="50000"/>
          </a:schemeClr>
        </a:solidFill>
      </dgm:spPr>
      <dgm:t>
        <a:bodyPr/>
        <a:lstStyle/>
        <a:p>
          <a:r>
            <a:rPr lang="en-US" dirty="0"/>
            <a:t>Place of service 10-Use this code when the member is at home, and the service is provided via telehealth. </a:t>
          </a:r>
        </a:p>
      </dgm:t>
    </dgm:pt>
    <dgm:pt modelId="{7E656EEB-8C7D-4CD8-906D-378758EF35AE}" type="parTrans" cxnId="{B1A63A39-1F68-4A89-B974-A77B6F896791}">
      <dgm:prSet/>
      <dgm:spPr/>
      <dgm:t>
        <a:bodyPr/>
        <a:lstStyle/>
        <a:p>
          <a:endParaRPr lang="en-US"/>
        </a:p>
      </dgm:t>
    </dgm:pt>
    <dgm:pt modelId="{E6BCEA7B-3FF9-46D1-B9C7-221801382390}" type="sibTrans" cxnId="{B1A63A39-1F68-4A89-B974-A77B6F896791}">
      <dgm:prSet/>
      <dgm:spPr/>
      <dgm:t>
        <a:bodyPr/>
        <a:lstStyle/>
        <a:p>
          <a:endParaRPr lang="en-US"/>
        </a:p>
      </dgm:t>
    </dgm:pt>
    <dgm:pt modelId="{CD30A14B-1AAB-4226-AFE6-F2CAB7634754}">
      <dgm:prSet/>
      <dgm:spPr/>
      <dgm:t>
        <a:bodyPr/>
        <a:lstStyle/>
        <a:p>
          <a:r>
            <a:rPr lang="en-US" dirty="0"/>
            <a:t>Place of service 02-Use this code when the member is anywhere else, and the service is provided via telehealth. </a:t>
          </a:r>
        </a:p>
      </dgm:t>
    </dgm:pt>
    <dgm:pt modelId="{CEC2D594-133A-4D18-A243-CD8C85BA0EB6}" type="parTrans" cxnId="{24DE7DD3-294D-4017-86B6-2DC83A7331E3}">
      <dgm:prSet/>
      <dgm:spPr/>
      <dgm:t>
        <a:bodyPr/>
        <a:lstStyle/>
        <a:p>
          <a:endParaRPr lang="en-US"/>
        </a:p>
      </dgm:t>
    </dgm:pt>
    <dgm:pt modelId="{C699D111-6DC9-46D0-93E5-50348ECB04F3}" type="sibTrans" cxnId="{24DE7DD3-294D-4017-86B6-2DC83A7331E3}">
      <dgm:prSet/>
      <dgm:spPr/>
      <dgm:t>
        <a:bodyPr/>
        <a:lstStyle/>
        <a:p>
          <a:endParaRPr lang="en-US"/>
        </a:p>
      </dgm:t>
    </dgm:pt>
    <dgm:pt modelId="{77DF1014-EEEF-47DB-95E7-19791E857B23}">
      <dgm:prSet/>
      <dgm:spPr>
        <a:solidFill>
          <a:schemeClr val="bg2">
            <a:lumMod val="50000"/>
          </a:schemeClr>
        </a:solidFill>
      </dgm:spPr>
      <dgm:t>
        <a:bodyPr/>
        <a:lstStyle/>
        <a:p>
          <a:r>
            <a:rPr lang="en-US" dirty="0"/>
            <a:t>Place of service 99 is not allowed for telehealth services. </a:t>
          </a:r>
        </a:p>
      </dgm:t>
    </dgm:pt>
    <dgm:pt modelId="{F0C9CB98-A766-40A6-9A0C-20CB2EA16A4A}" type="parTrans" cxnId="{533A73D4-3212-4F78-BE98-92C62777FDBD}">
      <dgm:prSet/>
      <dgm:spPr/>
      <dgm:t>
        <a:bodyPr/>
        <a:lstStyle/>
        <a:p>
          <a:endParaRPr lang="en-US"/>
        </a:p>
      </dgm:t>
    </dgm:pt>
    <dgm:pt modelId="{9396E237-0ABC-46A4-868F-BF3F65D5FB8F}" type="sibTrans" cxnId="{533A73D4-3212-4F78-BE98-92C62777FDBD}">
      <dgm:prSet/>
      <dgm:spPr/>
      <dgm:t>
        <a:bodyPr/>
        <a:lstStyle/>
        <a:p>
          <a:endParaRPr lang="en-US"/>
        </a:p>
      </dgm:t>
    </dgm:pt>
    <dgm:pt modelId="{33C83B89-1D13-4525-B845-4924683A6560}">
      <dgm:prSet/>
      <dgm:spPr/>
      <dgm:t>
        <a:bodyPr/>
        <a:lstStyle/>
        <a:p>
          <a:r>
            <a:rPr lang="en-US" dirty="0"/>
            <a:t>Reminders: The HA, age modifier, is not required on any claims submitted to Magellan. Claims will be denied for invalid modifier combination if modifier HA is present on the claim.</a:t>
          </a:r>
        </a:p>
      </dgm:t>
    </dgm:pt>
    <dgm:pt modelId="{872E250F-0B04-49C4-BFBA-C66EA33F3A57}" type="parTrans" cxnId="{58E3FFFF-3DAC-489D-80E6-DD435ED699AC}">
      <dgm:prSet/>
      <dgm:spPr/>
      <dgm:t>
        <a:bodyPr/>
        <a:lstStyle/>
        <a:p>
          <a:endParaRPr lang="en-US"/>
        </a:p>
      </dgm:t>
    </dgm:pt>
    <dgm:pt modelId="{1671F752-21A6-48F1-BD33-FD196393AF92}" type="sibTrans" cxnId="{58E3FFFF-3DAC-489D-80E6-DD435ED699AC}">
      <dgm:prSet/>
      <dgm:spPr/>
      <dgm:t>
        <a:bodyPr/>
        <a:lstStyle/>
        <a:p>
          <a:endParaRPr lang="en-US"/>
        </a:p>
      </dgm:t>
    </dgm:pt>
    <dgm:pt modelId="{A2696CFD-E76C-417F-8E43-EA8C27304309}">
      <dgm:prSet/>
      <dgm:spPr>
        <a:solidFill>
          <a:schemeClr val="bg2">
            <a:lumMod val="50000"/>
          </a:schemeClr>
        </a:solidFill>
      </dgm:spPr>
      <dgm:t>
        <a:bodyPr/>
        <a:lstStyle/>
        <a:p>
          <a:r>
            <a:rPr lang="en-US" dirty="0"/>
            <a:t>Please refer to your Magellan fee schedule for rates. Fee schedules for services you are contracted to provide are included with your agreement.</a:t>
          </a:r>
        </a:p>
      </dgm:t>
    </dgm:pt>
    <dgm:pt modelId="{5DCB5102-3EBB-41C6-B393-C2D9F6C1F98A}" type="parTrans" cxnId="{1D7D4EED-5584-4EF8-B266-EC7F9412F0C5}">
      <dgm:prSet/>
      <dgm:spPr/>
      <dgm:t>
        <a:bodyPr/>
        <a:lstStyle/>
        <a:p>
          <a:endParaRPr lang="en-US"/>
        </a:p>
      </dgm:t>
    </dgm:pt>
    <dgm:pt modelId="{0A45D5F3-63C5-4F72-B208-9DC7BE3E6052}" type="sibTrans" cxnId="{1D7D4EED-5584-4EF8-B266-EC7F9412F0C5}">
      <dgm:prSet/>
      <dgm:spPr/>
      <dgm:t>
        <a:bodyPr/>
        <a:lstStyle/>
        <a:p>
          <a:endParaRPr lang="en-US"/>
        </a:p>
      </dgm:t>
    </dgm:pt>
    <dgm:pt modelId="{F31FCA33-B255-4AD5-80F0-4D6E8716A52E}" type="pres">
      <dgm:prSet presAssocID="{AA8381F4-9BAF-49E9-802A-BB8CFFB1A71A}" presName="linear" presStyleCnt="0">
        <dgm:presLayoutVars>
          <dgm:animLvl val="lvl"/>
          <dgm:resizeHandles val="exact"/>
        </dgm:presLayoutVars>
      </dgm:prSet>
      <dgm:spPr/>
    </dgm:pt>
    <dgm:pt modelId="{2BF04506-A15B-476A-9E2F-EC8C3C198850}" type="pres">
      <dgm:prSet presAssocID="{947AF4BC-BDC7-4F46-88B7-3B17D9F1AA56}" presName="parentText" presStyleLbl="node1" presStyleIdx="0" presStyleCnt="7">
        <dgm:presLayoutVars>
          <dgm:chMax val="0"/>
          <dgm:bulletEnabled val="1"/>
        </dgm:presLayoutVars>
      </dgm:prSet>
      <dgm:spPr/>
    </dgm:pt>
    <dgm:pt modelId="{9BFF1549-8750-4C89-A574-204C20F087CA}" type="pres">
      <dgm:prSet presAssocID="{F2AE05A5-3712-465C-BB6C-172D190DB804}" presName="spacer" presStyleCnt="0"/>
      <dgm:spPr/>
    </dgm:pt>
    <dgm:pt modelId="{FFA022C0-6BEF-41F7-B1D0-5C028BA06019}" type="pres">
      <dgm:prSet presAssocID="{6EA65A29-2ADC-47B0-B174-E6FF7DD62DCE}" presName="parentText" presStyleLbl="node1" presStyleIdx="1" presStyleCnt="7">
        <dgm:presLayoutVars>
          <dgm:chMax val="0"/>
          <dgm:bulletEnabled val="1"/>
        </dgm:presLayoutVars>
      </dgm:prSet>
      <dgm:spPr/>
    </dgm:pt>
    <dgm:pt modelId="{02D02A80-5260-46C7-B239-CFA399F7D825}" type="pres">
      <dgm:prSet presAssocID="{8E9196B1-564E-45F7-A913-5A31D64607BA}" presName="spacer" presStyleCnt="0"/>
      <dgm:spPr/>
    </dgm:pt>
    <dgm:pt modelId="{C3683B68-53B1-403C-8958-B8D720F09EA2}" type="pres">
      <dgm:prSet presAssocID="{1F2E790E-6C0B-441F-AED4-814E323ED6B1}" presName="parentText" presStyleLbl="node1" presStyleIdx="2" presStyleCnt="7" custLinFactNeighborX="253">
        <dgm:presLayoutVars>
          <dgm:chMax val="0"/>
          <dgm:bulletEnabled val="1"/>
        </dgm:presLayoutVars>
      </dgm:prSet>
      <dgm:spPr/>
    </dgm:pt>
    <dgm:pt modelId="{FDF337DC-37AE-43B7-86EF-46F4FF619ECB}" type="pres">
      <dgm:prSet presAssocID="{E6BCEA7B-3FF9-46D1-B9C7-221801382390}" presName="spacer" presStyleCnt="0"/>
      <dgm:spPr/>
    </dgm:pt>
    <dgm:pt modelId="{12514E78-8BF4-4130-B4BD-AEFAB3C7FD16}" type="pres">
      <dgm:prSet presAssocID="{CD30A14B-1AAB-4226-AFE6-F2CAB7634754}" presName="parentText" presStyleLbl="node1" presStyleIdx="3" presStyleCnt="7">
        <dgm:presLayoutVars>
          <dgm:chMax val="0"/>
          <dgm:bulletEnabled val="1"/>
        </dgm:presLayoutVars>
      </dgm:prSet>
      <dgm:spPr/>
    </dgm:pt>
    <dgm:pt modelId="{B0D99B17-0E62-4E19-9C54-0327B75242FD}" type="pres">
      <dgm:prSet presAssocID="{C699D111-6DC9-46D0-93E5-50348ECB04F3}" presName="spacer" presStyleCnt="0"/>
      <dgm:spPr/>
    </dgm:pt>
    <dgm:pt modelId="{BEFE7D03-CC49-4F19-9AA0-84CA849BF09B}" type="pres">
      <dgm:prSet presAssocID="{77DF1014-EEEF-47DB-95E7-19791E857B23}" presName="parentText" presStyleLbl="node1" presStyleIdx="4" presStyleCnt="7">
        <dgm:presLayoutVars>
          <dgm:chMax val="0"/>
          <dgm:bulletEnabled val="1"/>
        </dgm:presLayoutVars>
      </dgm:prSet>
      <dgm:spPr/>
    </dgm:pt>
    <dgm:pt modelId="{6CE9E975-9227-42DE-AD49-50941BBCAAF4}" type="pres">
      <dgm:prSet presAssocID="{9396E237-0ABC-46A4-868F-BF3F65D5FB8F}" presName="spacer" presStyleCnt="0"/>
      <dgm:spPr/>
    </dgm:pt>
    <dgm:pt modelId="{589D1DF8-6F40-4AF6-9F43-173D3F18714B}" type="pres">
      <dgm:prSet presAssocID="{33C83B89-1D13-4525-B845-4924683A6560}" presName="parentText" presStyleLbl="node1" presStyleIdx="5" presStyleCnt="7">
        <dgm:presLayoutVars>
          <dgm:chMax val="0"/>
          <dgm:bulletEnabled val="1"/>
        </dgm:presLayoutVars>
      </dgm:prSet>
      <dgm:spPr/>
    </dgm:pt>
    <dgm:pt modelId="{DE7C40E9-6B6B-41C2-A198-224245AA5B34}" type="pres">
      <dgm:prSet presAssocID="{1671F752-21A6-48F1-BD33-FD196393AF92}" presName="spacer" presStyleCnt="0"/>
      <dgm:spPr/>
    </dgm:pt>
    <dgm:pt modelId="{2CBD268C-46F4-44BC-9D12-67BB54BBE54E}" type="pres">
      <dgm:prSet presAssocID="{A2696CFD-E76C-417F-8E43-EA8C27304309}" presName="parentText" presStyleLbl="node1" presStyleIdx="6" presStyleCnt="7">
        <dgm:presLayoutVars>
          <dgm:chMax val="0"/>
          <dgm:bulletEnabled val="1"/>
        </dgm:presLayoutVars>
      </dgm:prSet>
      <dgm:spPr/>
    </dgm:pt>
  </dgm:ptLst>
  <dgm:cxnLst>
    <dgm:cxn modelId="{1A36FA12-C029-40D4-9F91-1A7E21DB0124}" type="presOf" srcId="{CD30A14B-1AAB-4226-AFE6-F2CAB7634754}" destId="{12514E78-8BF4-4130-B4BD-AEFAB3C7FD16}" srcOrd="0" destOrd="0" presId="urn:microsoft.com/office/officeart/2005/8/layout/vList2"/>
    <dgm:cxn modelId="{B1A63A39-1F68-4A89-B974-A77B6F896791}" srcId="{AA8381F4-9BAF-49E9-802A-BB8CFFB1A71A}" destId="{1F2E790E-6C0B-441F-AED4-814E323ED6B1}" srcOrd="2" destOrd="0" parTransId="{7E656EEB-8C7D-4CD8-906D-378758EF35AE}" sibTransId="{E6BCEA7B-3FF9-46D1-B9C7-221801382390}"/>
    <dgm:cxn modelId="{AC26D23C-647D-4BE9-83EB-D9AF5D4E4D6F}" type="presOf" srcId="{77DF1014-EEEF-47DB-95E7-19791E857B23}" destId="{BEFE7D03-CC49-4F19-9AA0-84CA849BF09B}" srcOrd="0" destOrd="0" presId="urn:microsoft.com/office/officeart/2005/8/layout/vList2"/>
    <dgm:cxn modelId="{8EE3FE5B-1F21-40DD-B7E2-2E816F79CAD9}" type="presOf" srcId="{947AF4BC-BDC7-4F46-88B7-3B17D9F1AA56}" destId="{2BF04506-A15B-476A-9E2F-EC8C3C198850}" srcOrd="0" destOrd="0" presId="urn:microsoft.com/office/officeart/2005/8/layout/vList2"/>
    <dgm:cxn modelId="{81068466-DBEB-43C4-BCF4-9270D72BF1EF}" type="presOf" srcId="{A2696CFD-E76C-417F-8E43-EA8C27304309}" destId="{2CBD268C-46F4-44BC-9D12-67BB54BBE54E}" srcOrd="0" destOrd="0" presId="urn:microsoft.com/office/officeart/2005/8/layout/vList2"/>
    <dgm:cxn modelId="{3D79BC8A-1C63-43EE-9990-E771E0E830D0}" type="presOf" srcId="{33C83B89-1D13-4525-B845-4924683A6560}" destId="{589D1DF8-6F40-4AF6-9F43-173D3F18714B}" srcOrd="0" destOrd="0" presId="urn:microsoft.com/office/officeart/2005/8/layout/vList2"/>
    <dgm:cxn modelId="{4A26078D-25FA-43B4-A976-94E2C3E4A9F8}" type="presOf" srcId="{1F2E790E-6C0B-441F-AED4-814E323ED6B1}" destId="{C3683B68-53B1-403C-8958-B8D720F09EA2}" srcOrd="0" destOrd="0" presId="urn:microsoft.com/office/officeart/2005/8/layout/vList2"/>
    <dgm:cxn modelId="{6E1B8FC1-C4CD-462A-A9CC-19F8A6393AB7}" srcId="{AA8381F4-9BAF-49E9-802A-BB8CFFB1A71A}" destId="{947AF4BC-BDC7-4F46-88B7-3B17D9F1AA56}" srcOrd="0" destOrd="0" parTransId="{0E342CAB-9BFA-4EBD-94C1-D1AE11E8B568}" sibTransId="{F2AE05A5-3712-465C-BB6C-172D190DB804}"/>
    <dgm:cxn modelId="{E8B7B9C5-B349-4C4C-9A8B-3C18439E6102}" type="presOf" srcId="{6EA65A29-2ADC-47B0-B174-E6FF7DD62DCE}" destId="{FFA022C0-6BEF-41F7-B1D0-5C028BA06019}" srcOrd="0" destOrd="0" presId="urn:microsoft.com/office/officeart/2005/8/layout/vList2"/>
    <dgm:cxn modelId="{341237C9-E3A0-4C67-8E9B-764308E98E22}" type="presOf" srcId="{AA8381F4-9BAF-49E9-802A-BB8CFFB1A71A}" destId="{F31FCA33-B255-4AD5-80F0-4D6E8716A52E}" srcOrd="0" destOrd="0" presId="urn:microsoft.com/office/officeart/2005/8/layout/vList2"/>
    <dgm:cxn modelId="{24DE7DD3-294D-4017-86B6-2DC83A7331E3}" srcId="{AA8381F4-9BAF-49E9-802A-BB8CFFB1A71A}" destId="{CD30A14B-1AAB-4226-AFE6-F2CAB7634754}" srcOrd="3" destOrd="0" parTransId="{CEC2D594-133A-4D18-A243-CD8C85BA0EB6}" sibTransId="{C699D111-6DC9-46D0-93E5-50348ECB04F3}"/>
    <dgm:cxn modelId="{533A73D4-3212-4F78-BE98-92C62777FDBD}" srcId="{AA8381F4-9BAF-49E9-802A-BB8CFFB1A71A}" destId="{77DF1014-EEEF-47DB-95E7-19791E857B23}" srcOrd="4" destOrd="0" parTransId="{F0C9CB98-A766-40A6-9A0C-20CB2EA16A4A}" sibTransId="{9396E237-0ABC-46A4-868F-BF3F65D5FB8F}"/>
    <dgm:cxn modelId="{1D7D4EED-5584-4EF8-B266-EC7F9412F0C5}" srcId="{AA8381F4-9BAF-49E9-802A-BB8CFFB1A71A}" destId="{A2696CFD-E76C-417F-8E43-EA8C27304309}" srcOrd="6" destOrd="0" parTransId="{5DCB5102-3EBB-41C6-B393-C2D9F6C1F98A}" sibTransId="{0A45D5F3-63C5-4F72-B208-9DC7BE3E6052}"/>
    <dgm:cxn modelId="{93ACEEFF-E8A9-49B6-A7AB-608AADBEE84A}" srcId="{AA8381F4-9BAF-49E9-802A-BB8CFFB1A71A}" destId="{6EA65A29-2ADC-47B0-B174-E6FF7DD62DCE}" srcOrd="1" destOrd="0" parTransId="{7ED61CB1-ED88-47DE-933C-2EC647AFC046}" sibTransId="{8E9196B1-564E-45F7-A913-5A31D64607BA}"/>
    <dgm:cxn modelId="{58E3FFFF-3DAC-489D-80E6-DD435ED699AC}" srcId="{AA8381F4-9BAF-49E9-802A-BB8CFFB1A71A}" destId="{33C83B89-1D13-4525-B845-4924683A6560}" srcOrd="5" destOrd="0" parTransId="{872E250F-0B04-49C4-BFBA-C66EA33F3A57}" sibTransId="{1671F752-21A6-48F1-BD33-FD196393AF92}"/>
    <dgm:cxn modelId="{85C24433-3513-4C1B-94AF-8DA56A5F815D}" type="presParOf" srcId="{F31FCA33-B255-4AD5-80F0-4D6E8716A52E}" destId="{2BF04506-A15B-476A-9E2F-EC8C3C198850}" srcOrd="0" destOrd="0" presId="urn:microsoft.com/office/officeart/2005/8/layout/vList2"/>
    <dgm:cxn modelId="{7EE6C3A2-321D-40A2-B5D7-CDBAD8854EC8}" type="presParOf" srcId="{F31FCA33-B255-4AD5-80F0-4D6E8716A52E}" destId="{9BFF1549-8750-4C89-A574-204C20F087CA}" srcOrd="1" destOrd="0" presId="urn:microsoft.com/office/officeart/2005/8/layout/vList2"/>
    <dgm:cxn modelId="{CF084942-AC5C-4307-8BE0-04E0B36AF466}" type="presParOf" srcId="{F31FCA33-B255-4AD5-80F0-4D6E8716A52E}" destId="{FFA022C0-6BEF-41F7-B1D0-5C028BA06019}" srcOrd="2" destOrd="0" presId="urn:microsoft.com/office/officeart/2005/8/layout/vList2"/>
    <dgm:cxn modelId="{D82BEA4E-0EF9-4BCC-AEFA-7EA23663C4CC}" type="presParOf" srcId="{F31FCA33-B255-4AD5-80F0-4D6E8716A52E}" destId="{02D02A80-5260-46C7-B239-CFA399F7D825}" srcOrd="3" destOrd="0" presId="urn:microsoft.com/office/officeart/2005/8/layout/vList2"/>
    <dgm:cxn modelId="{2EF6D8C3-A73D-4666-ABB3-66F55DDADA51}" type="presParOf" srcId="{F31FCA33-B255-4AD5-80F0-4D6E8716A52E}" destId="{C3683B68-53B1-403C-8958-B8D720F09EA2}" srcOrd="4" destOrd="0" presId="urn:microsoft.com/office/officeart/2005/8/layout/vList2"/>
    <dgm:cxn modelId="{89902181-5879-4017-BCED-7A4B1BCA67FB}" type="presParOf" srcId="{F31FCA33-B255-4AD5-80F0-4D6E8716A52E}" destId="{FDF337DC-37AE-43B7-86EF-46F4FF619ECB}" srcOrd="5" destOrd="0" presId="urn:microsoft.com/office/officeart/2005/8/layout/vList2"/>
    <dgm:cxn modelId="{C77E6D67-6D5A-4409-853B-1DE05354556B}" type="presParOf" srcId="{F31FCA33-B255-4AD5-80F0-4D6E8716A52E}" destId="{12514E78-8BF4-4130-B4BD-AEFAB3C7FD16}" srcOrd="6" destOrd="0" presId="urn:microsoft.com/office/officeart/2005/8/layout/vList2"/>
    <dgm:cxn modelId="{4391C407-EB21-4FB6-924B-BDB946CF9F81}" type="presParOf" srcId="{F31FCA33-B255-4AD5-80F0-4D6E8716A52E}" destId="{B0D99B17-0E62-4E19-9C54-0327B75242FD}" srcOrd="7" destOrd="0" presId="urn:microsoft.com/office/officeart/2005/8/layout/vList2"/>
    <dgm:cxn modelId="{A405B8AF-E28A-4553-91E4-2539E2C5CC9E}" type="presParOf" srcId="{F31FCA33-B255-4AD5-80F0-4D6E8716A52E}" destId="{BEFE7D03-CC49-4F19-9AA0-84CA849BF09B}" srcOrd="8" destOrd="0" presId="urn:microsoft.com/office/officeart/2005/8/layout/vList2"/>
    <dgm:cxn modelId="{D98F829A-94C3-4CE6-B54A-DE05FAC5C34C}" type="presParOf" srcId="{F31FCA33-B255-4AD5-80F0-4D6E8716A52E}" destId="{6CE9E975-9227-42DE-AD49-50941BBCAAF4}" srcOrd="9" destOrd="0" presId="urn:microsoft.com/office/officeart/2005/8/layout/vList2"/>
    <dgm:cxn modelId="{7297ECF3-8DCA-4F6F-A564-155E74DF324E}" type="presParOf" srcId="{F31FCA33-B255-4AD5-80F0-4D6E8716A52E}" destId="{589D1DF8-6F40-4AF6-9F43-173D3F18714B}" srcOrd="10" destOrd="0" presId="urn:microsoft.com/office/officeart/2005/8/layout/vList2"/>
    <dgm:cxn modelId="{E1DA320B-3ABA-4D75-85F6-B4BC787AC0BA}" type="presParOf" srcId="{F31FCA33-B255-4AD5-80F0-4D6E8716A52E}" destId="{DE7C40E9-6B6B-41C2-A198-224245AA5B34}" srcOrd="11" destOrd="0" presId="urn:microsoft.com/office/officeart/2005/8/layout/vList2"/>
    <dgm:cxn modelId="{E5A894B4-9220-43B4-965F-1EB7F3300AFF}" type="presParOf" srcId="{F31FCA33-B255-4AD5-80F0-4D6E8716A52E}" destId="{2CBD268C-46F4-44BC-9D12-67BB54BBE54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87D322D-5861-439D-82B3-E5B1A12AE5A9}"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8A8F887E-78A9-49EF-8CBF-30E078BB290E}">
      <dgm:prSet custT="1"/>
      <dgm:spPr/>
      <dgm:t>
        <a:bodyPr/>
        <a:lstStyle/>
        <a:p>
          <a:pPr>
            <a:lnSpc>
              <a:spcPct val="100000"/>
            </a:lnSpc>
          </a:pPr>
          <a:r>
            <a:rPr lang="en-US" sz="1500" dirty="0"/>
            <a:t>Licensed mental health professionals (LMHP) and provisionally licensed staff (LMSWs, PLPCs, and PLMFTs) may submit a claim for attending a CFT meeting for the purpose of developing a treatment plan ONLY when the youth/guardian attends the meeting, and the development of the treatment plan is required for CSoC eligible members. </a:t>
          </a:r>
          <a:r>
            <a:rPr lang="en-US" sz="1500" dirty="0">
              <a:effectLst/>
              <a:latin typeface="Calibri" panose="020F0502020204030204" pitchFamily="34" charset="0"/>
              <a:ea typeface="Times New Roman" panose="02020603050405020304" pitchFamily="18" charset="0"/>
              <a:cs typeface="Calibri" panose="020F0502020204030204" pitchFamily="34" charset="0"/>
            </a:rPr>
            <a:t>Provisionally licensed staff would submit claims using the codes listed to include the appropriate U modifier.</a:t>
          </a:r>
          <a:endParaRPr lang="en-US" sz="1500" dirty="0"/>
        </a:p>
      </dgm:t>
    </dgm:pt>
    <dgm:pt modelId="{5F2DB29F-936C-4EF4-A12F-1073F234D66D}" type="parTrans" cxnId="{8D617ACF-E946-4216-8360-DC328F7827E2}">
      <dgm:prSet/>
      <dgm:spPr/>
      <dgm:t>
        <a:bodyPr/>
        <a:lstStyle/>
        <a:p>
          <a:endParaRPr lang="en-US"/>
        </a:p>
      </dgm:t>
    </dgm:pt>
    <dgm:pt modelId="{1732E3E0-4670-4233-95F8-E34721A5345A}" type="sibTrans" cxnId="{8D617ACF-E946-4216-8360-DC328F7827E2}">
      <dgm:prSet/>
      <dgm:spPr/>
      <dgm:t>
        <a:bodyPr/>
        <a:lstStyle/>
        <a:p>
          <a:pPr>
            <a:lnSpc>
              <a:spcPct val="100000"/>
            </a:lnSpc>
          </a:pPr>
          <a:endParaRPr lang="en-US"/>
        </a:p>
      </dgm:t>
    </dgm:pt>
    <dgm:pt modelId="{092D2E0E-FD8F-4CE4-8CF6-057AEE71EEF5}">
      <dgm:prSet/>
      <dgm:spPr/>
      <dgm:t>
        <a:bodyPr/>
        <a:lstStyle/>
        <a:p>
          <a:pPr>
            <a:lnSpc>
              <a:spcPct val="100000"/>
            </a:lnSpc>
          </a:pPr>
          <a:r>
            <a:rPr lang="en-US" dirty="0"/>
            <a:t>90832 – Psychotherapy, 30 minutes with patient and/or family member </a:t>
          </a:r>
        </a:p>
      </dgm:t>
    </dgm:pt>
    <dgm:pt modelId="{91692809-64D9-44A4-B4EF-DD02F10FB0C6}" type="parTrans" cxnId="{C21CAF32-FD24-4A59-B047-81ACF58DA06C}">
      <dgm:prSet/>
      <dgm:spPr/>
      <dgm:t>
        <a:bodyPr/>
        <a:lstStyle/>
        <a:p>
          <a:endParaRPr lang="en-US"/>
        </a:p>
      </dgm:t>
    </dgm:pt>
    <dgm:pt modelId="{939DDF76-94D6-4941-A08A-3FC45703D82C}" type="sibTrans" cxnId="{C21CAF32-FD24-4A59-B047-81ACF58DA06C}">
      <dgm:prSet/>
      <dgm:spPr/>
      <dgm:t>
        <a:bodyPr/>
        <a:lstStyle/>
        <a:p>
          <a:pPr>
            <a:lnSpc>
              <a:spcPct val="100000"/>
            </a:lnSpc>
          </a:pPr>
          <a:endParaRPr lang="en-US"/>
        </a:p>
      </dgm:t>
    </dgm:pt>
    <dgm:pt modelId="{50FFD4EF-1C46-4652-A59C-71FBF86E143C}">
      <dgm:prSet/>
      <dgm:spPr/>
      <dgm:t>
        <a:bodyPr/>
        <a:lstStyle/>
        <a:p>
          <a:pPr>
            <a:lnSpc>
              <a:spcPct val="100000"/>
            </a:lnSpc>
          </a:pPr>
          <a:r>
            <a:rPr lang="en-US" dirty="0"/>
            <a:t>90834 – Psychotherapy, 45 minutes with patient and/or family member</a:t>
          </a:r>
        </a:p>
      </dgm:t>
    </dgm:pt>
    <dgm:pt modelId="{8826E4AC-25AC-43C0-8F38-B545A54EB678}" type="parTrans" cxnId="{9018821C-2508-49E3-909F-EDA87E90277F}">
      <dgm:prSet/>
      <dgm:spPr/>
      <dgm:t>
        <a:bodyPr/>
        <a:lstStyle/>
        <a:p>
          <a:endParaRPr lang="en-US"/>
        </a:p>
      </dgm:t>
    </dgm:pt>
    <dgm:pt modelId="{E14EE62F-1829-4691-B530-DFD507420E19}" type="sibTrans" cxnId="{9018821C-2508-49E3-909F-EDA87E90277F}">
      <dgm:prSet/>
      <dgm:spPr/>
      <dgm:t>
        <a:bodyPr/>
        <a:lstStyle/>
        <a:p>
          <a:pPr>
            <a:lnSpc>
              <a:spcPct val="100000"/>
            </a:lnSpc>
          </a:pPr>
          <a:endParaRPr lang="en-US"/>
        </a:p>
      </dgm:t>
    </dgm:pt>
    <dgm:pt modelId="{A9464ABF-94A9-4DC1-B8E1-D6B20F63F6B7}">
      <dgm:prSet/>
      <dgm:spPr/>
      <dgm:t>
        <a:bodyPr/>
        <a:lstStyle/>
        <a:p>
          <a:pPr>
            <a:lnSpc>
              <a:spcPct val="100000"/>
            </a:lnSpc>
          </a:pPr>
          <a:r>
            <a:rPr lang="en-US" dirty="0"/>
            <a:t>90837 – Psychotherapy, 60 minutes with patient and/or family member</a:t>
          </a:r>
        </a:p>
      </dgm:t>
    </dgm:pt>
    <dgm:pt modelId="{9E098718-9494-464D-B9EC-244478DBF091}" type="parTrans" cxnId="{9102BBC3-26E0-45CC-BBC2-6DFDB8DCCED3}">
      <dgm:prSet/>
      <dgm:spPr/>
      <dgm:t>
        <a:bodyPr/>
        <a:lstStyle/>
        <a:p>
          <a:endParaRPr lang="en-US"/>
        </a:p>
      </dgm:t>
    </dgm:pt>
    <dgm:pt modelId="{6A7D613C-D725-45C9-9B3A-8B10E49B7EA2}" type="sibTrans" cxnId="{9102BBC3-26E0-45CC-BBC2-6DFDB8DCCED3}">
      <dgm:prSet/>
      <dgm:spPr/>
      <dgm:t>
        <a:bodyPr/>
        <a:lstStyle/>
        <a:p>
          <a:pPr>
            <a:lnSpc>
              <a:spcPct val="100000"/>
            </a:lnSpc>
          </a:pPr>
          <a:endParaRPr lang="en-US"/>
        </a:p>
      </dgm:t>
    </dgm:pt>
    <dgm:pt modelId="{214E3563-EF5A-4B8F-8CC0-661162496C4D}">
      <dgm:prSet/>
      <dgm:spPr/>
      <dgm:t>
        <a:bodyPr/>
        <a:lstStyle/>
        <a:p>
          <a:pPr>
            <a:lnSpc>
              <a:spcPct val="100000"/>
            </a:lnSpc>
          </a:pPr>
          <a:r>
            <a:rPr lang="en-US" dirty="0"/>
            <a:t>90847 – Family psychotherapy (conjoin psychotherapy) with patient present</a:t>
          </a:r>
        </a:p>
      </dgm:t>
    </dgm:pt>
    <dgm:pt modelId="{6244BA6E-04FE-4818-ABA8-40A56CE158F9}" type="parTrans" cxnId="{F02D7A5E-6910-430D-BC31-303D68855AC4}">
      <dgm:prSet/>
      <dgm:spPr/>
      <dgm:t>
        <a:bodyPr/>
        <a:lstStyle/>
        <a:p>
          <a:endParaRPr lang="en-US"/>
        </a:p>
      </dgm:t>
    </dgm:pt>
    <dgm:pt modelId="{E76A31D9-7C6B-4E76-971B-7DA5671651ED}" type="sibTrans" cxnId="{F02D7A5E-6910-430D-BC31-303D68855AC4}">
      <dgm:prSet/>
      <dgm:spPr/>
      <dgm:t>
        <a:bodyPr/>
        <a:lstStyle/>
        <a:p>
          <a:endParaRPr lang="en-US"/>
        </a:p>
      </dgm:t>
    </dgm:pt>
    <dgm:pt modelId="{758DB13D-A1B0-4F3C-A3A0-A1EA8F24C061}" type="pres">
      <dgm:prSet presAssocID="{387D322D-5861-439D-82B3-E5B1A12AE5A9}" presName="root" presStyleCnt="0">
        <dgm:presLayoutVars>
          <dgm:dir/>
          <dgm:resizeHandles val="exact"/>
        </dgm:presLayoutVars>
      </dgm:prSet>
      <dgm:spPr/>
    </dgm:pt>
    <dgm:pt modelId="{503604CE-6AEA-42ED-B88A-963F606B4960}" type="pres">
      <dgm:prSet presAssocID="{387D322D-5861-439D-82B3-E5B1A12AE5A9}" presName="container" presStyleCnt="0">
        <dgm:presLayoutVars>
          <dgm:dir/>
          <dgm:resizeHandles val="exact"/>
        </dgm:presLayoutVars>
      </dgm:prSet>
      <dgm:spPr/>
    </dgm:pt>
    <dgm:pt modelId="{F48B2A80-3975-49B5-BF79-C7172A35B0A9}" type="pres">
      <dgm:prSet presAssocID="{8A8F887E-78A9-49EF-8CBF-30E078BB290E}" presName="compNode" presStyleCnt="0"/>
      <dgm:spPr/>
    </dgm:pt>
    <dgm:pt modelId="{10D6B722-057B-47C2-8EC7-A1C9F2A67889}" type="pres">
      <dgm:prSet presAssocID="{8A8F887E-78A9-49EF-8CBF-30E078BB290E}" presName="iconBgRect" presStyleLbl="bgShp" presStyleIdx="0" presStyleCnt="5"/>
      <dgm:spPr/>
    </dgm:pt>
    <dgm:pt modelId="{BA640D3A-ADD1-4192-9317-A8BBEE15353A}" type="pres">
      <dgm:prSet presAssocID="{8A8F887E-78A9-49EF-8CBF-30E078BB290E}"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B773DC96-6B1F-43AE-B8C4-228A816DFBF8}" type="pres">
      <dgm:prSet presAssocID="{8A8F887E-78A9-49EF-8CBF-30E078BB290E}" presName="spaceRect" presStyleCnt="0"/>
      <dgm:spPr/>
    </dgm:pt>
    <dgm:pt modelId="{C73A312A-C1EA-4E40-9D98-60530E72A135}" type="pres">
      <dgm:prSet presAssocID="{8A8F887E-78A9-49EF-8CBF-30E078BB290E}" presName="textRect" presStyleLbl="revTx" presStyleIdx="0" presStyleCnt="5" custScaleX="121775" custScaleY="273213" custLinFactNeighborX="6375" custLinFactNeighborY="20025">
        <dgm:presLayoutVars>
          <dgm:chMax val="1"/>
          <dgm:chPref val="1"/>
        </dgm:presLayoutVars>
      </dgm:prSet>
      <dgm:spPr/>
    </dgm:pt>
    <dgm:pt modelId="{420B2354-8A13-4245-9FFD-A29AD1B28E74}" type="pres">
      <dgm:prSet presAssocID="{1732E3E0-4670-4233-95F8-E34721A5345A}" presName="sibTrans" presStyleLbl="sibTrans2D1" presStyleIdx="0" presStyleCnt="0"/>
      <dgm:spPr/>
    </dgm:pt>
    <dgm:pt modelId="{1D3D2425-9961-453F-A419-736D6A6DD279}" type="pres">
      <dgm:prSet presAssocID="{092D2E0E-FD8F-4CE4-8CF6-057AEE71EEF5}" presName="compNode" presStyleCnt="0"/>
      <dgm:spPr/>
    </dgm:pt>
    <dgm:pt modelId="{F1B7E809-2F87-4CDB-A855-DAE7E6A52AD2}" type="pres">
      <dgm:prSet presAssocID="{092D2E0E-FD8F-4CE4-8CF6-057AEE71EEF5}" presName="iconBgRect" presStyleLbl="bgShp" presStyleIdx="1" presStyleCnt="5" custLinFactNeighborX="5005"/>
      <dgm:spPr/>
    </dgm:pt>
    <dgm:pt modelId="{B49D6D4F-25A6-45CF-9EE3-1D197095026F}" type="pres">
      <dgm:prSet presAssocID="{092D2E0E-FD8F-4CE4-8CF6-057AEE71EEF5}"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C3903E3C-C1B3-4083-ADF2-A432233CAEB1}" type="pres">
      <dgm:prSet presAssocID="{092D2E0E-FD8F-4CE4-8CF6-057AEE71EEF5}" presName="spaceRect" presStyleCnt="0"/>
      <dgm:spPr/>
    </dgm:pt>
    <dgm:pt modelId="{3277A457-0400-4186-AD8B-4913DA157B4B}" type="pres">
      <dgm:prSet presAssocID="{092D2E0E-FD8F-4CE4-8CF6-057AEE71EEF5}" presName="textRect" presStyleLbl="revTx" presStyleIdx="1" presStyleCnt="5">
        <dgm:presLayoutVars>
          <dgm:chMax val="1"/>
          <dgm:chPref val="1"/>
        </dgm:presLayoutVars>
      </dgm:prSet>
      <dgm:spPr/>
    </dgm:pt>
    <dgm:pt modelId="{5B7C0495-9A6A-4C4B-9043-40D68F483ADD}" type="pres">
      <dgm:prSet presAssocID="{939DDF76-94D6-4941-A08A-3FC45703D82C}" presName="sibTrans" presStyleLbl="sibTrans2D1" presStyleIdx="0" presStyleCnt="0"/>
      <dgm:spPr/>
    </dgm:pt>
    <dgm:pt modelId="{D0AE5B96-BEFA-45FF-8CEA-3230017C7341}" type="pres">
      <dgm:prSet presAssocID="{50FFD4EF-1C46-4652-A59C-71FBF86E143C}" presName="compNode" presStyleCnt="0"/>
      <dgm:spPr/>
    </dgm:pt>
    <dgm:pt modelId="{C8CFB3DA-5E79-47C5-A3C3-E4D52DDDECD4}" type="pres">
      <dgm:prSet presAssocID="{50FFD4EF-1C46-4652-A59C-71FBF86E143C}" presName="iconBgRect" presStyleLbl="bgShp" presStyleIdx="2" presStyleCnt="5"/>
      <dgm:spPr/>
    </dgm:pt>
    <dgm:pt modelId="{530A50E5-D1CE-4DAE-B13C-43BC94082E97}" type="pres">
      <dgm:prSet presAssocID="{50FFD4EF-1C46-4652-A59C-71FBF86E143C}"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CD583908-5910-4955-900E-6BE3B376EE22}" type="pres">
      <dgm:prSet presAssocID="{50FFD4EF-1C46-4652-A59C-71FBF86E143C}" presName="spaceRect" presStyleCnt="0"/>
      <dgm:spPr/>
    </dgm:pt>
    <dgm:pt modelId="{54ADE923-4FC4-4E31-9CDC-24BA126871F1}" type="pres">
      <dgm:prSet presAssocID="{50FFD4EF-1C46-4652-A59C-71FBF86E143C}" presName="textRect" presStyleLbl="revTx" presStyleIdx="2" presStyleCnt="5">
        <dgm:presLayoutVars>
          <dgm:chMax val="1"/>
          <dgm:chPref val="1"/>
        </dgm:presLayoutVars>
      </dgm:prSet>
      <dgm:spPr/>
    </dgm:pt>
    <dgm:pt modelId="{8A204A29-3061-4C74-BD62-36053204F26E}" type="pres">
      <dgm:prSet presAssocID="{E14EE62F-1829-4691-B530-DFD507420E19}" presName="sibTrans" presStyleLbl="sibTrans2D1" presStyleIdx="0" presStyleCnt="0"/>
      <dgm:spPr/>
    </dgm:pt>
    <dgm:pt modelId="{BD9D4FEE-B12F-4E85-AEE8-252C6CBFF3AC}" type="pres">
      <dgm:prSet presAssocID="{A9464ABF-94A9-4DC1-B8E1-D6B20F63F6B7}" presName="compNode" presStyleCnt="0"/>
      <dgm:spPr/>
    </dgm:pt>
    <dgm:pt modelId="{BAEB53EE-7CE4-4CA8-9842-D8042641235D}" type="pres">
      <dgm:prSet presAssocID="{A9464ABF-94A9-4DC1-B8E1-D6B20F63F6B7}" presName="iconBgRect" presStyleLbl="bgShp" presStyleIdx="3" presStyleCnt="5"/>
      <dgm:spPr/>
    </dgm:pt>
    <dgm:pt modelId="{6E721B46-AD12-41C0-9E0E-71D666D105D3}" type="pres">
      <dgm:prSet presAssocID="{A9464ABF-94A9-4DC1-B8E1-D6B20F63F6B7}"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udience"/>
        </a:ext>
      </dgm:extLst>
    </dgm:pt>
    <dgm:pt modelId="{886246F2-7814-4D3B-9AF7-81897B7DA5D1}" type="pres">
      <dgm:prSet presAssocID="{A9464ABF-94A9-4DC1-B8E1-D6B20F63F6B7}" presName="spaceRect" presStyleCnt="0"/>
      <dgm:spPr/>
    </dgm:pt>
    <dgm:pt modelId="{A8E62904-A5F4-4F4D-A7C9-F2D3AD5EC943}" type="pres">
      <dgm:prSet presAssocID="{A9464ABF-94A9-4DC1-B8E1-D6B20F63F6B7}" presName="textRect" presStyleLbl="revTx" presStyleIdx="3" presStyleCnt="5">
        <dgm:presLayoutVars>
          <dgm:chMax val="1"/>
          <dgm:chPref val="1"/>
        </dgm:presLayoutVars>
      </dgm:prSet>
      <dgm:spPr/>
    </dgm:pt>
    <dgm:pt modelId="{3E0751BD-976F-4AD8-89E0-613ED577883C}" type="pres">
      <dgm:prSet presAssocID="{6A7D613C-D725-45C9-9B3A-8B10E49B7EA2}" presName="sibTrans" presStyleLbl="sibTrans2D1" presStyleIdx="0" presStyleCnt="0"/>
      <dgm:spPr/>
    </dgm:pt>
    <dgm:pt modelId="{D2138F21-8350-455B-B299-8F64257F1480}" type="pres">
      <dgm:prSet presAssocID="{214E3563-EF5A-4B8F-8CC0-661162496C4D}" presName="compNode" presStyleCnt="0"/>
      <dgm:spPr/>
    </dgm:pt>
    <dgm:pt modelId="{D986FB18-084A-4F0A-9182-8904CD0CDF8A}" type="pres">
      <dgm:prSet presAssocID="{214E3563-EF5A-4B8F-8CC0-661162496C4D}" presName="iconBgRect" presStyleLbl="bgShp" presStyleIdx="4" presStyleCnt="5"/>
      <dgm:spPr/>
    </dgm:pt>
    <dgm:pt modelId="{636AAEB9-B71A-443B-B910-B2F2AC7EF374}" type="pres">
      <dgm:prSet presAssocID="{214E3563-EF5A-4B8F-8CC0-661162496C4D}"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02D556BF-8B17-4644-9D2A-7755D3ADE0A2}" type="pres">
      <dgm:prSet presAssocID="{214E3563-EF5A-4B8F-8CC0-661162496C4D}" presName="spaceRect" presStyleCnt="0"/>
      <dgm:spPr/>
    </dgm:pt>
    <dgm:pt modelId="{6D63EE1C-FA82-4CCE-A521-7C652906B70A}" type="pres">
      <dgm:prSet presAssocID="{214E3563-EF5A-4B8F-8CC0-661162496C4D}" presName="textRect" presStyleLbl="revTx" presStyleIdx="4" presStyleCnt="5">
        <dgm:presLayoutVars>
          <dgm:chMax val="1"/>
          <dgm:chPref val="1"/>
        </dgm:presLayoutVars>
      </dgm:prSet>
      <dgm:spPr/>
    </dgm:pt>
  </dgm:ptLst>
  <dgm:cxnLst>
    <dgm:cxn modelId="{9AC6DD06-34B1-4899-A8C7-6E401C004189}" type="presOf" srcId="{939DDF76-94D6-4941-A08A-3FC45703D82C}" destId="{5B7C0495-9A6A-4C4B-9043-40D68F483ADD}" srcOrd="0" destOrd="0" presId="urn:microsoft.com/office/officeart/2018/2/layout/IconCircleList"/>
    <dgm:cxn modelId="{C8C1F612-4B42-4020-9E74-0BC9DE934D53}" type="presOf" srcId="{50FFD4EF-1C46-4652-A59C-71FBF86E143C}" destId="{54ADE923-4FC4-4E31-9CDC-24BA126871F1}" srcOrd="0" destOrd="0" presId="urn:microsoft.com/office/officeart/2018/2/layout/IconCircleList"/>
    <dgm:cxn modelId="{9018821C-2508-49E3-909F-EDA87E90277F}" srcId="{387D322D-5861-439D-82B3-E5B1A12AE5A9}" destId="{50FFD4EF-1C46-4652-A59C-71FBF86E143C}" srcOrd="2" destOrd="0" parTransId="{8826E4AC-25AC-43C0-8F38-B545A54EB678}" sibTransId="{E14EE62F-1829-4691-B530-DFD507420E19}"/>
    <dgm:cxn modelId="{C21CAF32-FD24-4A59-B047-81ACF58DA06C}" srcId="{387D322D-5861-439D-82B3-E5B1A12AE5A9}" destId="{092D2E0E-FD8F-4CE4-8CF6-057AEE71EEF5}" srcOrd="1" destOrd="0" parTransId="{91692809-64D9-44A4-B4EF-DD02F10FB0C6}" sibTransId="{939DDF76-94D6-4941-A08A-3FC45703D82C}"/>
    <dgm:cxn modelId="{BD909434-3276-48C5-863C-2D0F22B24478}" type="presOf" srcId="{1732E3E0-4670-4233-95F8-E34721A5345A}" destId="{420B2354-8A13-4245-9FFD-A29AD1B28E74}" srcOrd="0" destOrd="0" presId="urn:microsoft.com/office/officeart/2018/2/layout/IconCircleList"/>
    <dgm:cxn modelId="{F02D7A5E-6910-430D-BC31-303D68855AC4}" srcId="{387D322D-5861-439D-82B3-E5B1A12AE5A9}" destId="{214E3563-EF5A-4B8F-8CC0-661162496C4D}" srcOrd="4" destOrd="0" parTransId="{6244BA6E-04FE-4818-ABA8-40A56CE158F9}" sibTransId="{E76A31D9-7C6B-4E76-971B-7DA5671651ED}"/>
    <dgm:cxn modelId="{B7926FA4-CC93-4550-BA5E-13FDBEE09317}" type="presOf" srcId="{092D2E0E-FD8F-4CE4-8CF6-057AEE71EEF5}" destId="{3277A457-0400-4186-AD8B-4913DA157B4B}" srcOrd="0" destOrd="0" presId="urn:microsoft.com/office/officeart/2018/2/layout/IconCircleList"/>
    <dgm:cxn modelId="{BD0B70A5-FA4C-4459-9FAB-514686C62A01}" type="presOf" srcId="{E14EE62F-1829-4691-B530-DFD507420E19}" destId="{8A204A29-3061-4C74-BD62-36053204F26E}" srcOrd="0" destOrd="0" presId="urn:microsoft.com/office/officeart/2018/2/layout/IconCircleList"/>
    <dgm:cxn modelId="{691E8BB0-6A60-402E-AB64-35BE311EF38A}" type="presOf" srcId="{8A8F887E-78A9-49EF-8CBF-30E078BB290E}" destId="{C73A312A-C1EA-4E40-9D98-60530E72A135}" srcOrd="0" destOrd="0" presId="urn:microsoft.com/office/officeart/2018/2/layout/IconCircleList"/>
    <dgm:cxn modelId="{9102BBC3-26E0-45CC-BBC2-6DFDB8DCCED3}" srcId="{387D322D-5861-439D-82B3-E5B1A12AE5A9}" destId="{A9464ABF-94A9-4DC1-B8E1-D6B20F63F6B7}" srcOrd="3" destOrd="0" parTransId="{9E098718-9494-464D-B9EC-244478DBF091}" sibTransId="{6A7D613C-D725-45C9-9B3A-8B10E49B7EA2}"/>
    <dgm:cxn modelId="{E1D19CCB-920B-4905-890E-E8995E5764CD}" type="presOf" srcId="{214E3563-EF5A-4B8F-8CC0-661162496C4D}" destId="{6D63EE1C-FA82-4CCE-A521-7C652906B70A}" srcOrd="0" destOrd="0" presId="urn:microsoft.com/office/officeart/2018/2/layout/IconCircleList"/>
    <dgm:cxn modelId="{8D617ACF-E946-4216-8360-DC328F7827E2}" srcId="{387D322D-5861-439D-82B3-E5B1A12AE5A9}" destId="{8A8F887E-78A9-49EF-8CBF-30E078BB290E}" srcOrd="0" destOrd="0" parTransId="{5F2DB29F-936C-4EF4-A12F-1073F234D66D}" sibTransId="{1732E3E0-4670-4233-95F8-E34721A5345A}"/>
    <dgm:cxn modelId="{5673EED2-E833-4294-AEB5-788F9F7930D4}" type="presOf" srcId="{A9464ABF-94A9-4DC1-B8E1-D6B20F63F6B7}" destId="{A8E62904-A5F4-4F4D-A7C9-F2D3AD5EC943}" srcOrd="0" destOrd="0" presId="urn:microsoft.com/office/officeart/2018/2/layout/IconCircleList"/>
    <dgm:cxn modelId="{DEE6A4DB-3915-497B-86ED-8E215930EFD1}" type="presOf" srcId="{387D322D-5861-439D-82B3-E5B1A12AE5A9}" destId="{758DB13D-A1B0-4F3C-A3A0-A1EA8F24C061}" srcOrd="0" destOrd="0" presId="urn:microsoft.com/office/officeart/2018/2/layout/IconCircleList"/>
    <dgm:cxn modelId="{49F428FF-0B0A-4B4F-A8A6-CDFBFC8D17BA}" type="presOf" srcId="{6A7D613C-D725-45C9-9B3A-8B10E49B7EA2}" destId="{3E0751BD-976F-4AD8-89E0-613ED577883C}" srcOrd="0" destOrd="0" presId="urn:microsoft.com/office/officeart/2018/2/layout/IconCircleList"/>
    <dgm:cxn modelId="{B704F1A6-DF5C-44FB-8884-C4FE9FF0B9BC}" type="presParOf" srcId="{758DB13D-A1B0-4F3C-A3A0-A1EA8F24C061}" destId="{503604CE-6AEA-42ED-B88A-963F606B4960}" srcOrd="0" destOrd="0" presId="urn:microsoft.com/office/officeart/2018/2/layout/IconCircleList"/>
    <dgm:cxn modelId="{12ADF160-4799-462A-A36E-3BD1D1A0A5F9}" type="presParOf" srcId="{503604CE-6AEA-42ED-B88A-963F606B4960}" destId="{F48B2A80-3975-49B5-BF79-C7172A35B0A9}" srcOrd="0" destOrd="0" presId="urn:microsoft.com/office/officeart/2018/2/layout/IconCircleList"/>
    <dgm:cxn modelId="{50FB8E2D-350A-4783-A389-2977990994BF}" type="presParOf" srcId="{F48B2A80-3975-49B5-BF79-C7172A35B0A9}" destId="{10D6B722-057B-47C2-8EC7-A1C9F2A67889}" srcOrd="0" destOrd="0" presId="urn:microsoft.com/office/officeart/2018/2/layout/IconCircleList"/>
    <dgm:cxn modelId="{4F2A2F78-AF74-4193-AA71-6893D434B416}" type="presParOf" srcId="{F48B2A80-3975-49B5-BF79-C7172A35B0A9}" destId="{BA640D3A-ADD1-4192-9317-A8BBEE15353A}" srcOrd="1" destOrd="0" presId="urn:microsoft.com/office/officeart/2018/2/layout/IconCircleList"/>
    <dgm:cxn modelId="{8BCD7563-9029-43C6-A56F-BC92B33D34C9}" type="presParOf" srcId="{F48B2A80-3975-49B5-BF79-C7172A35B0A9}" destId="{B773DC96-6B1F-43AE-B8C4-228A816DFBF8}" srcOrd="2" destOrd="0" presId="urn:microsoft.com/office/officeart/2018/2/layout/IconCircleList"/>
    <dgm:cxn modelId="{CA0BF194-6B54-4E8A-B12D-4E7920BF98EA}" type="presParOf" srcId="{F48B2A80-3975-49B5-BF79-C7172A35B0A9}" destId="{C73A312A-C1EA-4E40-9D98-60530E72A135}" srcOrd="3" destOrd="0" presId="urn:microsoft.com/office/officeart/2018/2/layout/IconCircleList"/>
    <dgm:cxn modelId="{5CFEC7FD-EBD2-42B9-9CF2-433DDC0A9C53}" type="presParOf" srcId="{503604CE-6AEA-42ED-B88A-963F606B4960}" destId="{420B2354-8A13-4245-9FFD-A29AD1B28E74}" srcOrd="1" destOrd="0" presId="urn:microsoft.com/office/officeart/2018/2/layout/IconCircleList"/>
    <dgm:cxn modelId="{542D5A4F-3E26-4C4D-90DE-B841BD6E2A10}" type="presParOf" srcId="{503604CE-6AEA-42ED-B88A-963F606B4960}" destId="{1D3D2425-9961-453F-A419-736D6A6DD279}" srcOrd="2" destOrd="0" presId="urn:microsoft.com/office/officeart/2018/2/layout/IconCircleList"/>
    <dgm:cxn modelId="{014259DF-6A1E-4624-9E42-126C51761BC5}" type="presParOf" srcId="{1D3D2425-9961-453F-A419-736D6A6DD279}" destId="{F1B7E809-2F87-4CDB-A855-DAE7E6A52AD2}" srcOrd="0" destOrd="0" presId="urn:microsoft.com/office/officeart/2018/2/layout/IconCircleList"/>
    <dgm:cxn modelId="{C66E8CE0-FF1C-4623-872C-955DB882C459}" type="presParOf" srcId="{1D3D2425-9961-453F-A419-736D6A6DD279}" destId="{B49D6D4F-25A6-45CF-9EE3-1D197095026F}" srcOrd="1" destOrd="0" presId="urn:microsoft.com/office/officeart/2018/2/layout/IconCircleList"/>
    <dgm:cxn modelId="{F2B6B526-4CB8-4BFA-B4DE-D007FEF2BED3}" type="presParOf" srcId="{1D3D2425-9961-453F-A419-736D6A6DD279}" destId="{C3903E3C-C1B3-4083-ADF2-A432233CAEB1}" srcOrd="2" destOrd="0" presId="urn:microsoft.com/office/officeart/2018/2/layout/IconCircleList"/>
    <dgm:cxn modelId="{45EC2D69-3152-438C-97D2-EDD340F8AB05}" type="presParOf" srcId="{1D3D2425-9961-453F-A419-736D6A6DD279}" destId="{3277A457-0400-4186-AD8B-4913DA157B4B}" srcOrd="3" destOrd="0" presId="urn:microsoft.com/office/officeart/2018/2/layout/IconCircleList"/>
    <dgm:cxn modelId="{B61394A4-94EF-49A1-B421-6BB67D330178}" type="presParOf" srcId="{503604CE-6AEA-42ED-B88A-963F606B4960}" destId="{5B7C0495-9A6A-4C4B-9043-40D68F483ADD}" srcOrd="3" destOrd="0" presId="urn:microsoft.com/office/officeart/2018/2/layout/IconCircleList"/>
    <dgm:cxn modelId="{80E4B46B-56B7-4764-BB5A-E444E848FCEB}" type="presParOf" srcId="{503604CE-6AEA-42ED-B88A-963F606B4960}" destId="{D0AE5B96-BEFA-45FF-8CEA-3230017C7341}" srcOrd="4" destOrd="0" presId="urn:microsoft.com/office/officeart/2018/2/layout/IconCircleList"/>
    <dgm:cxn modelId="{E1118890-6847-4EA9-B852-B4241567DEF2}" type="presParOf" srcId="{D0AE5B96-BEFA-45FF-8CEA-3230017C7341}" destId="{C8CFB3DA-5E79-47C5-A3C3-E4D52DDDECD4}" srcOrd="0" destOrd="0" presId="urn:microsoft.com/office/officeart/2018/2/layout/IconCircleList"/>
    <dgm:cxn modelId="{4BE6A89E-2353-4187-8498-5816AE2138EB}" type="presParOf" srcId="{D0AE5B96-BEFA-45FF-8CEA-3230017C7341}" destId="{530A50E5-D1CE-4DAE-B13C-43BC94082E97}" srcOrd="1" destOrd="0" presId="urn:microsoft.com/office/officeart/2018/2/layout/IconCircleList"/>
    <dgm:cxn modelId="{0DD1C380-46FD-4D20-AA2E-3C6BFCD43E88}" type="presParOf" srcId="{D0AE5B96-BEFA-45FF-8CEA-3230017C7341}" destId="{CD583908-5910-4955-900E-6BE3B376EE22}" srcOrd="2" destOrd="0" presId="urn:microsoft.com/office/officeart/2018/2/layout/IconCircleList"/>
    <dgm:cxn modelId="{B8A28F3D-A917-4A83-B041-1F93909287E9}" type="presParOf" srcId="{D0AE5B96-BEFA-45FF-8CEA-3230017C7341}" destId="{54ADE923-4FC4-4E31-9CDC-24BA126871F1}" srcOrd="3" destOrd="0" presId="urn:microsoft.com/office/officeart/2018/2/layout/IconCircleList"/>
    <dgm:cxn modelId="{3EA067FC-A110-4BFB-96C4-06836C433957}" type="presParOf" srcId="{503604CE-6AEA-42ED-B88A-963F606B4960}" destId="{8A204A29-3061-4C74-BD62-36053204F26E}" srcOrd="5" destOrd="0" presId="urn:microsoft.com/office/officeart/2018/2/layout/IconCircleList"/>
    <dgm:cxn modelId="{1FCFB8A1-B4C3-4023-B3EB-216B65710794}" type="presParOf" srcId="{503604CE-6AEA-42ED-B88A-963F606B4960}" destId="{BD9D4FEE-B12F-4E85-AEE8-252C6CBFF3AC}" srcOrd="6" destOrd="0" presId="urn:microsoft.com/office/officeart/2018/2/layout/IconCircleList"/>
    <dgm:cxn modelId="{6D0832DB-FA76-41CA-8FFF-4237BAAFE77B}" type="presParOf" srcId="{BD9D4FEE-B12F-4E85-AEE8-252C6CBFF3AC}" destId="{BAEB53EE-7CE4-4CA8-9842-D8042641235D}" srcOrd="0" destOrd="0" presId="urn:microsoft.com/office/officeart/2018/2/layout/IconCircleList"/>
    <dgm:cxn modelId="{BC519B99-8F25-4FEC-9918-D6DB3979D2F4}" type="presParOf" srcId="{BD9D4FEE-B12F-4E85-AEE8-252C6CBFF3AC}" destId="{6E721B46-AD12-41C0-9E0E-71D666D105D3}" srcOrd="1" destOrd="0" presId="urn:microsoft.com/office/officeart/2018/2/layout/IconCircleList"/>
    <dgm:cxn modelId="{C120DD11-E371-4360-8D08-B601A5A4D80F}" type="presParOf" srcId="{BD9D4FEE-B12F-4E85-AEE8-252C6CBFF3AC}" destId="{886246F2-7814-4D3B-9AF7-81897B7DA5D1}" srcOrd="2" destOrd="0" presId="urn:microsoft.com/office/officeart/2018/2/layout/IconCircleList"/>
    <dgm:cxn modelId="{E021592D-EAA0-4B8E-8B46-CD9DF4DDBD44}" type="presParOf" srcId="{BD9D4FEE-B12F-4E85-AEE8-252C6CBFF3AC}" destId="{A8E62904-A5F4-4F4D-A7C9-F2D3AD5EC943}" srcOrd="3" destOrd="0" presId="urn:microsoft.com/office/officeart/2018/2/layout/IconCircleList"/>
    <dgm:cxn modelId="{18F4FCA8-D864-4B9C-AEF6-8EBB39EE5E93}" type="presParOf" srcId="{503604CE-6AEA-42ED-B88A-963F606B4960}" destId="{3E0751BD-976F-4AD8-89E0-613ED577883C}" srcOrd="7" destOrd="0" presId="urn:microsoft.com/office/officeart/2018/2/layout/IconCircleList"/>
    <dgm:cxn modelId="{1C833722-5891-4D33-A8EB-45AD81187FD9}" type="presParOf" srcId="{503604CE-6AEA-42ED-B88A-963F606B4960}" destId="{D2138F21-8350-455B-B299-8F64257F1480}" srcOrd="8" destOrd="0" presId="urn:microsoft.com/office/officeart/2018/2/layout/IconCircleList"/>
    <dgm:cxn modelId="{87D962A9-134D-4B9D-A840-F43139240455}" type="presParOf" srcId="{D2138F21-8350-455B-B299-8F64257F1480}" destId="{D986FB18-084A-4F0A-9182-8904CD0CDF8A}" srcOrd="0" destOrd="0" presId="urn:microsoft.com/office/officeart/2018/2/layout/IconCircleList"/>
    <dgm:cxn modelId="{E8F59491-639E-4E37-A6FD-2D5FC90A86B0}" type="presParOf" srcId="{D2138F21-8350-455B-B299-8F64257F1480}" destId="{636AAEB9-B71A-443B-B910-B2F2AC7EF374}" srcOrd="1" destOrd="0" presId="urn:microsoft.com/office/officeart/2018/2/layout/IconCircleList"/>
    <dgm:cxn modelId="{0712F257-ECF2-4588-B1CF-F283E8F4E876}" type="presParOf" srcId="{D2138F21-8350-455B-B299-8F64257F1480}" destId="{02D556BF-8B17-4644-9D2A-7755D3ADE0A2}" srcOrd="2" destOrd="0" presId="urn:microsoft.com/office/officeart/2018/2/layout/IconCircleList"/>
    <dgm:cxn modelId="{9D28FFFE-1757-47E4-B5CF-7555537287DE}" type="presParOf" srcId="{D2138F21-8350-455B-B299-8F64257F1480}" destId="{6D63EE1C-FA82-4CCE-A521-7C652906B70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E49D0B8-BFC5-4709-B099-CF5CB37FD3D5}" type="doc">
      <dgm:prSet loTypeId="urn:microsoft.com/office/officeart/2005/8/layout/hList1" loCatId="list" qsTypeId="urn:microsoft.com/office/officeart/2005/8/quickstyle/simple4" qsCatId="simple" csTypeId="urn:microsoft.com/office/officeart/2005/8/colors/accent1_2" csCatId="accent1" phldr="1"/>
      <dgm:spPr/>
    </dgm:pt>
    <dgm:pt modelId="{C5A5B842-F24F-408D-8AD4-6DC5B5C6414B}">
      <dgm:prSet phldrT="[Text]"/>
      <dgm:spPr/>
      <dgm:t>
        <a:bodyPr/>
        <a:lstStyle/>
        <a:p>
          <a:r>
            <a:rPr lang="en-US" dirty="0"/>
            <a:t>No Authorization</a:t>
          </a:r>
        </a:p>
      </dgm:t>
    </dgm:pt>
    <dgm:pt modelId="{DB3F9154-F76D-42E9-A352-D1275E116F8E}" type="parTrans" cxnId="{1D207C0B-17BE-494D-9538-ED1ADED38F1E}">
      <dgm:prSet/>
      <dgm:spPr/>
      <dgm:t>
        <a:bodyPr/>
        <a:lstStyle/>
        <a:p>
          <a:pPr algn="l"/>
          <a:endParaRPr lang="en-US"/>
        </a:p>
      </dgm:t>
    </dgm:pt>
    <dgm:pt modelId="{3B95697D-B97B-49FB-942D-97E7D33114B3}" type="sibTrans" cxnId="{1D207C0B-17BE-494D-9538-ED1ADED38F1E}">
      <dgm:prSet/>
      <dgm:spPr/>
      <dgm:t>
        <a:bodyPr/>
        <a:lstStyle/>
        <a:p>
          <a:endParaRPr lang="en-US"/>
        </a:p>
      </dgm:t>
    </dgm:pt>
    <dgm:pt modelId="{E3E48112-01E4-4708-B90F-D1D2C1F799DE}">
      <dgm:prSet phldrT="[Text]"/>
      <dgm:spPr/>
      <dgm:t>
        <a:bodyPr/>
        <a:lstStyle/>
        <a:p>
          <a:r>
            <a:rPr lang="en-US" dirty="0"/>
            <a:t>No Eligibility</a:t>
          </a:r>
        </a:p>
      </dgm:t>
    </dgm:pt>
    <dgm:pt modelId="{8E35FBB3-7631-4CB1-9E22-2B61EA18AE28}" type="parTrans" cxnId="{C281C231-A110-42B3-AF3F-2CE1CC123D7C}">
      <dgm:prSet/>
      <dgm:spPr/>
      <dgm:t>
        <a:bodyPr/>
        <a:lstStyle/>
        <a:p>
          <a:pPr algn="l"/>
          <a:endParaRPr lang="en-US"/>
        </a:p>
      </dgm:t>
    </dgm:pt>
    <dgm:pt modelId="{491D1EED-58A6-4DC6-AA95-69526A8221B2}" type="sibTrans" cxnId="{C281C231-A110-42B3-AF3F-2CE1CC123D7C}">
      <dgm:prSet/>
      <dgm:spPr/>
      <dgm:t>
        <a:bodyPr/>
        <a:lstStyle/>
        <a:p>
          <a:endParaRPr lang="en-US"/>
        </a:p>
      </dgm:t>
    </dgm:pt>
    <dgm:pt modelId="{CA56D8C2-3146-4EF7-8624-0EEC40A1553D}">
      <dgm:prSet phldrT="[Text]"/>
      <dgm:spPr/>
      <dgm:t>
        <a:bodyPr/>
        <a:lstStyle/>
        <a:p>
          <a:r>
            <a:rPr lang="en-US" dirty="0"/>
            <a:t>Provider Roster Not Registered</a:t>
          </a:r>
        </a:p>
      </dgm:t>
    </dgm:pt>
    <dgm:pt modelId="{42F98F06-A2FD-4376-AF59-5D2F4815EB79}" type="parTrans" cxnId="{82D86B0E-1AB4-4BC3-A9FD-1F2F96740516}">
      <dgm:prSet/>
      <dgm:spPr/>
      <dgm:t>
        <a:bodyPr/>
        <a:lstStyle/>
        <a:p>
          <a:pPr algn="l"/>
          <a:endParaRPr lang="en-US"/>
        </a:p>
      </dgm:t>
    </dgm:pt>
    <dgm:pt modelId="{5DA1CF04-931D-498F-A95C-F8F804089D12}" type="sibTrans" cxnId="{82D86B0E-1AB4-4BC3-A9FD-1F2F96740516}">
      <dgm:prSet/>
      <dgm:spPr/>
      <dgm:t>
        <a:bodyPr/>
        <a:lstStyle/>
        <a:p>
          <a:endParaRPr lang="en-US"/>
        </a:p>
      </dgm:t>
    </dgm:pt>
    <dgm:pt modelId="{AA2CB20A-D2B4-43D9-82E7-0EFBDBD1CA41}">
      <dgm:prSet/>
      <dgm:spPr/>
      <dgm:t>
        <a:bodyPr/>
        <a:lstStyle/>
        <a:p>
          <a:r>
            <a:rPr lang="en-US" dirty="0"/>
            <a:t>The number of units in the authorization are exhausted </a:t>
          </a:r>
        </a:p>
      </dgm:t>
    </dgm:pt>
    <dgm:pt modelId="{5CE5804D-E2A3-460C-B5C7-7F694E09B372}" type="parTrans" cxnId="{D102BC83-9B56-429C-BCF7-ACF78AC3ABEC}">
      <dgm:prSet/>
      <dgm:spPr/>
      <dgm:t>
        <a:bodyPr/>
        <a:lstStyle/>
        <a:p>
          <a:pPr algn="l"/>
          <a:endParaRPr lang="en-US"/>
        </a:p>
      </dgm:t>
    </dgm:pt>
    <dgm:pt modelId="{9F1E6C2E-B968-4A1D-B002-CEBF53764D36}" type="sibTrans" cxnId="{D102BC83-9B56-429C-BCF7-ACF78AC3ABEC}">
      <dgm:prSet/>
      <dgm:spPr/>
      <dgm:t>
        <a:bodyPr/>
        <a:lstStyle/>
        <a:p>
          <a:endParaRPr lang="en-US"/>
        </a:p>
      </dgm:t>
    </dgm:pt>
    <dgm:pt modelId="{186DD756-1512-4F25-A497-8743030DE551}">
      <dgm:prSet/>
      <dgm:spPr/>
      <dgm:t>
        <a:bodyPr/>
        <a:lstStyle/>
        <a:p>
          <a:r>
            <a:rPr lang="en-US" dirty="0"/>
            <a:t>The member does not have or did not have CSoC or Medicaid eligibility on the DOS. </a:t>
          </a:r>
        </a:p>
      </dgm:t>
    </dgm:pt>
    <dgm:pt modelId="{5B33796A-96D4-4B5D-BF12-D1BFD3A23762}" type="parTrans" cxnId="{D01FA883-53AC-49A9-A9B2-EC106694B4BA}">
      <dgm:prSet/>
      <dgm:spPr/>
      <dgm:t>
        <a:bodyPr/>
        <a:lstStyle/>
        <a:p>
          <a:pPr algn="l"/>
          <a:endParaRPr lang="en-US"/>
        </a:p>
      </dgm:t>
    </dgm:pt>
    <dgm:pt modelId="{785DDDDC-ECD9-49A1-88FC-DB393298F2F4}" type="sibTrans" cxnId="{D01FA883-53AC-49A9-A9B2-EC106694B4BA}">
      <dgm:prSet/>
      <dgm:spPr/>
      <dgm:t>
        <a:bodyPr/>
        <a:lstStyle/>
        <a:p>
          <a:endParaRPr lang="en-US"/>
        </a:p>
      </dgm:t>
    </dgm:pt>
    <dgm:pt modelId="{5F8663C1-B531-4E24-801B-BF1C480B4C51}">
      <dgm:prSet/>
      <dgm:spPr/>
      <dgm:t>
        <a:bodyPr/>
        <a:lstStyle/>
        <a:p>
          <a:r>
            <a:rPr lang="en-US" dirty="0"/>
            <a:t>The rendering provider’s NPI is not registered with Magellan. </a:t>
          </a:r>
          <a:endParaRPr lang="en-US" b="0" dirty="0">
            <a:solidFill>
              <a:schemeClr val="tx1"/>
            </a:solidFill>
          </a:endParaRPr>
        </a:p>
      </dgm:t>
    </dgm:pt>
    <dgm:pt modelId="{10CACB81-CBB9-43BA-9A5E-AFA9F456BF24}" type="parTrans" cxnId="{425B448D-4081-42FF-AFFB-F25080FC1569}">
      <dgm:prSet/>
      <dgm:spPr/>
      <dgm:t>
        <a:bodyPr/>
        <a:lstStyle/>
        <a:p>
          <a:endParaRPr lang="en-US"/>
        </a:p>
      </dgm:t>
    </dgm:pt>
    <dgm:pt modelId="{B1B2F074-C81B-4E8C-9097-F1538BB62D10}" type="sibTrans" cxnId="{425B448D-4081-42FF-AFFB-F25080FC1569}">
      <dgm:prSet/>
      <dgm:spPr/>
      <dgm:t>
        <a:bodyPr/>
        <a:lstStyle/>
        <a:p>
          <a:endParaRPr lang="en-US"/>
        </a:p>
      </dgm:t>
    </dgm:pt>
    <dgm:pt modelId="{F31E20FE-6454-405E-BDA2-773CA020E4D4}">
      <dgm:prSet/>
      <dgm:spPr/>
      <dgm:t>
        <a:bodyPr/>
        <a:lstStyle/>
        <a:p>
          <a:r>
            <a:rPr lang="en-US" dirty="0"/>
            <a:t>The member's name, date of birth, and/or insured ID do not match the eligibility record.</a:t>
          </a:r>
        </a:p>
      </dgm:t>
    </dgm:pt>
    <dgm:pt modelId="{8CC62099-02C0-4EFF-8F78-6BDD6B198BB2}" type="parTrans" cxnId="{6D2C533C-C0CD-4D7A-BC79-0082FAC3E28E}">
      <dgm:prSet/>
      <dgm:spPr/>
      <dgm:t>
        <a:bodyPr/>
        <a:lstStyle/>
        <a:p>
          <a:endParaRPr lang="en-US"/>
        </a:p>
      </dgm:t>
    </dgm:pt>
    <dgm:pt modelId="{620ADED1-B098-45D6-855B-B7FB4A6AE5E0}" type="sibTrans" cxnId="{6D2C533C-C0CD-4D7A-BC79-0082FAC3E28E}">
      <dgm:prSet/>
      <dgm:spPr/>
      <dgm:t>
        <a:bodyPr/>
        <a:lstStyle/>
        <a:p>
          <a:endParaRPr lang="en-US"/>
        </a:p>
      </dgm:t>
    </dgm:pt>
    <dgm:pt modelId="{607D2954-8C79-44C7-8228-61B7063AA15E}">
      <dgm:prSet/>
      <dgm:spPr/>
      <dgm:t>
        <a:bodyPr/>
        <a:lstStyle/>
        <a:p>
          <a:r>
            <a:rPr lang="en-US" dirty="0"/>
            <a:t>The member is/was disenrolled.</a:t>
          </a:r>
        </a:p>
      </dgm:t>
    </dgm:pt>
    <dgm:pt modelId="{0F27D246-05C1-4A71-A99B-71629E771008}" type="parTrans" cxnId="{BC52F3C7-96F1-4952-896F-3B3F500C0CCA}">
      <dgm:prSet/>
      <dgm:spPr/>
      <dgm:t>
        <a:bodyPr/>
        <a:lstStyle/>
        <a:p>
          <a:endParaRPr lang="en-US"/>
        </a:p>
      </dgm:t>
    </dgm:pt>
    <dgm:pt modelId="{A073B1FB-D4ED-4FD2-834B-6E8F6724A567}" type="sibTrans" cxnId="{BC52F3C7-96F1-4952-896F-3B3F500C0CCA}">
      <dgm:prSet/>
      <dgm:spPr/>
      <dgm:t>
        <a:bodyPr/>
        <a:lstStyle/>
        <a:p>
          <a:endParaRPr lang="en-US"/>
        </a:p>
      </dgm:t>
    </dgm:pt>
    <dgm:pt modelId="{361AA9E0-FE88-472B-B457-63C6221B8DE8}">
      <dgm:prSet/>
      <dgm:spPr/>
      <dgm:t>
        <a:bodyPr/>
        <a:lstStyle/>
        <a:p>
          <a:r>
            <a:rPr lang="en-US" dirty="0"/>
            <a:t>The member is/was discharged.</a:t>
          </a:r>
        </a:p>
      </dgm:t>
    </dgm:pt>
    <dgm:pt modelId="{4CD60F5C-DDFC-4D96-9FF2-462B3D3D232D}" type="parTrans" cxnId="{947A99DC-B066-4CDF-95A2-8C0A40CC76BE}">
      <dgm:prSet/>
      <dgm:spPr/>
      <dgm:t>
        <a:bodyPr/>
        <a:lstStyle/>
        <a:p>
          <a:endParaRPr lang="en-US"/>
        </a:p>
      </dgm:t>
    </dgm:pt>
    <dgm:pt modelId="{B42BEF49-A208-454B-A65E-EA5D7BDF7943}" type="sibTrans" cxnId="{947A99DC-B066-4CDF-95A2-8C0A40CC76BE}">
      <dgm:prSet/>
      <dgm:spPr/>
      <dgm:t>
        <a:bodyPr/>
        <a:lstStyle/>
        <a:p>
          <a:endParaRPr lang="en-US"/>
        </a:p>
      </dgm:t>
    </dgm:pt>
    <dgm:pt modelId="{EA74B13C-9F1B-41C6-B99E-93A5E5F696C9}">
      <dgm:prSet/>
      <dgm:spPr/>
      <dgm:t>
        <a:bodyPr/>
        <a:lstStyle/>
        <a:p>
          <a:r>
            <a:rPr lang="en-US" dirty="0"/>
            <a:t>The number of units remaining is fewer than the number of units received on the claim </a:t>
          </a:r>
        </a:p>
      </dgm:t>
    </dgm:pt>
    <dgm:pt modelId="{72002D00-86FC-4F8F-9BDF-D1507060ED17}" type="parTrans" cxnId="{F8D5DD16-B7C8-4AD0-84E1-0C375C1D3798}">
      <dgm:prSet/>
      <dgm:spPr/>
      <dgm:t>
        <a:bodyPr/>
        <a:lstStyle/>
        <a:p>
          <a:endParaRPr lang="en-US"/>
        </a:p>
      </dgm:t>
    </dgm:pt>
    <dgm:pt modelId="{75C79528-6255-4CC2-AE99-2A05384D53AD}" type="sibTrans" cxnId="{F8D5DD16-B7C8-4AD0-84E1-0C375C1D3798}">
      <dgm:prSet/>
      <dgm:spPr/>
      <dgm:t>
        <a:bodyPr/>
        <a:lstStyle/>
        <a:p>
          <a:endParaRPr lang="en-US"/>
        </a:p>
      </dgm:t>
    </dgm:pt>
    <dgm:pt modelId="{20D46B2D-BD0D-43C1-8FE0-FAE17469D3CD}">
      <dgm:prSet/>
      <dgm:spPr/>
      <dgm:t>
        <a:bodyPr/>
        <a:lstStyle/>
        <a:p>
          <a:r>
            <a:rPr lang="en-US" dirty="0"/>
            <a:t>No authorization was obtained for a provider</a:t>
          </a:r>
        </a:p>
      </dgm:t>
    </dgm:pt>
    <dgm:pt modelId="{7FB48849-D366-497D-AA24-D5185780B0A7}" type="parTrans" cxnId="{89B11112-F797-4409-B03E-F59531068D8B}">
      <dgm:prSet/>
      <dgm:spPr/>
      <dgm:t>
        <a:bodyPr/>
        <a:lstStyle/>
        <a:p>
          <a:endParaRPr lang="en-US"/>
        </a:p>
      </dgm:t>
    </dgm:pt>
    <dgm:pt modelId="{5A20CCF0-CD5B-4FDD-82C5-4879E829B7BA}" type="sibTrans" cxnId="{89B11112-F797-4409-B03E-F59531068D8B}">
      <dgm:prSet/>
      <dgm:spPr/>
      <dgm:t>
        <a:bodyPr/>
        <a:lstStyle/>
        <a:p>
          <a:endParaRPr lang="en-US"/>
        </a:p>
      </dgm:t>
    </dgm:pt>
    <dgm:pt modelId="{21E4391F-FB0A-4E18-890E-8EF38338A386}">
      <dgm:prSet/>
      <dgm:spPr/>
      <dgm:t>
        <a:bodyPr/>
        <a:lstStyle/>
        <a:p>
          <a:endParaRPr lang="en-US" dirty="0"/>
        </a:p>
      </dgm:t>
    </dgm:pt>
    <dgm:pt modelId="{B985823B-53F8-4FDD-816B-C4A71D04C85B}" type="parTrans" cxnId="{A1D568C4-4571-4EC7-8D0C-7CCE28C63CA3}">
      <dgm:prSet/>
      <dgm:spPr/>
      <dgm:t>
        <a:bodyPr/>
        <a:lstStyle/>
        <a:p>
          <a:endParaRPr lang="en-US"/>
        </a:p>
      </dgm:t>
    </dgm:pt>
    <dgm:pt modelId="{D4CAD08D-9FD3-4CDD-864D-CF7207927CB0}" type="sibTrans" cxnId="{A1D568C4-4571-4EC7-8D0C-7CCE28C63CA3}">
      <dgm:prSet/>
      <dgm:spPr/>
      <dgm:t>
        <a:bodyPr/>
        <a:lstStyle/>
        <a:p>
          <a:endParaRPr lang="en-US"/>
        </a:p>
      </dgm:t>
    </dgm:pt>
    <dgm:pt modelId="{C47A71C8-B80B-445B-A515-36F329001EE1}">
      <dgm:prSet/>
      <dgm:spPr/>
      <dgm:t>
        <a:bodyPr/>
        <a:lstStyle/>
        <a:p>
          <a:r>
            <a:rPr lang="en-US" dirty="0"/>
            <a:t>Invalid Procedure Code/Modifier Combination</a:t>
          </a:r>
        </a:p>
      </dgm:t>
    </dgm:pt>
    <dgm:pt modelId="{63E3E79E-5FCF-4BB3-B0BA-F98560477C92}" type="parTrans" cxnId="{5DDFDC4F-4138-45AD-BA36-28532F73F650}">
      <dgm:prSet/>
      <dgm:spPr/>
      <dgm:t>
        <a:bodyPr/>
        <a:lstStyle/>
        <a:p>
          <a:endParaRPr lang="en-US"/>
        </a:p>
      </dgm:t>
    </dgm:pt>
    <dgm:pt modelId="{69E864E6-0C5B-45C0-B909-5B5CC01994F9}" type="sibTrans" cxnId="{5DDFDC4F-4138-45AD-BA36-28532F73F650}">
      <dgm:prSet/>
      <dgm:spPr/>
      <dgm:t>
        <a:bodyPr/>
        <a:lstStyle/>
        <a:p>
          <a:endParaRPr lang="en-US"/>
        </a:p>
      </dgm:t>
    </dgm:pt>
    <dgm:pt modelId="{65E7B7E0-6E43-4BA9-BB1A-45179724B4BC}">
      <dgm:prSet/>
      <dgm:spPr/>
      <dgm:t>
        <a:bodyPr/>
        <a:lstStyle/>
        <a:p>
          <a:r>
            <a:rPr lang="en-US" dirty="0"/>
            <a:t>The provider submitted a claim for an incorrect procedure code and/or incorrect modifier(s).</a:t>
          </a:r>
        </a:p>
      </dgm:t>
    </dgm:pt>
    <dgm:pt modelId="{9F555189-A603-49AA-969B-4BBACB695D0D}" type="parTrans" cxnId="{66062B9B-CFB7-4A47-9E98-DFCF23BD59D7}">
      <dgm:prSet/>
      <dgm:spPr/>
      <dgm:t>
        <a:bodyPr/>
        <a:lstStyle/>
        <a:p>
          <a:endParaRPr lang="en-US"/>
        </a:p>
      </dgm:t>
    </dgm:pt>
    <dgm:pt modelId="{16D5BBDE-593A-451D-B5CC-F380AB383A95}" type="sibTrans" cxnId="{66062B9B-CFB7-4A47-9E98-DFCF23BD59D7}">
      <dgm:prSet/>
      <dgm:spPr/>
      <dgm:t>
        <a:bodyPr/>
        <a:lstStyle/>
        <a:p>
          <a:endParaRPr lang="en-US"/>
        </a:p>
      </dgm:t>
    </dgm:pt>
    <dgm:pt modelId="{7CAA206B-0E79-4C0B-AE16-1C82F980225E}">
      <dgm:prSet/>
      <dgm:spPr/>
      <dgm:t>
        <a:bodyPr/>
        <a:lstStyle/>
        <a:p>
          <a:r>
            <a:rPr lang="en-US" dirty="0"/>
            <a:t>The modifiers were correct but out of order.</a:t>
          </a:r>
        </a:p>
      </dgm:t>
    </dgm:pt>
    <dgm:pt modelId="{2A426FDC-CD79-4363-AB68-3E913B8CCE73}" type="parTrans" cxnId="{FEC342C4-78A6-4D2F-A6D0-2C65E65CD3BC}">
      <dgm:prSet/>
      <dgm:spPr/>
      <dgm:t>
        <a:bodyPr/>
        <a:lstStyle/>
        <a:p>
          <a:endParaRPr lang="en-US"/>
        </a:p>
      </dgm:t>
    </dgm:pt>
    <dgm:pt modelId="{963E6D91-5D1C-4917-AD00-6322D4A0B608}" type="sibTrans" cxnId="{FEC342C4-78A6-4D2F-A6D0-2C65E65CD3BC}">
      <dgm:prSet/>
      <dgm:spPr/>
      <dgm:t>
        <a:bodyPr/>
        <a:lstStyle/>
        <a:p>
          <a:endParaRPr lang="en-US"/>
        </a:p>
      </dgm:t>
    </dgm:pt>
    <dgm:pt modelId="{32307DD8-DF1E-4C78-B628-FDF551DEBA3A}">
      <dgm:prSet/>
      <dgm:spPr/>
      <dgm:t>
        <a:bodyPr/>
        <a:lstStyle/>
        <a:p>
          <a:r>
            <a:rPr lang="en-US" dirty="0"/>
            <a:t>The HA modifier was not required.</a:t>
          </a:r>
        </a:p>
      </dgm:t>
    </dgm:pt>
    <dgm:pt modelId="{DEAC4731-91DB-4BCA-B3C7-F8A1A4E9B920}" type="parTrans" cxnId="{0EEF3399-FE2D-47CD-BA2D-4AC3EEAF1633}">
      <dgm:prSet/>
      <dgm:spPr/>
      <dgm:t>
        <a:bodyPr/>
        <a:lstStyle/>
        <a:p>
          <a:endParaRPr lang="en-US"/>
        </a:p>
      </dgm:t>
    </dgm:pt>
    <dgm:pt modelId="{2BE47784-8AB6-4E2A-9FA4-82E8B61EEE5F}" type="sibTrans" cxnId="{0EEF3399-FE2D-47CD-BA2D-4AC3EEAF1633}">
      <dgm:prSet/>
      <dgm:spPr/>
      <dgm:t>
        <a:bodyPr/>
        <a:lstStyle/>
        <a:p>
          <a:endParaRPr lang="en-US"/>
        </a:p>
      </dgm:t>
    </dgm:pt>
    <dgm:pt modelId="{29D72C6D-10CB-4E1B-A230-DB15732D004A}" type="pres">
      <dgm:prSet presAssocID="{0E49D0B8-BFC5-4709-B099-CF5CB37FD3D5}" presName="Name0" presStyleCnt="0">
        <dgm:presLayoutVars>
          <dgm:dir/>
          <dgm:animLvl val="lvl"/>
          <dgm:resizeHandles val="exact"/>
        </dgm:presLayoutVars>
      </dgm:prSet>
      <dgm:spPr/>
    </dgm:pt>
    <dgm:pt modelId="{66ADC735-2E86-40A6-ACB6-414A24C42B2A}" type="pres">
      <dgm:prSet presAssocID="{C5A5B842-F24F-408D-8AD4-6DC5B5C6414B}" presName="composite" presStyleCnt="0"/>
      <dgm:spPr/>
    </dgm:pt>
    <dgm:pt modelId="{CE1A4514-C166-43C4-9423-D721C86D4635}" type="pres">
      <dgm:prSet presAssocID="{C5A5B842-F24F-408D-8AD4-6DC5B5C6414B}" presName="parTx" presStyleLbl="alignNode1" presStyleIdx="0" presStyleCnt="4">
        <dgm:presLayoutVars>
          <dgm:chMax val="0"/>
          <dgm:chPref val="0"/>
          <dgm:bulletEnabled val="1"/>
        </dgm:presLayoutVars>
      </dgm:prSet>
      <dgm:spPr/>
    </dgm:pt>
    <dgm:pt modelId="{5CC38E70-610E-4F48-B0F5-F52EF9CE4626}" type="pres">
      <dgm:prSet presAssocID="{C5A5B842-F24F-408D-8AD4-6DC5B5C6414B}" presName="desTx" presStyleLbl="alignAccFollowNode1" presStyleIdx="0" presStyleCnt="4">
        <dgm:presLayoutVars>
          <dgm:bulletEnabled val="1"/>
        </dgm:presLayoutVars>
      </dgm:prSet>
      <dgm:spPr/>
    </dgm:pt>
    <dgm:pt modelId="{EA33EC02-BD5E-401C-80F7-B9E7A3975C00}" type="pres">
      <dgm:prSet presAssocID="{3B95697D-B97B-49FB-942D-97E7D33114B3}" presName="space" presStyleCnt="0"/>
      <dgm:spPr/>
    </dgm:pt>
    <dgm:pt modelId="{B7FE6A87-9CB0-4F9C-8535-50895AF4BB4C}" type="pres">
      <dgm:prSet presAssocID="{E3E48112-01E4-4708-B90F-D1D2C1F799DE}" presName="composite" presStyleCnt="0"/>
      <dgm:spPr/>
    </dgm:pt>
    <dgm:pt modelId="{C13A7CE2-31A7-4F41-B23B-138DB56E9FDF}" type="pres">
      <dgm:prSet presAssocID="{E3E48112-01E4-4708-B90F-D1D2C1F799DE}" presName="parTx" presStyleLbl="alignNode1" presStyleIdx="1" presStyleCnt="4">
        <dgm:presLayoutVars>
          <dgm:chMax val="0"/>
          <dgm:chPref val="0"/>
          <dgm:bulletEnabled val="1"/>
        </dgm:presLayoutVars>
      </dgm:prSet>
      <dgm:spPr/>
    </dgm:pt>
    <dgm:pt modelId="{04305929-7530-4D58-AC76-ABFF74464AC9}" type="pres">
      <dgm:prSet presAssocID="{E3E48112-01E4-4708-B90F-D1D2C1F799DE}" presName="desTx" presStyleLbl="alignAccFollowNode1" presStyleIdx="1" presStyleCnt="4">
        <dgm:presLayoutVars>
          <dgm:bulletEnabled val="1"/>
        </dgm:presLayoutVars>
      </dgm:prSet>
      <dgm:spPr/>
    </dgm:pt>
    <dgm:pt modelId="{493AF2BF-D3B9-4E7F-B805-1F90EC557B6B}" type="pres">
      <dgm:prSet presAssocID="{491D1EED-58A6-4DC6-AA95-69526A8221B2}" presName="space" presStyleCnt="0"/>
      <dgm:spPr/>
    </dgm:pt>
    <dgm:pt modelId="{4C8138AA-AE3E-48BB-BC42-EAE46CA65467}" type="pres">
      <dgm:prSet presAssocID="{CA56D8C2-3146-4EF7-8624-0EEC40A1553D}" presName="composite" presStyleCnt="0"/>
      <dgm:spPr/>
    </dgm:pt>
    <dgm:pt modelId="{71DB2738-C816-44A2-8EAA-00049347DF75}" type="pres">
      <dgm:prSet presAssocID="{CA56D8C2-3146-4EF7-8624-0EEC40A1553D}" presName="parTx" presStyleLbl="alignNode1" presStyleIdx="2" presStyleCnt="4">
        <dgm:presLayoutVars>
          <dgm:chMax val="0"/>
          <dgm:chPref val="0"/>
          <dgm:bulletEnabled val="1"/>
        </dgm:presLayoutVars>
      </dgm:prSet>
      <dgm:spPr/>
    </dgm:pt>
    <dgm:pt modelId="{D75CCD33-8556-43A6-81D9-369EC2E26186}" type="pres">
      <dgm:prSet presAssocID="{CA56D8C2-3146-4EF7-8624-0EEC40A1553D}" presName="desTx" presStyleLbl="alignAccFollowNode1" presStyleIdx="2" presStyleCnt="4">
        <dgm:presLayoutVars>
          <dgm:bulletEnabled val="1"/>
        </dgm:presLayoutVars>
      </dgm:prSet>
      <dgm:spPr/>
    </dgm:pt>
    <dgm:pt modelId="{26E1E3A8-F420-40DB-A980-A9D5CB39286C}" type="pres">
      <dgm:prSet presAssocID="{5DA1CF04-931D-498F-A95C-F8F804089D12}" presName="space" presStyleCnt="0"/>
      <dgm:spPr/>
    </dgm:pt>
    <dgm:pt modelId="{B4C6E2E9-3546-453B-81D7-CF8A297D864D}" type="pres">
      <dgm:prSet presAssocID="{C47A71C8-B80B-445B-A515-36F329001EE1}" presName="composite" presStyleCnt="0"/>
      <dgm:spPr/>
    </dgm:pt>
    <dgm:pt modelId="{56295446-0368-44ED-80C7-D778CF775A10}" type="pres">
      <dgm:prSet presAssocID="{C47A71C8-B80B-445B-A515-36F329001EE1}" presName="parTx" presStyleLbl="alignNode1" presStyleIdx="3" presStyleCnt="4">
        <dgm:presLayoutVars>
          <dgm:chMax val="0"/>
          <dgm:chPref val="0"/>
          <dgm:bulletEnabled val="1"/>
        </dgm:presLayoutVars>
      </dgm:prSet>
      <dgm:spPr/>
    </dgm:pt>
    <dgm:pt modelId="{F9185ADE-E6B8-44C9-80A6-A457BB97A30F}" type="pres">
      <dgm:prSet presAssocID="{C47A71C8-B80B-445B-A515-36F329001EE1}" presName="desTx" presStyleLbl="alignAccFollowNode1" presStyleIdx="3" presStyleCnt="4">
        <dgm:presLayoutVars>
          <dgm:bulletEnabled val="1"/>
        </dgm:presLayoutVars>
      </dgm:prSet>
      <dgm:spPr/>
    </dgm:pt>
  </dgm:ptLst>
  <dgm:cxnLst>
    <dgm:cxn modelId="{99217E02-D5A5-45CC-928D-D9384B24DD8B}" type="presOf" srcId="{E3E48112-01E4-4708-B90F-D1D2C1F799DE}" destId="{C13A7CE2-31A7-4F41-B23B-138DB56E9FDF}" srcOrd="0" destOrd="0" presId="urn:microsoft.com/office/officeart/2005/8/layout/hList1"/>
    <dgm:cxn modelId="{1D207C0B-17BE-494D-9538-ED1ADED38F1E}" srcId="{0E49D0B8-BFC5-4709-B099-CF5CB37FD3D5}" destId="{C5A5B842-F24F-408D-8AD4-6DC5B5C6414B}" srcOrd="0" destOrd="0" parTransId="{DB3F9154-F76D-42E9-A352-D1275E116F8E}" sibTransId="{3B95697D-B97B-49FB-942D-97E7D33114B3}"/>
    <dgm:cxn modelId="{82D86B0E-1AB4-4BC3-A9FD-1F2F96740516}" srcId="{0E49D0B8-BFC5-4709-B099-CF5CB37FD3D5}" destId="{CA56D8C2-3146-4EF7-8624-0EEC40A1553D}" srcOrd="2" destOrd="0" parTransId="{42F98F06-A2FD-4376-AF59-5D2F4815EB79}" sibTransId="{5DA1CF04-931D-498F-A95C-F8F804089D12}"/>
    <dgm:cxn modelId="{89B11112-F797-4409-B03E-F59531068D8B}" srcId="{C5A5B842-F24F-408D-8AD4-6DC5B5C6414B}" destId="{20D46B2D-BD0D-43C1-8FE0-FAE17469D3CD}" srcOrd="2" destOrd="0" parTransId="{7FB48849-D366-497D-AA24-D5185780B0A7}" sibTransId="{5A20CCF0-CD5B-4FDD-82C5-4879E829B7BA}"/>
    <dgm:cxn modelId="{F8D5DD16-B7C8-4AD0-84E1-0C375C1D3798}" srcId="{C5A5B842-F24F-408D-8AD4-6DC5B5C6414B}" destId="{EA74B13C-9F1B-41C6-B99E-93A5E5F696C9}" srcOrd="1" destOrd="0" parTransId="{72002D00-86FC-4F8F-9BDF-D1507060ED17}" sibTransId="{75C79528-6255-4CC2-AE99-2A05384D53AD}"/>
    <dgm:cxn modelId="{4EF17F21-091C-458C-9925-7AFC323F38D7}" type="presOf" srcId="{CA56D8C2-3146-4EF7-8624-0EEC40A1553D}" destId="{71DB2738-C816-44A2-8EAA-00049347DF75}" srcOrd="0" destOrd="0" presId="urn:microsoft.com/office/officeart/2005/8/layout/hList1"/>
    <dgm:cxn modelId="{34C3112C-CB2D-443A-9DA4-457683935757}" type="presOf" srcId="{65E7B7E0-6E43-4BA9-BB1A-45179724B4BC}" destId="{F9185ADE-E6B8-44C9-80A6-A457BB97A30F}" srcOrd="0" destOrd="0" presId="urn:microsoft.com/office/officeart/2005/8/layout/hList1"/>
    <dgm:cxn modelId="{C281C231-A110-42B3-AF3F-2CE1CC123D7C}" srcId="{0E49D0B8-BFC5-4709-B099-CF5CB37FD3D5}" destId="{E3E48112-01E4-4708-B90F-D1D2C1F799DE}" srcOrd="1" destOrd="0" parTransId="{8E35FBB3-7631-4CB1-9E22-2B61EA18AE28}" sibTransId="{491D1EED-58A6-4DC6-AA95-69526A8221B2}"/>
    <dgm:cxn modelId="{F6605B37-D8BA-4D41-9E0B-DB6BB395E66B}" type="presOf" srcId="{20D46B2D-BD0D-43C1-8FE0-FAE17469D3CD}" destId="{5CC38E70-610E-4F48-B0F5-F52EF9CE4626}" srcOrd="0" destOrd="2" presId="urn:microsoft.com/office/officeart/2005/8/layout/hList1"/>
    <dgm:cxn modelId="{6D2C533C-C0CD-4D7A-BC79-0082FAC3E28E}" srcId="{E3E48112-01E4-4708-B90F-D1D2C1F799DE}" destId="{F31E20FE-6454-405E-BDA2-773CA020E4D4}" srcOrd="1" destOrd="0" parTransId="{8CC62099-02C0-4EFF-8F78-6BDD6B198BB2}" sibTransId="{620ADED1-B098-45D6-855B-B7FB4A6AE5E0}"/>
    <dgm:cxn modelId="{0B19823C-F345-44AA-B141-307428C34544}" type="presOf" srcId="{F31E20FE-6454-405E-BDA2-773CA020E4D4}" destId="{04305929-7530-4D58-AC76-ABFF74464AC9}" srcOrd="0" destOrd="1" presId="urn:microsoft.com/office/officeart/2005/8/layout/hList1"/>
    <dgm:cxn modelId="{23D91468-0686-44A3-8D36-9474F9FBD208}" type="presOf" srcId="{0E49D0B8-BFC5-4709-B099-CF5CB37FD3D5}" destId="{29D72C6D-10CB-4E1B-A230-DB15732D004A}" srcOrd="0" destOrd="0" presId="urn:microsoft.com/office/officeart/2005/8/layout/hList1"/>
    <dgm:cxn modelId="{F48E604B-D507-48E2-A973-1D0850AD1589}" type="presOf" srcId="{7CAA206B-0E79-4C0B-AE16-1C82F980225E}" destId="{F9185ADE-E6B8-44C9-80A6-A457BB97A30F}" srcOrd="0" destOrd="1" presId="urn:microsoft.com/office/officeart/2005/8/layout/hList1"/>
    <dgm:cxn modelId="{5DDFDC4F-4138-45AD-BA36-28532F73F650}" srcId="{0E49D0B8-BFC5-4709-B099-CF5CB37FD3D5}" destId="{C47A71C8-B80B-445B-A515-36F329001EE1}" srcOrd="3" destOrd="0" parTransId="{63E3E79E-5FCF-4BB3-B0BA-F98560477C92}" sibTransId="{69E864E6-0C5B-45C0-B909-5B5CC01994F9}"/>
    <dgm:cxn modelId="{4E64C982-90D9-4836-AC93-3E149587D1C2}" type="presOf" srcId="{C5A5B842-F24F-408D-8AD4-6DC5B5C6414B}" destId="{CE1A4514-C166-43C4-9423-D721C86D4635}" srcOrd="0" destOrd="0" presId="urn:microsoft.com/office/officeart/2005/8/layout/hList1"/>
    <dgm:cxn modelId="{D01FA883-53AC-49A9-A9B2-EC106694B4BA}" srcId="{E3E48112-01E4-4708-B90F-D1D2C1F799DE}" destId="{186DD756-1512-4F25-A497-8743030DE551}" srcOrd="0" destOrd="0" parTransId="{5B33796A-96D4-4B5D-BF12-D1BFD3A23762}" sibTransId="{785DDDDC-ECD9-49A1-88FC-DB393298F2F4}"/>
    <dgm:cxn modelId="{D102BC83-9B56-429C-BCF7-ACF78AC3ABEC}" srcId="{C5A5B842-F24F-408D-8AD4-6DC5B5C6414B}" destId="{AA2CB20A-D2B4-43D9-82E7-0EFBDBD1CA41}" srcOrd="0" destOrd="0" parTransId="{5CE5804D-E2A3-460C-B5C7-7F694E09B372}" sibTransId="{9F1E6C2E-B968-4A1D-B002-CEBF53764D36}"/>
    <dgm:cxn modelId="{425B448D-4081-42FF-AFFB-F25080FC1569}" srcId="{CA56D8C2-3146-4EF7-8624-0EEC40A1553D}" destId="{5F8663C1-B531-4E24-801B-BF1C480B4C51}" srcOrd="0" destOrd="0" parTransId="{10CACB81-CBB9-43BA-9A5E-AFA9F456BF24}" sibTransId="{B1B2F074-C81B-4E8C-9097-F1538BB62D10}"/>
    <dgm:cxn modelId="{624A8895-4ACD-41DB-9156-AC7C5C88244D}" type="presOf" srcId="{AA2CB20A-D2B4-43D9-82E7-0EFBDBD1CA41}" destId="{5CC38E70-610E-4F48-B0F5-F52EF9CE4626}" srcOrd="0" destOrd="0" presId="urn:microsoft.com/office/officeart/2005/8/layout/hList1"/>
    <dgm:cxn modelId="{0EEF3399-FE2D-47CD-BA2D-4AC3EEAF1633}" srcId="{C47A71C8-B80B-445B-A515-36F329001EE1}" destId="{32307DD8-DF1E-4C78-B628-FDF551DEBA3A}" srcOrd="2" destOrd="0" parTransId="{DEAC4731-91DB-4BCA-B3C7-F8A1A4E9B920}" sibTransId="{2BE47784-8AB6-4E2A-9FA4-82E8B61EEE5F}"/>
    <dgm:cxn modelId="{66062B9B-CFB7-4A47-9E98-DFCF23BD59D7}" srcId="{C47A71C8-B80B-445B-A515-36F329001EE1}" destId="{65E7B7E0-6E43-4BA9-BB1A-45179724B4BC}" srcOrd="0" destOrd="0" parTransId="{9F555189-A603-49AA-969B-4BBACB695D0D}" sibTransId="{16D5BBDE-593A-451D-B5CC-F380AB383A95}"/>
    <dgm:cxn modelId="{0D18CEB9-FCB4-4655-B34D-EC5A9E12302B}" type="presOf" srcId="{186DD756-1512-4F25-A497-8743030DE551}" destId="{04305929-7530-4D58-AC76-ABFF74464AC9}" srcOrd="0" destOrd="0" presId="urn:microsoft.com/office/officeart/2005/8/layout/hList1"/>
    <dgm:cxn modelId="{FEC342C4-78A6-4D2F-A6D0-2C65E65CD3BC}" srcId="{C47A71C8-B80B-445B-A515-36F329001EE1}" destId="{7CAA206B-0E79-4C0B-AE16-1C82F980225E}" srcOrd="1" destOrd="0" parTransId="{2A426FDC-CD79-4363-AB68-3E913B8CCE73}" sibTransId="{963E6D91-5D1C-4917-AD00-6322D4A0B608}"/>
    <dgm:cxn modelId="{A1D568C4-4571-4EC7-8D0C-7CCE28C63CA3}" srcId="{C5A5B842-F24F-408D-8AD4-6DC5B5C6414B}" destId="{21E4391F-FB0A-4E18-890E-8EF38338A386}" srcOrd="3" destOrd="0" parTransId="{B985823B-53F8-4FDD-816B-C4A71D04C85B}" sibTransId="{D4CAD08D-9FD3-4CDD-864D-CF7207927CB0}"/>
    <dgm:cxn modelId="{BC52F3C7-96F1-4952-896F-3B3F500C0CCA}" srcId="{E3E48112-01E4-4708-B90F-D1D2C1F799DE}" destId="{607D2954-8C79-44C7-8228-61B7063AA15E}" srcOrd="2" destOrd="0" parTransId="{0F27D246-05C1-4A71-A99B-71629E771008}" sibTransId="{A073B1FB-D4ED-4FD2-834B-6E8F6724A567}"/>
    <dgm:cxn modelId="{B464F7CC-14C2-4F7F-816E-3A433B9F850F}" type="presOf" srcId="{5F8663C1-B531-4E24-801B-BF1C480B4C51}" destId="{D75CCD33-8556-43A6-81D9-369EC2E26186}" srcOrd="0" destOrd="0" presId="urn:microsoft.com/office/officeart/2005/8/layout/hList1"/>
    <dgm:cxn modelId="{D1E1A2CE-80D7-4B7D-B023-83CBB4B3E517}" type="presOf" srcId="{607D2954-8C79-44C7-8228-61B7063AA15E}" destId="{04305929-7530-4D58-AC76-ABFF74464AC9}" srcOrd="0" destOrd="2" presId="urn:microsoft.com/office/officeart/2005/8/layout/hList1"/>
    <dgm:cxn modelId="{084F1DD4-6774-4B38-902D-55FC0FC756EE}" type="presOf" srcId="{361AA9E0-FE88-472B-B457-63C6221B8DE8}" destId="{04305929-7530-4D58-AC76-ABFF74464AC9}" srcOrd="0" destOrd="3" presId="urn:microsoft.com/office/officeart/2005/8/layout/hList1"/>
    <dgm:cxn modelId="{947A99DC-B066-4CDF-95A2-8C0A40CC76BE}" srcId="{E3E48112-01E4-4708-B90F-D1D2C1F799DE}" destId="{361AA9E0-FE88-472B-B457-63C6221B8DE8}" srcOrd="3" destOrd="0" parTransId="{4CD60F5C-DDFC-4D96-9FF2-462B3D3D232D}" sibTransId="{B42BEF49-A208-454B-A65E-EA5D7BDF7943}"/>
    <dgm:cxn modelId="{12958FE0-A1C6-46DF-B366-0A6343314A09}" type="presOf" srcId="{C47A71C8-B80B-445B-A515-36F329001EE1}" destId="{56295446-0368-44ED-80C7-D778CF775A10}" srcOrd="0" destOrd="0" presId="urn:microsoft.com/office/officeart/2005/8/layout/hList1"/>
    <dgm:cxn modelId="{D76078F6-FA3A-4A8D-B712-7E8C2D3CFA18}" type="presOf" srcId="{EA74B13C-9F1B-41C6-B99E-93A5E5F696C9}" destId="{5CC38E70-610E-4F48-B0F5-F52EF9CE4626}" srcOrd="0" destOrd="1" presId="urn:microsoft.com/office/officeart/2005/8/layout/hList1"/>
    <dgm:cxn modelId="{72B609F8-2833-4A9D-B493-7D302EF27202}" type="presOf" srcId="{32307DD8-DF1E-4C78-B628-FDF551DEBA3A}" destId="{F9185ADE-E6B8-44C9-80A6-A457BB97A30F}" srcOrd="0" destOrd="2" presId="urn:microsoft.com/office/officeart/2005/8/layout/hList1"/>
    <dgm:cxn modelId="{6FD931FF-25AE-4096-B7F7-7F4B499D8D59}" type="presOf" srcId="{21E4391F-FB0A-4E18-890E-8EF38338A386}" destId="{5CC38E70-610E-4F48-B0F5-F52EF9CE4626}" srcOrd="0" destOrd="3" presId="urn:microsoft.com/office/officeart/2005/8/layout/hList1"/>
    <dgm:cxn modelId="{408BB339-6458-4A24-B4B3-BE2ECF556493}" type="presParOf" srcId="{29D72C6D-10CB-4E1B-A230-DB15732D004A}" destId="{66ADC735-2E86-40A6-ACB6-414A24C42B2A}" srcOrd="0" destOrd="0" presId="urn:microsoft.com/office/officeart/2005/8/layout/hList1"/>
    <dgm:cxn modelId="{8A87C4D0-7D99-4DBC-A0C6-BE311B71F41F}" type="presParOf" srcId="{66ADC735-2E86-40A6-ACB6-414A24C42B2A}" destId="{CE1A4514-C166-43C4-9423-D721C86D4635}" srcOrd="0" destOrd="0" presId="urn:microsoft.com/office/officeart/2005/8/layout/hList1"/>
    <dgm:cxn modelId="{5815855D-EDED-4899-94CF-4776C9186D23}" type="presParOf" srcId="{66ADC735-2E86-40A6-ACB6-414A24C42B2A}" destId="{5CC38E70-610E-4F48-B0F5-F52EF9CE4626}" srcOrd="1" destOrd="0" presId="urn:microsoft.com/office/officeart/2005/8/layout/hList1"/>
    <dgm:cxn modelId="{3D2D8F8C-62BC-4F98-8FA2-FF25D58AA709}" type="presParOf" srcId="{29D72C6D-10CB-4E1B-A230-DB15732D004A}" destId="{EA33EC02-BD5E-401C-80F7-B9E7A3975C00}" srcOrd="1" destOrd="0" presId="urn:microsoft.com/office/officeart/2005/8/layout/hList1"/>
    <dgm:cxn modelId="{661839FC-C70E-42FB-A26B-18E907659E01}" type="presParOf" srcId="{29D72C6D-10CB-4E1B-A230-DB15732D004A}" destId="{B7FE6A87-9CB0-4F9C-8535-50895AF4BB4C}" srcOrd="2" destOrd="0" presId="urn:microsoft.com/office/officeart/2005/8/layout/hList1"/>
    <dgm:cxn modelId="{BA0FD318-A271-4C0F-8188-3D02E2B7E63C}" type="presParOf" srcId="{B7FE6A87-9CB0-4F9C-8535-50895AF4BB4C}" destId="{C13A7CE2-31A7-4F41-B23B-138DB56E9FDF}" srcOrd="0" destOrd="0" presId="urn:microsoft.com/office/officeart/2005/8/layout/hList1"/>
    <dgm:cxn modelId="{9B69463A-0A3F-4765-8D21-5567A2A51189}" type="presParOf" srcId="{B7FE6A87-9CB0-4F9C-8535-50895AF4BB4C}" destId="{04305929-7530-4D58-AC76-ABFF74464AC9}" srcOrd="1" destOrd="0" presId="urn:microsoft.com/office/officeart/2005/8/layout/hList1"/>
    <dgm:cxn modelId="{32F4AC9C-7862-47E8-8AC7-5C83EF9C6D24}" type="presParOf" srcId="{29D72C6D-10CB-4E1B-A230-DB15732D004A}" destId="{493AF2BF-D3B9-4E7F-B805-1F90EC557B6B}" srcOrd="3" destOrd="0" presId="urn:microsoft.com/office/officeart/2005/8/layout/hList1"/>
    <dgm:cxn modelId="{1B341492-94C4-490D-945E-38AE31DC812E}" type="presParOf" srcId="{29D72C6D-10CB-4E1B-A230-DB15732D004A}" destId="{4C8138AA-AE3E-48BB-BC42-EAE46CA65467}" srcOrd="4" destOrd="0" presId="urn:microsoft.com/office/officeart/2005/8/layout/hList1"/>
    <dgm:cxn modelId="{9F7D3C82-F629-4AB8-9AB7-2547170B4685}" type="presParOf" srcId="{4C8138AA-AE3E-48BB-BC42-EAE46CA65467}" destId="{71DB2738-C816-44A2-8EAA-00049347DF75}" srcOrd="0" destOrd="0" presId="urn:microsoft.com/office/officeart/2005/8/layout/hList1"/>
    <dgm:cxn modelId="{EB639ED9-B06F-4ED4-B3D5-9F8CF8E4DB83}" type="presParOf" srcId="{4C8138AA-AE3E-48BB-BC42-EAE46CA65467}" destId="{D75CCD33-8556-43A6-81D9-369EC2E26186}" srcOrd="1" destOrd="0" presId="urn:microsoft.com/office/officeart/2005/8/layout/hList1"/>
    <dgm:cxn modelId="{38F6F5CF-A332-458A-A934-045126A8138F}" type="presParOf" srcId="{29D72C6D-10CB-4E1B-A230-DB15732D004A}" destId="{26E1E3A8-F420-40DB-A980-A9D5CB39286C}" srcOrd="5" destOrd="0" presId="urn:microsoft.com/office/officeart/2005/8/layout/hList1"/>
    <dgm:cxn modelId="{06008B6A-0764-4E3D-AC07-DB5970D24099}" type="presParOf" srcId="{29D72C6D-10CB-4E1B-A230-DB15732D004A}" destId="{B4C6E2E9-3546-453B-81D7-CF8A297D864D}" srcOrd="6" destOrd="0" presId="urn:microsoft.com/office/officeart/2005/8/layout/hList1"/>
    <dgm:cxn modelId="{DCF1B2D8-208F-429F-81F5-BF6FA25FC614}" type="presParOf" srcId="{B4C6E2E9-3546-453B-81D7-CF8A297D864D}" destId="{56295446-0368-44ED-80C7-D778CF775A10}" srcOrd="0" destOrd="0" presId="urn:microsoft.com/office/officeart/2005/8/layout/hList1"/>
    <dgm:cxn modelId="{78207087-312A-424C-A481-EA057BBC201B}" type="presParOf" srcId="{B4C6E2E9-3546-453B-81D7-CF8A297D864D}" destId="{F9185ADE-E6B8-44C9-80A6-A457BB97A30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A8381F4-9BAF-49E9-802A-BB8CFFB1A71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47AF4BC-BDC7-4F46-88B7-3B17D9F1AA56}">
      <dgm:prSet custT="1"/>
      <dgm:spPr>
        <a:solidFill>
          <a:schemeClr val="bg2">
            <a:lumMod val="50000"/>
          </a:schemeClr>
        </a:solidFill>
      </dgm:spPr>
      <dgm:t>
        <a:bodyPr/>
        <a:lstStyle/>
        <a:p>
          <a:r>
            <a:rPr lang="en-US" sz="1900" b="1" dirty="0"/>
            <a:t>Changes in Medicaid Eligibility </a:t>
          </a:r>
          <a:r>
            <a:rPr lang="en-US" sz="1900" dirty="0">
              <a:latin typeface="Calibri" panose="020F0502020204030204" pitchFamily="34" charset="0"/>
              <a:cs typeface="Calibri" panose="020F0502020204030204" pitchFamily="34" charset="0"/>
            </a:rPr>
            <a:t>(member recert date missed, member no longer eligible, etc.)</a:t>
          </a:r>
        </a:p>
      </dgm:t>
    </dgm:pt>
    <dgm:pt modelId="{0E342CAB-9BFA-4EBD-94C1-D1AE11E8B568}" type="parTrans" cxnId="{6E1B8FC1-C4CD-462A-A9CC-19F8A6393AB7}">
      <dgm:prSet/>
      <dgm:spPr/>
      <dgm:t>
        <a:bodyPr/>
        <a:lstStyle/>
        <a:p>
          <a:endParaRPr lang="en-US"/>
        </a:p>
      </dgm:t>
    </dgm:pt>
    <dgm:pt modelId="{F2AE05A5-3712-465C-BB6C-172D190DB804}" type="sibTrans" cxnId="{6E1B8FC1-C4CD-462A-A9CC-19F8A6393AB7}">
      <dgm:prSet/>
      <dgm:spPr/>
      <dgm:t>
        <a:bodyPr/>
        <a:lstStyle/>
        <a:p>
          <a:endParaRPr lang="en-US"/>
        </a:p>
      </dgm:t>
    </dgm:pt>
    <dgm:pt modelId="{6EA65A29-2ADC-47B0-B174-E6FF7DD62DCE}">
      <dgm:prSet custT="1"/>
      <dgm:spPr/>
      <dgm:t>
        <a:bodyPr/>
        <a:lstStyle/>
        <a:p>
          <a:r>
            <a:rPr lang="en-US" sz="1900" b="1" dirty="0"/>
            <a:t>Untimely submission of Plans of Care</a:t>
          </a:r>
          <a:r>
            <a:rPr lang="en-US" sz="1900" dirty="0"/>
            <a:t> </a:t>
          </a:r>
          <a:r>
            <a:rPr lang="en-US" sz="1900" dirty="0">
              <a:latin typeface="Calibri" panose="020F0502020204030204" pitchFamily="34" charset="0"/>
              <a:cs typeface="Calibri" panose="020F0502020204030204" pitchFamily="34" charset="0"/>
            </a:rPr>
            <a:t>(30 days from date of CSoC referral for Provisional POCs; 45 days for the Initial; once a month for Routine POCs; 90/180 days for eligibility POCs)</a:t>
          </a:r>
        </a:p>
      </dgm:t>
    </dgm:pt>
    <dgm:pt modelId="{7ED61CB1-ED88-47DE-933C-2EC647AFC046}" type="parTrans" cxnId="{93ACEEFF-E8A9-49B6-A7AB-608AADBEE84A}">
      <dgm:prSet/>
      <dgm:spPr/>
      <dgm:t>
        <a:bodyPr/>
        <a:lstStyle/>
        <a:p>
          <a:endParaRPr lang="en-US"/>
        </a:p>
      </dgm:t>
    </dgm:pt>
    <dgm:pt modelId="{8E9196B1-564E-45F7-A913-5A31D64607BA}" type="sibTrans" cxnId="{93ACEEFF-E8A9-49B6-A7AB-608AADBEE84A}">
      <dgm:prSet/>
      <dgm:spPr/>
      <dgm:t>
        <a:bodyPr/>
        <a:lstStyle/>
        <a:p>
          <a:endParaRPr lang="en-US"/>
        </a:p>
      </dgm:t>
    </dgm:pt>
    <dgm:pt modelId="{1F2E790E-6C0B-441F-AED4-814E323ED6B1}">
      <dgm:prSet custT="1"/>
      <dgm:spPr>
        <a:solidFill>
          <a:schemeClr val="bg2">
            <a:lumMod val="50000"/>
          </a:schemeClr>
        </a:solidFill>
      </dgm:spPr>
      <dgm:t>
        <a:bodyPr/>
        <a:lstStyle/>
        <a:p>
          <a:endParaRPr lang="en-US" sz="1000" dirty="0"/>
        </a:p>
        <a:p>
          <a:r>
            <a:rPr lang="en-US" sz="1900" b="1" dirty="0"/>
            <a:t>Untimely assessments/reassessments </a:t>
          </a:r>
          <a:r>
            <a:rPr lang="en-US" sz="1900" dirty="0">
              <a:latin typeface="Calibri" panose="020F0502020204030204" pitchFamily="34" charset="0"/>
              <a:cs typeface="Calibri" panose="020F0502020204030204" pitchFamily="34" charset="0"/>
            </a:rPr>
            <a:t>(CANS/IBHAs conducted after the waiver period ends will result in a gap or discharge of WAA and provider authorizations)</a:t>
          </a:r>
        </a:p>
        <a:p>
          <a:endParaRPr lang="en-US" sz="1000" dirty="0"/>
        </a:p>
      </dgm:t>
    </dgm:pt>
    <dgm:pt modelId="{7E656EEB-8C7D-4CD8-906D-378758EF35AE}" type="parTrans" cxnId="{B1A63A39-1F68-4A89-B974-A77B6F896791}">
      <dgm:prSet/>
      <dgm:spPr/>
      <dgm:t>
        <a:bodyPr/>
        <a:lstStyle/>
        <a:p>
          <a:endParaRPr lang="en-US"/>
        </a:p>
      </dgm:t>
    </dgm:pt>
    <dgm:pt modelId="{E6BCEA7B-3FF9-46D1-B9C7-221801382390}" type="sibTrans" cxnId="{B1A63A39-1F68-4A89-B974-A77B6F896791}">
      <dgm:prSet/>
      <dgm:spPr/>
      <dgm:t>
        <a:bodyPr/>
        <a:lstStyle/>
        <a:p>
          <a:endParaRPr lang="en-US"/>
        </a:p>
      </dgm:t>
    </dgm:pt>
    <dgm:pt modelId="{CD30A14B-1AAB-4226-AFE6-F2CAB7634754}">
      <dgm:prSet custT="1"/>
      <dgm:spPr/>
      <dgm:t>
        <a:bodyPr/>
        <a:lstStyle/>
        <a:p>
          <a:r>
            <a:rPr lang="en-US" sz="1900" b="1" dirty="0"/>
            <a:t>Errors or omissions in eligibility documents or Plans of Care </a:t>
          </a:r>
          <a:r>
            <a:rPr lang="en-US" sz="1900" dirty="0">
              <a:latin typeface="Calibri" panose="020F0502020204030204" pitchFamily="34" charset="0"/>
              <a:cs typeface="Calibri" panose="020F0502020204030204" pitchFamily="34" charset="0"/>
            </a:rPr>
            <a:t>(omitting a provider and or accompanying strategy on a Plan of Care; using </a:t>
          </a:r>
          <a:r>
            <a:rPr lang="en-US" sz="1900">
              <a:latin typeface="Calibri" panose="020F0502020204030204" pitchFamily="34" charset="0"/>
              <a:cs typeface="Calibri" panose="020F0502020204030204" pitchFamily="34" charset="0"/>
            </a:rPr>
            <a:t>an incomplete/incorrect </a:t>
          </a:r>
          <a:r>
            <a:rPr lang="en-US" sz="1900" dirty="0">
              <a:latin typeface="Calibri" panose="020F0502020204030204" pitchFamily="34" charset="0"/>
              <a:cs typeface="Calibri" panose="020F0502020204030204" pitchFamily="34" charset="0"/>
            </a:rPr>
            <a:t>provider MIS; neglecting to address a youth’s need on </a:t>
          </a:r>
          <a:r>
            <a:rPr lang="en-US" sz="1900">
              <a:latin typeface="Calibri" panose="020F0502020204030204" pitchFamily="34" charset="0"/>
              <a:cs typeface="Calibri" panose="020F0502020204030204" pitchFamily="34" charset="0"/>
            </a:rPr>
            <a:t>the POC; </a:t>
          </a:r>
          <a:r>
            <a:rPr lang="en-US" sz="1900" dirty="0">
              <a:latin typeface="Calibri" panose="020F0502020204030204" pitchFamily="34" charset="0"/>
              <a:cs typeface="Calibri" panose="020F0502020204030204" pitchFamily="34" charset="0"/>
            </a:rPr>
            <a:t>mislabeling a POC that requests additional service authorizations) </a:t>
          </a:r>
        </a:p>
      </dgm:t>
    </dgm:pt>
    <dgm:pt modelId="{CEC2D594-133A-4D18-A243-CD8C85BA0EB6}" type="parTrans" cxnId="{24DE7DD3-294D-4017-86B6-2DC83A7331E3}">
      <dgm:prSet/>
      <dgm:spPr/>
      <dgm:t>
        <a:bodyPr/>
        <a:lstStyle/>
        <a:p>
          <a:endParaRPr lang="en-US"/>
        </a:p>
      </dgm:t>
    </dgm:pt>
    <dgm:pt modelId="{C699D111-6DC9-46D0-93E5-50348ECB04F3}" type="sibTrans" cxnId="{24DE7DD3-294D-4017-86B6-2DC83A7331E3}">
      <dgm:prSet/>
      <dgm:spPr/>
      <dgm:t>
        <a:bodyPr/>
        <a:lstStyle/>
        <a:p>
          <a:endParaRPr lang="en-US"/>
        </a:p>
      </dgm:t>
    </dgm:pt>
    <dgm:pt modelId="{77DF1014-EEEF-47DB-95E7-19791E857B23}">
      <dgm:prSet custT="1"/>
      <dgm:spPr>
        <a:solidFill>
          <a:schemeClr val="bg2">
            <a:lumMod val="50000"/>
          </a:schemeClr>
        </a:solidFill>
      </dgm:spPr>
      <dgm:t>
        <a:bodyPr/>
        <a:lstStyle/>
        <a:p>
          <a:r>
            <a:rPr lang="en-US" sz="1900" b="1" dirty="0"/>
            <a:t>Changes in Level of Care </a:t>
          </a:r>
          <a:r>
            <a:rPr lang="en-US" sz="1900" dirty="0">
              <a:latin typeface="+mj-lt"/>
              <a:cs typeface="Calibri Light" panose="020F0302020204030204" pitchFamily="34" charset="0"/>
            </a:rPr>
            <a:t>(Claims for most services will not pay when a youth is inpatient in a psychiatric hospital)</a:t>
          </a:r>
          <a:r>
            <a:rPr lang="en-US" sz="1900" dirty="0">
              <a:latin typeface="+mj-lt"/>
            </a:rPr>
            <a:t>   </a:t>
          </a:r>
        </a:p>
      </dgm:t>
    </dgm:pt>
    <dgm:pt modelId="{F0C9CB98-A766-40A6-9A0C-20CB2EA16A4A}" type="parTrans" cxnId="{533A73D4-3212-4F78-BE98-92C62777FDBD}">
      <dgm:prSet/>
      <dgm:spPr/>
      <dgm:t>
        <a:bodyPr/>
        <a:lstStyle/>
        <a:p>
          <a:endParaRPr lang="en-US"/>
        </a:p>
      </dgm:t>
    </dgm:pt>
    <dgm:pt modelId="{9396E237-0ABC-46A4-868F-BF3F65D5FB8F}" type="sibTrans" cxnId="{533A73D4-3212-4F78-BE98-92C62777FDBD}">
      <dgm:prSet/>
      <dgm:spPr/>
      <dgm:t>
        <a:bodyPr/>
        <a:lstStyle/>
        <a:p>
          <a:endParaRPr lang="en-US"/>
        </a:p>
      </dgm:t>
    </dgm:pt>
    <dgm:pt modelId="{0F2910C1-C041-4913-A27A-7DCC040EEA7F}">
      <dgm:prSet custT="1"/>
      <dgm:spPr>
        <a:solidFill>
          <a:schemeClr val="bg2">
            <a:lumMod val="50000"/>
          </a:schemeClr>
        </a:solidFill>
      </dgm:spPr>
      <dgm:t>
        <a:bodyPr/>
        <a:lstStyle/>
        <a:p>
          <a:r>
            <a:rPr lang="en-US" sz="1900" b="1" dirty="0"/>
            <a:t>Discharge</a:t>
          </a:r>
          <a:endParaRPr lang="en-US" sz="1900" dirty="0">
            <a:latin typeface="Calibri Light" panose="020F0302020204030204" pitchFamily="34" charset="0"/>
            <a:cs typeface="Calibri Light" panose="020F0302020204030204" pitchFamily="34" charset="0"/>
          </a:endParaRPr>
        </a:p>
      </dgm:t>
    </dgm:pt>
    <dgm:pt modelId="{1BD16921-F934-4AE1-9C53-6446C1056071}" type="parTrans" cxnId="{FBF9A5BA-475D-4368-B4F5-D7700A1D0643}">
      <dgm:prSet/>
      <dgm:spPr/>
      <dgm:t>
        <a:bodyPr/>
        <a:lstStyle/>
        <a:p>
          <a:endParaRPr lang="en-US"/>
        </a:p>
      </dgm:t>
    </dgm:pt>
    <dgm:pt modelId="{D52BE828-4240-49D3-910C-4E1E007F7CA6}" type="sibTrans" cxnId="{FBF9A5BA-475D-4368-B4F5-D7700A1D0643}">
      <dgm:prSet/>
      <dgm:spPr/>
      <dgm:t>
        <a:bodyPr/>
        <a:lstStyle/>
        <a:p>
          <a:endParaRPr lang="en-US"/>
        </a:p>
      </dgm:t>
    </dgm:pt>
    <dgm:pt modelId="{19F18408-AB76-4560-AED5-82DB803B5BD5}">
      <dgm:prSet custT="1"/>
      <dgm:spPr/>
      <dgm:t>
        <a:bodyPr/>
        <a:lstStyle/>
        <a:p>
          <a:r>
            <a:rPr lang="en-US" sz="1900" b="1" dirty="0"/>
            <a:t>Discontinuation of a service </a:t>
          </a:r>
          <a:r>
            <a:rPr lang="en-US" sz="1900" b="0" dirty="0"/>
            <a:t>(P</a:t>
          </a:r>
          <a:r>
            <a:rPr lang="en-US" sz="1900" dirty="0">
              <a:latin typeface="Calibri" panose="020F0502020204030204" pitchFamily="34" charset="0"/>
              <a:cs typeface="Calibri" panose="020F0502020204030204" pitchFamily="34" charset="0"/>
            </a:rPr>
            <a:t>rovider is removed from the POC causing the authorization to end)</a:t>
          </a:r>
        </a:p>
      </dgm:t>
    </dgm:pt>
    <dgm:pt modelId="{8B96F956-9F16-4422-B2EE-5A51E685F6F2}" type="parTrans" cxnId="{4D957957-C059-46A2-A63C-2C909F8DFEFE}">
      <dgm:prSet/>
      <dgm:spPr/>
      <dgm:t>
        <a:bodyPr/>
        <a:lstStyle/>
        <a:p>
          <a:endParaRPr lang="en-US"/>
        </a:p>
      </dgm:t>
    </dgm:pt>
    <dgm:pt modelId="{DE2A1CF7-6F3E-4A19-8960-B2794BD6FDD4}" type="sibTrans" cxnId="{4D957957-C059-46A2-A63C-2C909F8DFEFE}">
      <dgm:prSet/>
      <dgm:spPr/>
      <dgm:t>
        <a:bodyPr/>
        <a:lstStyle/>
        <a:p>
          <a:endParaRPr lang="en-US"/>
        </a:p>
      </dgm:t>
    </dgm:pt>
    <dgm:pt modelId="{F31FCA33-B255-4AD5-80F0-4D6E8716A52E}" type="pres">
      <dgm:prSet presAssocID="{AA8381F4-9BAF-49E9-802A-BB8CFFB1A71A}" presName="linear" presStyleCnt="0">
        <dgm:presLayoutVars>
          <dgm:animLvl val="lvl"/>
          <dgm:resizeHandles val="exact"/>
        </dgm:presLayoutVars>
      </dgm:prSet>
      <dgm:spPr/>
    </dgm:pt>
    <dgm:pt modelId="{2BF04506-A15B-476A-9E2F-EC8C3C198850}" type="pres">
      <dgm:prSet presAssocID="{947AF4BC-BDC7-4F46-88B7-3B17D9F1AA56}" presName="parentText" presStyleLbl="node1" presStyleIdx="0" presStyleCnt="7">
        <dgm:presLayoutVars>
          <dgm:chMax val="0"/>
          <dgm:bulletEnabled val="1"/>
        </dgm:presLayoutVars>
      </dgm:prSet>
      <dgm:spPr/>
    </dgm:pt>
    <dgm:pt modelId="{9BFF1549-8750-4C89-A574-204C20F087CA}" type="pres">
      <dgm:prSet presAssocID="{F2AE05A5-3712-465C-BB6C-172D190DB804}" presName="spacer" presStyleCnt="0"/>
      <dgm:spPr/>
    </dgm:pt>
    <dgm:pt modelId="{FFA022C0-6BEF-41F7-B1D0-5C028BA06019}" type="pres">
      <dgm:prSet presAssocID="{6EA65A29-2ADC-47B0-B174-E6FF7DD62DCE}" presName="parentText" presStyleLbl="node1" presStyleIdx="1" presStyleCnt="7">
        <dgm:presLayoutVars>
          <dgm:chMax val="0"/>
          <dgm:bulletEnabled val="1"/>
        </dgm:presLayoutVars>
      </dgm:prSet>
      <dgm:spPr/>
    </dgm:pt>
    <dgm:pt modelId="{02D02A80-5260-46C7-B239-CFA399F7D825}" type="pres">
      <dgm:prSet presAssocID="{8E9196B1-564E-45F7-A913-5A31D64607BA}" presName="spacer" presStyleCnt="0"/>
      <dgm:spPr/>
    </dgm:pt>
    <dgm:pt modelId="{C3683B68-53B1-403C-8958-B8D720F09EA2}" type="pres">
      <dgm:prSet presAssocID="{1F2E790E-6C0B-441F-AED4-814E323ED6B1}" presName="parentText" presStyleLbl="node1" presStyleIdx="2" presStyleCnt="7">
        <dgm:presLayoutVars>
          <dgm:chMax val="0"/>
          <dgm:bulletEnabled val="1"/>
        </dgm:presLayoutVars>
      </dgm:prSet>
      <dgm:spPr/>
    </dgm:pt>
    <dgm:pt modelId="{FDF337DC-37AE-43B7-86EF-46F4FF619ECB}" type="pres">
      <dgm:prSet presAssocID="{E6BCEA7B-3FF9-46D1-B9C7-221801382390}" presName="spacer" presStyleCnt="0"/>
      <dgm:spPr/>
    </dgm:pt>
    <dgm:pt modelId="{12514E78-8BF4-4130-B4BD-AEFAB3C7FD16}" type="pres">
      <dgm:prSet presAssocID="{CD30A14B-1AAB-4226-AFE6-F2CAB7634754}" presName="parentText" presStyleLbl="node1" presStyleIdx="3" presStyleCnt="7">
        <dgm:presLayoutVars>
          <dgm:chMax val="0"/>
          <dgm:bulletEnabled val="1"/>
        </dgm:presLayoutVars>
      </dgm:prSet>
      <dgm:spPr/>
    </dgm:pt>
    <dgm:pt modelId="{B0D99B17-0E62-4E19-9C54-0327B75242FD}" type="pres">
      <dgm:prSet presAssocID="{C699D111-6DC9-46D0-93E5-50348ECB04F3}" presName="spacer" presStyleCnt="0"/>
      <dgm:spPr/>
    </dgm:pt>
    <dgm:pt modelId="{BEFE7D03-CC49-4F19-9AA0-84CA849BF09B}" type="pres">
      <dgm:prSet presAssocID="{77DF1014-EEEF-47DB-95E7-19791E857B23}" presName="parentText" presStyleLbl="node1" presStyleIdx="4" presStyleCnt="7" custLinFactNeighborX="251" custLinFactNeighborY="23157">
        <dgm:presLayoutVars>
          <dgm:chMax val="0"/>
          <dgm:bulletEnabled val="1"/>
        </dgm:presLayoutVars>
      </dgm:prSet>
      <dgm:spPr/>
    </dgm:pt>
    <dgm:pt modelId="{37E442DB-89CF-4EB7-A90B-115ABCD7D84C}" type="pres">
      <dgm:prSet presAssocID="{9396E237-0ABC-46A4-868F-BF3F65D5FB8F}" presName="spacer" presStyleCnt="0"/>
      <dgm:spPr/>
    </dgm:pt>
    <dgm:pt modelId="{E9A27F8C-6529-472A-92B3-F264F681DA85}" type="pres">
      <dgm:prSet presAssocID="{19F18408-AB76-4560-AED5-82DB803B5BD5}" presName="parentText" presStyleLbl="node1" presStyleIdx="5" presStyleCnt="7">
        <dgm:presLayoutVars>
          <dgm:chMax val="0"/>
          <dgm:bulletEnabled val="1"/>
        </dgm:presLayoutVars>
      </dgm:prSet>
      <dgm:spPr/>
    </dgm:pt>
    <dgm:pt modelId="{DFBB08E7-7BFA-4A93-A996-6F74FB9807B9}" type="pres">
      <dgm:prSet presAssocID="{DE2A1CF7-6F3E-4A19-8960-B2794BD6FDD4}" presName="spacer" presStyleCnt="0"/>
      <dgm:spPr/>
    </dgm:pt>
    <dgm:pt modelId="{BBCCE5F2-DC41-4468-80A6-08ADB3FC55CC}" type="pres">
      <dgm:prSet presAssocID="{0F2910C1-C041-4913-A27A-7DCC040EEA7F}" presName="parentText" presStyleLbl="node1" presStyleIdx="6" presStyleCnt="7">
        <dgm:presLayoutVars>
          <dgm:chMax val="0"/>
          <dgm:bulletEnabled val="1"/>
        </dgm:presLayoutVars>
      </dgm:prSet>
      <dgm:spPr/>
    </dgm:pt>
  </dgm:ptLst>
  <dgm:cxnLst>
    <dgm:cxn modelId="{1A36FA12-C029-40D4-9F91-1A7E21DB0124}" type="presOf" srcId="{CD30A14B-1AAB-4226-AFE6-F2CAB7634754}" destId="{12514E78-8BF4-4130-B4BD-AEFAB3C7FD16}" srcOrd="0" destOrd="0" presId="urn:microsoft.com/office/officeart/2005/8/layout/vList2"/>
    <dgm:cxn modelId="{F40B9836-6315-4E9A-81C7-CD4A72DAB757}" type="presOf" srcId="{19F18408-AB76-4560-AED5-82DB803B5BD5}" destId="{E9A27F8C-6529-472A-92B3-F264F681DA85}" srcOrd="0" destOrd="0" presId="urn:microsoft.com/office/officeart/2005/8/layout/vList2"/>
    <dgm:cxn modelId="{B1A63A39-1F68-4A89-B974-A77B6F896791}" srcId="{AA8381F4-9BAF-49E9-802A-BB8CFFB1A71A}" destId="{1F2E790E-6C0B-441F-AED4-814E323ED6B1}" srcOrd="2" destOrd="0" parTransId="{7E656EEB-8C7D-4CD8-906D-378758EF35AE}" sibTransId="{E6BCEA7B-3FF9-46D1-B9C7-221801382390}"/>
    <dgm:cxn modelId="{AC26D23C-647D-4BE9-83EB-D9AF5D4E4D6F}" type="presOf" srcId="{77DF1014-EEEF-47DB-95E7-19791E857B23}" destId="{BEFE7D03-CC49-4F19-9AA0-84CA849BF09B}" srcOrd="0" destOrd="0" presId="urn:microsoft.com/office/officeart/2005/8/layout/vList2"/>
    <dgm:cxn modelId="{8EE3FE5B-1F21-40DD-B7E2-2E816F79CAD9}" type="presOf" srcId="{947AF4BC-BDC7-4F46-88B7-3B17D9F1AA56}" destId="{2BF04506-A15B-476A-9E2F-EC8C3C198850}" srcOrd="0" destOrd="0" presId="urn:microsoft.com/office/officeart/2005/8/layout/vList2"/>
    <dgm:cxn modelId="{4D957957-C059-46A2-A63C-2C909F8DFEFE}" srcId="{AA8381F4-9BAF-49E9-802A-BB8CFFB1A71A}" destId="{19F18408-AB76-4560-AED5-82DB803B5BD5}" srcOrd="5" destOrd="0" parTransId="{8B96F956-9F16-4422-B2EE-5A51E685F6F2}" sibTransId="{DE2A1CF7-6F3E-4A19-8960-B2794BD6FDD4}"/>
    <dgm:cxn modelId="{4A26078D-25FA-43B4-A976-94E2C3E4A9F8}" type="presOf" srcId="{1F2E790E-6C0B-441F-AED4-814E323ED6B1}" destId="{C3683B68-53B1-403C-8958-B8D720F09EA2}" srcOrd="0" destOrd="0" presId="urn:microsoft.com/office/officeart/2005/8/layout/vList2"/>
    <dgm:cxn modelId="{FBF9A5BA-475D-4368-B4F5-D7700A1D0643}" srcId="{AA8381F4-9BAF-49E9-802A-BB8CFFB1A71A}" destId="{0F2910C1-C041-4913-A27A-7DCC040EEA7F}" srcOrd="6" destOrd="0" parTransId="{1BD16921-F934-4AE1-9C53-6446C1056071}" sibTransId="{D52BE828-4240-49D3-910C-4E1E007F7CA6}"/>
    <dgm:cxn modelId="{6E1B8FC1-C4CD-462A-A9CC-19F8A6393AB7}" srcId="{AA8381F4-9BAF-49E9-802A-BB8CFFB1A71A}" destId="{947AF4BC-BDC7-4F46-88B7-3B17D9F1AA56}" srcOrd="0" destOrd="0" parTransId="{0E342CAB-9BFA-4EBD-94C1-D1AE11E8B568}" sibTransId="{F2AE05A5-3712-465C-BB6C-172D190DB804}"/>
    <dgm:cxn modelId="{E8B7B9C5-B349-4C4C-9A8B-3C18439E6102}" type="presOf" srcId="{6EA65A29-2ADC-47B0-B174-E6FF7DD62DCE}" destId="{FFA022C0-6BEF-41F7-B1D0-5C028BA06019}" srcOrd="0" destOrd="0" presId="urn:microsoft.com/office/officeart/2005/8/layout/vList2"/>
    <dgm:cxn modelId="{341237C9-E3A0-4C67-8E9B-764308E98E22}" type="presOf" srcId="{AA8381F4-9BAF-49E9-802A-BB8CFFB1A71A}" destId="{F31FCA33-B255-4AD5-80F0-4D6E8716A52E}" srcOrd="0" destOrd="0" presId="urn:microsoft.com/office/officeart/2005/8/layout/vList2"/>
    <dgm:cxn modelId="{24DE7DD3-294D-4017-86B6-2DC83A7331E3}" srcId="{AA8381F4-9BAF-49E9-802A-BB8CFFB1A71A}" destId="{CD30A14B-1AAB-4226-AFE6-F2CAB7634754}" srcOrd="3" destOrd="0" parTransId="{CEC2D594-133A-4D18-A243-CD8C85BA0EB6}" sibTransId="{C699D111-6DC9-46D0-93E5-50348ECB04F3}"/>
    <dgm:cxn modelId="{533A73D4-3212-4F78-BE98-92C62777FDBD}" srcId="{AA8381F4-9BAF-49E9-802A-BB8CFFB1A71A}" destId="{77DF1014-EEEF-47DB-95E7-19791E857B23}" srcOrd="4" destOrd="0" parTransId="{F0C9CB98-A766-40A6-9A0C-20CB2EA16A4A}" sibTransId="{9396E237-0ABC-46A4-868F-BF3F65D5FB8F}"/>
    <dgm:cxn modelId="{178252E3-066F-4701-8B23-2621B3D98850}" type="presOf" srcId="{0F2910C1-C041-4913-A27A-7DCC040EEA7F}" destId="{BBCCE5F2-DC41-4468-80A6-08ADB3FC55CC}" srcOrd="0" destOrd="0" presId="urn:microsoft.com/office/officeart/2005/8/layout/vList2"/>
    <dgm:cxn modelId="{93ACEEFF-E8A9-49B6-A7AB-608AADBEE84A}" srcId="{AA8381F4-9BAF-49E9-802A-BB8CFFB1A71A}" destId="{6EA65A29-2ADC-47B0-B174-E6FF7DD62DCE}" srcOrd="1" destOrd="0" parTransId="{7ED61CB1-ED88-47DE-933C-2EC647AFC046}" sibTransId="{8E9196B1-564E-45F7-A913-5A31D64607BA}"/>
    <dgm:cxn modelId="{85C24433-3513-4C1B-94AF-8DA56A5F815D}" type="presParOf" srcId="{F31FCA33-B255-4AD5-80F0-4D6E8716A52E}" destId="{2BF04506-A15B-476A-9E2F-EC8C3C198850}" srcOrd="0" destOrd="0" presId="urn:microsoft.com/office/officeart/2005/8/layout/vList2"/>
    <dgm:cxn modelId="{7EE6C3A2-321D-40A2-B5D7-CDBAD8854EC8}" type="presParOf" srcId="{F31FCA33-B255-4AD5-80F0-4D6E8716A52E}" destId="{9BFF1549-8750-4C89-A574-204C20F087CA}" srcOrd="1" destOrd="0" presId="urn:microsoft.com/office/officeart/2005/8/layout/vList2"/>
    <dgm:cxn modelId="{CF084942-AC5C-4307-8BE0-04E0B36AF466}" type="presParOf" srcId="{F31FCA33-B255-4AD5-80F0-4D6E8716A52E}" destId="{FFA022C0-6BEF-41F7-B1D0-5C028BA06019}" srcOrd="2" destOrd="0" presId="urn:microsoft.com/office/officeart/2005/8/layout/vList2"/>
    <dgm:cxn modelId="{D82BEA4E-0EF9-4BCC-AEFA-7EA23663C4CC}" type="presParOf" srcId="{F31FCA33-B255-4AD5-80F0-4D6E8716A52E}" destId="{02D02A80-5260-46C7-B239-CFA399F7D825}" srcOrd="3" destOrd="0" presId="urn:microsoft.com/office/officeart/2005/8/layout/vList2"/>
    <dgm:cxn modelId="{2EF6D8C3-A73D-4666-ABB3-66F55DDADA51}" type="presParOf" srcId="{F31FCA33-B255-4AD5-80F0-4D6E8716A52E}" destId="{C3683B68-53B1-403C-8958-B8D720F09EA2}" srcOrd="4" destOrd="0" presId="urn:microsoft.com/office/officeart/2005/8/layout/vList2"/>
    <dgm:cxn modelId="{89902181-5879-4017-BCED-7A4B1BCA67FB}" type="presParOf" srcId="{F31FCA33-B255-4AD5-80F0-4D6E8716A52E}" destId="{FDF337DC-37AE-43B7-86EF-46F4FF619ECB}" srcOrd="5" destOrd="0" presId="urn:microsoft.com/office/officeart/2005/8/layout/vList2"/>
    <dgm:cxn modelId="{C77E6D67-6D5A-4409-853B-1DE05354556B}" type="presParOf" srcId="{F31FCA33-B255-4AD5-80F0-4D6E8716A52E}" destId="{12514E78-8BF4-4130-B4BD-AEFAB3C7FD16}" srcOrd="6" destOrd="0" presId="urn:microsoft.com/office/officeart/2005/8/layout/vList2"/>
    <dgm:cxn modelId="{4391C407-EB21-4FB6-924B-BDB946CF9F81}" type="presParOf" srcId="{F31FCA33-B255-4AD5-80F0-4D6E8716A52E}" destId="{B0D99B17-0E62-4E19-9C54-0327B75242FD}" srcOrd="7" destOrd="0" presId="urn:microsoft.com/office/officeart/2005/8/layout/vList2"/>
    <dgm:cxn modelId="{A405B8AF-E28A-4553-91E4-2539E2C5CC9E}" type="presParOf" srcId="{F31FCA33-B255-4AD5-80F0-4D6E8716A52E}" destId="{BEFE7D03-CC49-4F19-9AA0-84CA849BF09B}" srcOrd="8" destOrd="0" presId="urn:microsoft.com/office/officeart/2005/8/layout/vList2"/>
    <dgm:cxn modelId="{E067B22C-70EF-4A23-BBA8-86CAD952057F}" type="presParOf" srcId="{F31FCA33-B255-4AD5-80F0-4D6E8716A52E}" destId="{37E442DB-89CF-4EB7-A90B-115ABCD7D84C}" srcOrd="9" destOrd="0" presId="urn:microsoft.com/office/officeart/2005/8/layout/vList2"/>
    <dgm:cxn modelId="{09B45998-987F-4593-A857-35B31FE932C8}" type="presParOf" srcId="{F31FCA33-B255-4AD5-80F0-4D6E8716A52E}" destId="{E9A27F8C-6529-472A-92B3-F264F681DA85}" srcOrd="10" destOrd="0" presId="urn:microsoft.com/office/officeart/2005/8/layout/vList2"/>
    <dgm:cxn modelId="{F25CB8DE-1C2A-4B92-892C-5DD5CA7A2613}" type="presParOf" srcId="{F31FCA33-B255-4AD5-80F0-4D6E8716A52E}" destId="{DFBB08E7-7BFA-4A93-A996-6F74FB9807B9}" srcOrd="11" destOrd="0" presId="urn:microsoft.com/office/officeart/2005/8/layout/vList2"/>
    <dgm:cxn modelId="{5FC3F789-DBA6-47D0-AB31-28D6006A2FD6}" type="presParOf" srcId="{F31FCA33-B255-4AD5-80F0-4D6E8716A52E}" destId="{BBCCE5F2-DC41-4468-80A6-08ADB3FC55C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6EB3E-8883-4872-99BF-A6720F0EFBCC}"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3D234558-B6A7-437E-AD8E-23B93F9FD675}">
      <dgm:prSet phldrT="[Text]" custT="1"/>
      <dgm:spPr/>
      <dgm:t>
        <a:bodyPr/>
        <a:lstStyle/>
        <a:p>
          <a:r>
            <a:rPr lang="en-US" sz="1200" dirty="0"/>
            <a:t>Provider’s Intake Assessments</a:t>
          </a:r>
        </a:p>
      </dgm:t>
    </dgm:pt>
    <dgm:pt modelId="{C44C10A5-1E00-41F9-BE2A-CF13BE06A0C7}" type="parTrans" cxnId="{BE987C81-134B-4B9C-AA82-3F570983F2B6}">
      <dgm:prSet/>
      <dgm:spPr/>
      <dgm:t>
        <a:bodyPr/>
        <a:lstStyle/>
        <a:p>
          <a:endParaRPr lang="en-US"/>
        </a:p>
      </dgm:t>
    </dgm:pt>
    <dgm:pt modelId="{46C0AEE5-292D-4908-8844-70458336ED8D}" type="sibTrans" cxnId="{BE987C81-134B-4B9C-AA82-3F570983F2B6}">
      <dgm:prSet/>
      <dgm:spPr/>
      <dgm:t>
        <a:bodyPr/>
        <a:lstStyle/>
        <a:p>
          <a:endParaRPr lang="en-US"/>
        </a:p>
      </dgm:t>
    </dgm:pt>
    <dgm:pt modelId="{843A5372-C8DC-4FA7-9144-3099DA7EA866}">
      <dgm:prSet phldrT="[Text]" custT="1"/>
      <dgm:spPr/>
      <dgm:t>
        <a:bodyPr anchor="ctr"/>
        <a:lstStyle/>
        <a:p>
          <a:pPr marL="91440" indent="-91440"/>
          <a:r>
            <a:rPr lang="en-US" sz="1100" dirty="0"/>
            <a:t>Providers must complete their own intake assessment prior to providing CPST and/or PSR and at least once every 180 days until discharge.</a:t>
          </a:r>
        </a:p>
      </dgm:t>
    </dgm:pt>
    <dgm:pt modelId="{5B6DFA55-9019-4DA3-9211-3AEC12C6D9BA}" type="parTrans" cxnId="{4DB897F0-6F82-4596-BEF2-E3030DA6FFF9}">
      <dgm:prSet/>
      <dgm:spPr/>
      <dgm:t>
        <a:bodyPr/>
        <a:lstStyle/>
        <a:p>
          <a:endParaRPr lang="en-US"/>
        </a:p>
      </dgm:t>
    </dgm:pt>
    <dgm:pt modelId="{D651F458-67CD-4CC1-BB3B-2786AE42CB69}" type="sibTrans" cxnId="{4DB897F0-6F82-4596-BEF2-E3030DA6FFF9}">
      <dgm:prSet/>
      <dgm:spPr/>
      <dgm:t>
        <a:bodyPr/>
        <a:lstStyle/>
        <a:p>
          <a:endParaRPr lang="en-US"/>
        </a:p>
      </dgm:t>
    </dgm:pt>
    <dgm:pt modelId="{D49621E1-3126-421C-826B-4604F06A64CF}">
      <dgm:prSet phldrT="[Text]"/>
      <dgm:spPr/>
      <dgm:t>
        <a:bodyPr anchor="ctr"/>
        <a:lstStyle/>
        <a:p>
          <a:pPr marL="57150" indent="0"/>
          <a:endParaRPr lang="en-US" sz="1000" dirty="0"/>
        </a:p>
      </dgm:t>
    </dgm:pt>
    <dgm:pt modelId="{F0EE966B-1608-4C88-BB1E-1F98877978C3}" type="parTrans" cxnId="{A087DE78-EB91-44DD-A41E-71FA4E43F948}">
      <dgm:prSet/>
      <dgm:spPr/>
      <dgm:t>
        <a:bodyPr/>
        <a:lstStyle/>
        <a:p>
          <a:endParaRPr lang="en-US"/>
        </a:p>
      </dgm:t>
    </dgm:pt>
    <dgm:pt modelId="{1CCF8005-1744-43C8-A97F-0A7D93345064}" type="sibTrans" cxnId="{A087DE78-EB91-44DD-A41E-71FA4E43F948}">
      <dgm:prSet/>
      <dgm:spPr/>
      <dgm:t>
        <a:bodyPr/>
        <a:lstStyle/>
        <a:p>
          <a:endParaRPr lang="en-US"/>
        </a:p>
      </dgm:t>
    </dgm:pt>
    <dgm:pt modelId="{23994ABF-6597-4ABF-ACA0-A281A7407176}">
      <dgm:prSet phldrT="[Text]" custT="1"/>
      <dgm:spPr/>
      <dgm:t>
        <a:bodyPr/>
        <a:lstStyle/>
        <a:p>
          <a:r>
            <a:rPr lang="en-US" sz="1200" dirty="0"/>
            <a:t>Eligibility Assessment and POC Development</a:t>
          </a:r>
        </a:p>
      </dgm:t>
    </dgm:pt>
    <dgm:pt modelId="{AB8CBD56-304A-480E-9F8C-08EA6F9FAF19}" type="sibTrans" cxnId="{209BB17B-235D-4A0E-82C0-3560F527F286}">
      <dgm:prSet/>
      <dgm:spPr/>
      <dgm:t>
        <a:bodyPr/>
        <a:lstStyle/>
        <a:p>
          <a:endParaRPr lang="en-US"/>
        </a:p>
      </dgm:t>
    </dgm:pt>
    <dgm:pt modelId="{AC7E6F53-8D40-4298-9A7D-F0A414FC5CBF}" type="parTrans" cxnId="{209BB17B-235D-4A0E-82C0-3560F527F286}">
      <dgm:prSet/>
      <dgm:spPr/>
      <dgm:t>
        <a:bodyPr/>
        <a:lstStyle/>
        <a:p>
          <a:endParaRPr lang="en-US"/>
        </a:p>
      </dgm:t>
    </dgm:pt>
    <dgm:pt modelId="{B769A4CC-8E63-4A7E-82B2-4CCFCB483C5D}">
      <dgm:prSet custT="1"/>
      <dgm:spPr/>
      <dgm:t>
        <a:bodyPr/>
        <a:lstStyle/>
        <a:p>
          <a:r>
            <a:rPr lang="en-US" sz="1200" dirty="0"/>
            <a:t>Provider’s Treatment Plan</a:t>
          </a:r>
        </a:p>
      </dgm:t>
    </dgm:pt>
    <dgm:pt modelId="{7B764CD5-09E6-4E0E-BDF8-6B1F094DCA16}" type="parTrans" cxnId="{49A1489D-BD65-42DA-9B01-42CFDD13BD8E}">
      <dgm:prSet/>
      <dgm:spPr/>
      <dgm:t>
        <a:bodyPr/>
        <a:lstStyle/>
        <a:p>
          <a:endParaRPr lang="en-US"/>
        </a:p>
      </dgm:t>
    </dgm:pt>
    <dgm:pt modelId="{73003FDB-1810-497C-BED1-98D7E60B46D8}" type="sibTrans" cxnId="{49A1489D-BD65-42DA-9B01-42CFDD13BD8E}">
      <dgm:prSet/>
      <dgm:spPr/>
      <dgm:t>
        <a:bodyPr/>
        <a:lstStyle/>
        <a:p>
          <a:endParaRPr lang="en-US"/>
        </a:p>
      </dgm:t>
    </dgm:pt>
    <dgm:pt modelId="{41184A7D-8135-4B32-88FA-A8A867F960B3}">
      <dgm:prSet custT="1"/>
      <dgm:spPr/>
      <dgm:t>
        <a:bodyPr/>
        <a:lstStyle/>
        <a:p>
          <a:pPr marL="91440" indent="-91440"/>
          <a:r>
            <a:rPr lang="en-US" sz="1100" dirty="0"/>
            <a:t>Ensures provider’s treatment goals and interventions are consistent with the strategies on the POC</a:t>
          </a:r>
        </a:p>
      </dgm:t>
    </dgm:pt>
    <dgm:pt modelId="{2E5B5ED7-80EE-4434-9601-38244DD6C5B6}" type="parTrans" cxnId="{DA5FF2C4-6868-4265-BD39-FAA719EE516B}">
      <dgm:prSet/>
      <dgm:spPr/>
      <dgm:t>
        <a:bodyPr/>
        <a:lstStyle/>
        <a:p>
          <a:endParaRPr lang="en-US"/>
        </a:p>
      </dgm:t>
    </dgm:pt>
    <dgm:pt modelId="{256DED5E-AF4C-4D60-A794-D1DEC211F199}" type="sibTrans" cxnId="{DA5FF2C4-6868-4265-BD39-FAA719EE516B}">
      <dgm:prSet/>
      <dgm:spPr/>
      <dgm:t>
        <a:bodyPr/>
        <a:lstStyle/>
        <a:p>
          <a:endParaRPr lang="en-US"/>
        </a:p>
      </dgm:t>
    </dgm:pt>
    <dgm:pt modelId="{13406C30-9E0B-45BC-A4F3-5D530669693C}">
      <dgm:prSet phldrT="[Text]" custT="1"/>
      <dgm:spPr/>
      <dgm:t>
        <a:bodyPr anchor="ctr"/>
        <a:lstStyle/>
        <a:p>
          <a:pPr marL="91440" indent="-91440"/>
          <a:r>
            <a:rPr lang="en-US" sz="1100" dirty="0"/>
            <a:t>The CANS and IBHA are excellent sources of information to guide the assessment process. </a:t>
          </a:r>
        </a:p>
      </dgm:t>
    </dgm:pt>
    <dgm:pt modelId="{3CF163CC-BC57-4ABD-8A00-0D715E77A171}" type="parTrans" cxnId="{1D1460C6-1314-4B7A-A216-EA51E29870CF}">
      <dgm:prSet/>
      <dgm:spPr/>
      <dgm:t>
        <a:bodyPr/>
        <a:lstStyle/>
        <a:p>
          <a:endParaRPr lang="en-US"/>
        </a:p>
      </dgm:t>
    </dgm:pt>
    <dgm:pt modelId="{B5963657-574F-46F3-8321-BD1664F8235A}" type="sibTrans" cxnId="{1D1460C6-1314-4B7A-A216-EA51E29870CF}">
      <dgm:prSet/>
      <dgm:spPr/>
      <dgm:t>
        <a:bodyPr/>
        <a:lstStyle/>
        <a:p>
          <a:endParaRPr lang="en-US"/>
        </a:p>
      </dgm:t>
    </dgm:pt>
    <dgm:pt modelId="{E90B51D6-8787-4E3C-B4B4-AC2A422E9EED}">
      <dgm:prSet phldrT="[Text]" custT="1"/>
      <dgm:spPr/>
      <dgm:t>
        <a:bodyPr anchor="ctr"/>
        <a:lstStyle/>
        <a:p>
          <a:pPr marL="91440" indent="-91440"/>
          <a:r>
            <a:rPr lang="en-US" sz="1100" dirty="0"/>
            <a:t>If you are providing clinical services (i.e., therapy, medication management, CPST/PSR, CI, etc.), ensure your assessment is guided using one or more of our Clinical Practice Guidelines</a:t>
          </a:r>
        </a:p>
      </dgm:t>
    </dgm:pt>
    <dgm:pt modelId="{1C9FEE09-A6DB-4CD9-8C16-D6CB4291612B}" type="parTrans" cxnId="{C8F48815-F66A-4DDF-9799-3898B302F00D}">
      <dgm:prSet/>
      <dgm:spPr/>
      <dgm:t>
        <a:bodyPr/>
        <a:lstStyle/>
        <a:p>
          <a:endParaRPr lang="en-US"/>
        </a:p>
      </dgm:t>
    </dgm:pt>
    <dgm:pt modelId="{4D253E10-7671-4A1F-AB59-2889B56050D5}" type="sibTrans" cxnId="{C8F48815-F66A-4DDF-9799-3898B302F00D}">
      <dgm:prSet/>
      <dgm:spPr/>
      <dgm:t>
        <a:bodyPr/>
        <a:lstStyle/>
        <a:p>
          <a:endParaRPr lang="en-US"/>
        </a:p>
      </dgm:t>
    </dgm:pt>
    <dgm:pt modelId="{1151B9D6-9BCC-4B4A-8BC0-23238497F44E}">
      <dgm:prSet phldrT="[Text]" custT="1"/>
      <dgm:spPr/>
      <dgm:t>
        <a:bodyPr/>
        <a:lstStyle/>
        <a:p>
          <a:pPr marL="0" indent="-91440" algn="l">
            <a:buFontTx/>
            <a:buNone/>
          </a:pPr>
          <a:r>
            <a:rPr lang="en-US" sz="1100" dirty="0"/>
            <a:t>The Wraparound Agency is responsible for sharing the following documents with any formal providers listed on the youth’s POC: </a:t>
          </a:r>
        </a:p>
      </dgm:t>
    </dgm:pt>
    <dgm:pt modelId="{FE2F3C66-B7D8-4FFA-9861-8D5748751793}" type="parTrans" cxnId="{9B97F044-7407-4363-86A3-6F103BDBCE50}">
      <dgm:prSet/>
      <dgm:spPr/>
      <dgm:t>
        <a:bodyPr/>
        <a:lstStyle/>
        <a:p>
          <a:endParaRPr lang="en-US"/>
        </a:p>
      </dgm:t>
    </dgm:pt>
    <dgm:pt modelId="{90B3F282-91A8-4882-AD79-AE6E4563F6CB}" type="sibTrans" cxnId="{9B97F044-7407-4363-86A3-6F103BDBCE50}">
      <dgm:prSet/>
      <dgm:spPr/>
      <dgm:t>
        <a:bodyPr/>
        <a:lstStyle/>
        <a:p>
          <a:endParaRPr lang="en-US"/>
        </a:p>
      </dgm:t>
    </dgm:pt>
    <dgm:pt modelId="{0880DF32-334E-4490-94C9-CCCB9171CFA5}">
      <dgm:prSet custT="1"/>
      <dgm:spPr/>
      <dgm:t>
        <a:bodyPr/>
        <a:lstStyle/>
        <a:p>
          <a:pPr marL="91440" indent="-91440" algn="l"/>
          <a:r>
            <a:rPr lang="en-US" sz="1100" dirty="0"/>
            <a:t>Child and Adolescent Needs and Strengths (CANS) Comprehensive Screening Tools</a:t>
          </a:r>
        </a:p>
      </dgm:t>
    </dgm:pt>
    <dgm:pt modelId="{6CCC9D0C-36B9-4E2D-A5CE-30D15BA9C004}" type="sibTrans" cxnId="{0917F861-B426-4F03-B06B-85D53ACDCE0F}">
      <dgm:prSet/>
      <dgm:spPr/>
      <dgm:t>
        <a:bodyPr/>
        <a:lstStyle/>
        <a:p>
          <a:endParaRPr lang="en-US"/>
        </a:p>
      </dgm:t>
    </dgm:pt>
    <dgm:pt modelId="{65127EDF-3A25-4CAB-B4B9-8C0A588BE750}" type="parTrans" cxnId="{0917F861-B426-4F03-B06B-85D53ACDCE0F}">
      <dgm:prSet/>
      <dgm:spPr/>
      <dgm:t>
        <a:bodyPr/>
        <a:lstStyle/>
        <a:p>
          <a:endParaRPr lang="en-US"/>
        </a:p>
      </dgm:t>
    </dgm:pt>
    <dgm:pt modelId="{7C723408-46E3-4092-BDF9-704D00190D2E}">
      <dgm:prSet custT="1"/>
      <dgm:spPr/>
      <dgm:t>
        <a:bodyPr/>
        <a:lstStyle/>
        <a:p>
          <a:pPr marL="91440" indent="-91440"/>
          <a:r>
            <a:rPr lang="en-US" sz="1100" dirty="0"/>
            <a:t>Provides the service authorization start and end date</a:t>
          </a:r>
        </a:p>
      </dgm:t>
    </dgm:pt>
    <dgm:pt modelId="{AEA55F6A-4E1E-42FE-B791-6E822CA68E20}" type="parTrans" cxnId="{D3749ED3-7469-4C2B-936F-93A8A22F3612}">
      <dgm:prSet/>
      <dgm:spPr/>
      <dgm:t>
        <a:bodyPr/>
        <a:lstStyle/>
        <a:p>
          <a:endParaRPr lang="en-US"/>
        </a:p>
      </dgm:t>
    </dgm:pt>
    <dgm:pt modelId="{B43981EC-7099-4171-9D55-6298BA4CFC80}" type="sibTrans" cxnId="{D3749ED3-7469-4C2B-936F-93A8A22F3612}">
      <dgm:prSet/>
      <dgm:spPr/>
      <dgm:t>
        <a:bodyPr/>
        <a:lstStyle/>
        <a:p>
          <a:endParaRPr lang="en-US"/>
        </a:p>
      </dgm:t>
    </dgm:pt>
    <dgm:pt modelId="{FD930304-9AA3-4EE6-9B58-0598FE9F5669}">
      <dgm:prSet custT="1"/>
      <dgm:spPr/>
      <dgm:t>
        <a:bodyPr/>
        <a:lstStyle/>
        <a:p>
          <a:pPr marL="91440" indent="-91440"/>
          <a:r>
            <a:rPr lang="en-US" sz="1100" dirty="0"/>
            <a:t>Specifies the type, frequency, duration, and amount of services to be provided</a:t>
          </a:r>
        </a:p>
      </dgm:t>
    </dgm:pt>
    <dgm:pt modelId="{493BE5AA-46D5-4D54-A774-FEDEFF47CC45}" type="parTrans" cxnId="{8E2A06DE-BBDE-4719-AE37-602DD4FB5DF6}">
      <dgm:prSet/>
      <dgm:spPr/>
      <dgm:t>
        <a:bodyPr/>
        <a:lstStyle/>
        <a:p>
          <a:endParaRPr lang="en-US"/>
        </a:p>
      </dgm:t>
    </dgm:pt>
    <dgm:pt modelId="{35B15858-1116-470D-A0F8-E5198D2F4443}" type="sibTrans" cxnId="{8E2A06DE-BBDE-4719-AE37-602DD4FB5DF6}">
      <dgm:prSet/>
      <dgm:spPr/>
      <dgm:t>
        <a:bodyPr/>
        <a:lstStyle/>
        <a:p>
          <a:endParaRPr lang="en-US"/>
        </a:p>
      </dgm:t>
    </dgm:pt>
    <dgm:pt modelId="{5DEB6048-909C-4D2A-B4E7-826F3AB02045}">
      <dgm:prSet custT="1"/>
      <dgm:spPr/>
      <dgm:t>
        <a:bodyPr/>
        <a:lstStyle/>
        <a:p>
          <a:pPr marL="91440" indent="-91440"/>
          <a:r>
            <a:rPr lang="en-US" sz="1100" dirty="0"/>
            <a:t>Identifies other relevant BH providers working with youth</a:t>
          </a:r>
        </a:p>
      </dgm:t>
    </dgm:pt>
    <dgm:pt modelId="{7CB6DC74-0FDE-4C01-A82E-D3EE539BA290}" type="parTrans" cxnId="{919F75FC-2844-4567-9377-0683F8969960}">
      <dgm:prSet/>
      <dgm:spPr/>
      <dgm:t>
        <a:bodyPr/>
        <a:lstStyle/>
        <a:p>
          <a:endParaRPr lang="en-US"/>
        </a:p>
      </dgm:t>
    </dgm:pt>
    <dgm:pt modelId="{D12D350E-F2C0-4310-AE98-3CA4C4DB5619}" type="sibTrans" cxnId="{919F75FC-2844-4567-9377-0683F8969960}">
      <dgm:prSet/>
      <dgm:spPr/>
      <dgm:t>
        <a:bodyPr/>
        <a:lstStyle/>
        <a:p>
          <a:endParaRPr lang="en-US"/>
        </a:p>
      </dgm:t>
    </dgm:pt>
    <dgm:pt modelId="{9BB0B1C7-8024-4EE5-AB71-1B13853A111A}">
      <dgm:prSet custT="1"/>
      <dgm:spPr/>
      <dgm:t>
        <a:bodyPr/>
        <a:lstStyle/>
        <a:p>
          <a:r>
            <a:rPr lang="en-US" sz="1100" dirty="0"/>
            <a:t>Independent Behavioral Health Assessment (IBHA)</a:t>
          </a:r>
        </a:p>
      </dgm:t>
    </dgm:pt>
    <dgm:pt modelId="{9C610D21-59B0-4ABD-B9F3-427CBCAC6044}" type="parTrans" cxnId="{98C92D38-2E2A-4568-9AA2-61EF645DAF3E}">
      <dgm:prSet/>
      <dgm:spPr/>
      <dgm:t>
        <a:bodyPr/>
        <a:lstStyle/>
        <a:p>
          <a:endParaRPr lang="en-US"/>
        </a:p>
      </dgm:t>
    </dgm:pt>
    <dgm:pt modelId="{4C01DD2E-339D-4EAD-8276-F56A3BBD7D48}" type="sibTrans" cxnId="{98C92D38-2E2A-4568-9AA2-61EF645DAF3E}">
      <dgm:prSet/>
      <dgm:spPr/>
      <dgm:t>
        <a:bodyPr/>
        <a:lstStyle/>
        <a:p>
          <a:endParaRPr lang="en-US"/>
        </a:p>
      </dgm:t>
    </dgm:pt>
    <dgm:pt modelId="{FF203F95-5488-42CB-9E76-F2CD866743A4}">
      <dgm:prSet custT="1"/>
      <dgm:spPr/>
      <dgm:t>
        <a:bodyPr/>
        <a:lstStyle/>
        <a:p>
          <a:pPr marL="91440" indent="-91440" algn="l"/>
          <a:r>
            <a:rPr lang="en-US" sz="1100" dirty="0"/>
            <a:t>Plan of Care (POC) and Crisis Plan </a:t>
          </a:r>
        </a:p>
      </dgm:t>
    </dgm:pt>
    <dgm:pt modelId="{B7391533-1434-4B97-B8CD-2EB20F47B9C6}" type="parTrans" cxnId="{A014EB50-1B7E-4A37-8CAC-0D7678EB554E}">
      <dgm:prSet/>
      <dgm:spPr/>
      <dgm:t>
        <a:bodyPr/>
        <a:lstStyle/>
        <a:p>
          <a:endParaRPr lang="en-US"/>
        </a:p>
      </dgm:t>
    </dgm:pt>
    <dgm:pt modelId="{76C54190-93FF-4CC9-82F6-63EEE3AEBBD9}" type="sibTrans" cxnId="{A014EB50-1B7E-4A37-8CAC-0D7678EB554E}">
      <dgm:prSet/>
      <dgm:spPr/>
      <dgm:t>
        <a:bodyPr/>
        <a:lstStyle/>
        <a:p>
          <a:endParaRPr lang="en-US"/>
        </a:p>
      </dgm:t>
    </dgm:pt>
    <dgm:pt modelId="{782A97F5-118B-490A-82E8-8115B3BD77CB}" type="pres">
      <dgm:prSet presAssocID="{1A96EB3E-8883-4872-99BF-A6720F0EFBCC}" presName="linear" presStyleCnt="0">
        <dgm:presLayoutVars>
          <dgm:dir/>
          <dgm:animLvl val="lvl"/>
          <dgm:resizeHandles val="exact"/>
        </dgm:presLayoutVars>
      </dgm:prSet>
      <dgm:spPr/>
    </dgm:pt>
    <dgm:pt modelId="{C8AD09E7-C0EA-438D-9DE5-C9EF5A639A72}" type="pres">
      <dgm:prSet presAssocID="{23994ABF-6597-4ABF-ACA0-A281A7407176}" presName="parentLin" presStyleCnt="0"/>
      <dgm:spPr/>
    </dgm:pt>
    <dgm:pt modelId="{8D5A9248-F63C-49A3-9438-4303A7AE2FE0}" type="pres">
      <dgm:prSet presAssocID="{23994ABF-6597-4ABF-ACA0-A281A7407176}" presName="parentLeftMargin" presStyleLbl="node1" presStyleIdx="0" presStyleCnt="3"/>
      <dgm:spPr/>
    </dgm:pt>
    <dgm:pt modelId="{C3AF46EF-2CC1-4558-970E-8718F508379A}" type="pres">
      <dgm:prSet presAssocID="{23994ABF-6597-4ABF-ACA0-A281A7407176}" presName="parentText" presStyleLbl="node1" presStyleIdx="0" presStyleCnt="3">
        <dgm:presLayoutVars>
          <dgm:chMax val="0"/>
          <dgm:bulletEnabled val="1"/>
        </dgm:presLayoutVars>
      </dgm:prSet>
      <dgm:spPr/>
    </dgm:pt>
    <dgm:pt modelId="{2B2FA97F-C1FF-4CA7-9916-09DA01D26ACC}" type="pres">
      <dgm:prSet presAssocID="{23994ABF-6597-4ABF-ACA0-A281A7407176}" presName="negativeSpace" presStyleCnt="0"/>
      <dgm:spPr/>
    </dgm:pt>
    <dgm:pt modelId="{ABABF276-C465-46F9-B287-130981B22008}" type="pres">
      <dgm:prSet presAssocID="{23994ABF-6597-4ABF-ACA0-A281A7407176}" presName="childText" presStyleLbl="conFgAcc1" presStyleIdx="0" presStyleCnt="3">
        <dgm:presLayoutVars>
          <dgm:bulletEnabled val="1"/>
        </dgm:presLayoutVars>
      </dgm:prSet>
      <dgm:spPr/>
    </dgm:pt>
    <dgm:pt modelId="{52CDDA7E-9CA4-4628-8039-CC148AC5F900}" type="pres">
      <dgm:prSet presAssocID="{AB8CBD56-304A-480E-9F8C-08EA6F9FAF19}" presName="spaceBetweenRectangles" presStyleCnt="0"/>
      <dgm:spPr/>
    </dgm:pt>
    <dgm:pt modelId="{32FC0349-A53E-40F1-9D11-86577C6B19D5}" type="pres">
      <dgm:prSet presAssocID="{3D234558-B6A7-437E-AD8E-23B93F9FD675}" presName="parentLin" presStyleCnt="0"/>
      <dgm:spPr/>
    </dgm:pt>
    <dgm:pt modelId="{DFF240C2-6574-42DB-AD2E-F70CF5E6EE4C}" type="pres">
      <dgm:prSet presAssocID="{3D234558-B6A7-437E-AD8E-23B93F9FD675}" presName="parentLeftMargin" presStyleLbl="node1" presStyleIdx="0" presStyleCnt="3"/>
      <dgm:spPr/>
    </dgm:pt>
    <dgm:pt modelId="{B7E3BC3B-46FB-4D73-9B9C-6A54796CDC78}" type="pres">
      <dgm:prSet presAssocID="{3D234558-B6A7-437E-AD8E-23B93F9FD675}" presName="parentText" presStyleLbl="node1" presStyleIdx="1" presStyleCnt="3">
        <dgm:presLayoutVars>
          <dgm:chMax val="0"/>
          <dgm:bulletEnabled val="1"/>
        </dgm:presLayoutVars>
      </dgm:prSet>
      <dgm:spPr/>
    </dgm:pt>
    <dgm:pt modelId="{2BCCE0B0-CAF1-49C4-A10F-32053FA2B1D6}" type="pres">
      <dgm:prSet presAssocID="{3D234558-B6A7-437E-AD8E-23B93F9FD675}" presName="negativeSpace" presStyleCnt="0"/>
      <dgm:spPr/>
    </dgm:pt>
    <dgm:pt modelId="{8BCE1EEE-80EC-4CF7-8B2A-4FF743F89E86}" type="pres">
      <dgm:prSet presAssocID="{3D234558-B6A7-437E-AD8E-23B93F9FD675}" presName="childText" presStyleLbl="conFgAcc1" presStyleIdx="1" presStyleCnt="3">
        <dgm:presLayoutVars>
          <dgm:bulletEnabled val="1"/>
        </dgm:presLayoutVars>
      </dgm:prSet>
      <dgm:spPr/>
    </dgm:pt>
    <dgm:pt modelId="{4873E38C-63A6-4F05-A1AF-C113991022E5}" type="pres">
      <dgm:prSet presAssocID="{46C0AEE5-292D-4908-8844-70458336ED8D}" presName="spaceBetweenRectangles" presStyleCnt="0"/>
      <dgm:spPr/>
    </dgm:pt>
    <dgm:pt modelId="{54DF7B27-4BE5-4BFE-8FF1-6FC860ABE81E}" type="pres">
      <dgm:prSet presAssocID="{B769A4CC-8E63-4A7E-82B2-4CCFCB483C5D}" presName="parentLin" presStyleCnt="0"/>
      <dgm:spPr/>
    </dgm:pt>
    <dgm:pt modelId="{FBE7DFFD-89BE-4090-97E5-7907D58D8ED8}" type="pres">
      <dgm:prSet presAssocID="{B769A4CC-8E63-4A7E-82B2-4CCFCB483C5D}" presName="parentLeftMargin" presStyleLbl="node1" presStyleIdx="1" presStyleCnt="3"/>
      <dgm:spPr/>
    </dgm:pt>
    <dgm:pt modelId="{EAE3A993-9BE5-40B3-8013-E043F4E90EA8}" type="pres">
      <dgm:prSet presAssocID="{B769A4CC-8E63-4A7E-82B2-4CCFCB483C5D}" presName="parentText" presStyleLbl="node1" presStyleIdx="2" presStyleCnt="3">
        <dgm:presLayoutVars>
          <dgm:chMax val="0"/>
          <dgm:bulletEnabled val="1"/>
        </dgm:presLayoutVars>
      </dgm:prSet>
      <dgm:spPr/>
    </dgm:pt>
    <dgm:pt modelId="{B02E73FE-0DA2-4DDA-898D-60E18CE5D05B}" type="pres">
      <dgm:prSet presAssocID="{B769A4CC-8E63-4A7E-82B2-4CCFCB483C5D}" presName="negativeSpace" presStyleCnt="0"/>
      <dgm:spPr/>
    </dgm:pt>
    <dgm:pt modelId="{41261863-C3AA-40A6-AFA5-7B2ECC11C2B3}" type="pres">
      <dgm:prSet presAssocID="{B769A4CC-8E63-4A7E-82B2-4CCFCB483C5D}" presName="childText" presStyleLbl="conFgAcc1" presStyleIdx="2" presStyleCnt="3">
        <dgm:presLayoutVars>
          <dgm:bulletEnabled val="1"/>
        </dgm:presLayoutVars>
      </dgm:prSet>
      <dgm:spPr/>
    </dgm:pt>
  </dgm:ptLst>
  <dgm:cxnLst>
    <dgm:cxn modelId="{7B131104-5AA7-4605-922A-00C226C80E38}" type="presOf" srcId="{0880DF32-334E-4490-94C9-CCCB9171CFA5}" destId="{ABABF276-C465-46F9-B287-130981B22008}" srcOrd="0" destOrd="2" presId="urn:microsoft.com/office/officeart/2005/8/layout/list1"/>
    <dgm:cxn modelId="{C8F48815-F66A-4DDF-9799-3898B302F00D}" srcId="{3D234558-B6A7-437E-AD8E-23B93F9FD675}" destId="{E90B51D6-8787-4E3C-B4B4-AC2A422E9EED}" srcOrd="2" destOrd="0" parTransId="{1C9FEE09-A6DB-4CD9-8C16-D6CB4291612B}" sibTransId="{4D253E10-7671-4A1F-AB59-2889B56050D5}"/>
    <dgm:cxn modelId="{0E8EDF34-571D-4AE6-AD08-6110539E8000}" type="presOf" srcId="{E90B51D6-8787-4E3C-B4B4-AC2A422E9EED}" destId="{8BCE1EEE-80EC-4CF7-8B2A-4FF743F89E86}" srcOrd="0" destOrd="2" presId="urn:microsoft.com/office/officeart/2005/8/layout/list1"/>
    <dgm:cxn modelId="{98C92D38-2E2A-4568-9AA2-61EF645DAF3E}" srcId="{23994ABF-6597-4ABF-ACA0-A281A7407176}" destId="{9BB0B1C7-8024-4EE5-AB71-1B13853A111A}" srcOrd="1" destOrd="0" parTransId="{9C610D21-59B0-4ABD-B9F3-427CBCAC6044}" sibTransId="{4C01DD2E-339D-4EAD-8276-F56A3BBD7D48}"/>
    <dgm:cxn modelId="{0917F861-B426-4F03-B06B-85D53ACDCE0F}" srcId="{23994ABF-6597-4ABF-ACA0-A281A7407176}" destId="{0880DF32-334E-4490-94C9-CCCB9171CFA5}" srcOrd="2" destOrd="0" parTransId="{65127EDF-3A25-4CAB-B4B9-8C0A588BE750}" sibTransId="{6CCC9D0C-36B9-4E2D-A5CE-30D15BA9C004}"/>
    <dgm:cxn modelId="{857F0F62-E89D-408C-B30F-9F6ADD810D28}" type="presOf" srcId="{1A96EB3E-8883-4872-99BF-A6720F0EFBCC}" destId="{782A97F5-118B-490A-82E8-8115B3BD77CB}" srcOrd="0" destOrd="0" presId="urn:microsoft.com/office/officeart/2005/8/layout/list1"/>
    <dgm:cxn modelId="{9B97F044-7407-4363-86A3-6F103BDBCE50}" srcId="{23994ABF-6597-4ABF-ACA0-A281A7407176}" destId="{1151B9D6-9BCC-4B4A-8BC0-23238497F44E}" srcOrd="0" destOrd="0" parTransId="{FE2F3C66-B7D8-4FFA-9861-8D5748751793}" sibTransId="{90B3F282-91A8-4882-AD79-AE6E4563F6CB}"/>
    <dgm:cxn modelId="{2DEBE649-7DED-45A9-8C77-BAA506503AFC}" type="presOf" srcId="{FD930304-9AA3-4EE6-9B58-0598FE9F5669}" destId="{41261863-C3AA-40A6-AFA5-7B2ECC11C2B3}" srcOrd="0" destOrd="2" presId="urn:microsoft.com/office/officeart/2005/8/layout/list1"/>
    <dgm:cxn modelId="{A014EB50-1B7E-4A37-8CAC-0D7678EB554E}" srcId="{23994ABF-6597-4ABF-ACA0-A281A7407176}" destId="{FF203F95-5488-42CB-9E76-F2CD866743A4}" srcOrd="3" destOrd="0" parTransId="{B7391533-1434-4B97-B8CD-2EB20F47B9C6}" sibTransId="{76C54190-93FF-4CC9-82F6-63EEE3AEBBD9}"/>
    <dgm:cxn modelId="{8C86E255-2C61-42AF-B2F9-AF241F4060F9}" type="presOf" srcId="{1151B9D6-9BCC-4B4A-8BC0-23238497F44E}" destId="{ABABF276-C465-46F9-B287-130981B22008}" srcOrd="0" destOrd="0" presId="urn:microsoft.com/office/officeart/2005/8/layout/list1"/>
    <dgm:cxn modelId="{A087DE78-EB91-44DD-A41E-71FA4E43F948}" srcId="{3D234558-B6A7-437E-AD8E-23B93F9FD675}" destId="{D49621E1-3126-421C-826B-4604F06A64CF}" srcOrd="3" destOrd="0" parTransId="{F0EE966B-1608-4C88-BB1E-1F98877978C3}" sibTransId="{1CCF8005-1744-43C8-A97F-0A7D93345064}"/>
    <dgm:cxn modelId="{E8FB157A-30C6-4C92-8AE0-A3D3943F8D4E}" type="presOf" srcId="{843A5372-C8DC-4FA7-9144-3099DA7EA866}" destId="{8BCE1EEE-80EC-4CF7-8B2A-4FF743F89E86}" srcOrd="0" destOrd="0" presId="urn:microsoft.com/office/officeart/2005/8/layout/list1"/>
    <dgm:cxn modelId="{209BB17B-235D-4A0E-82C0-3560F527F286}" srcId="{1A96EB3E-8883-4872-99BF-A6720F0EFBCC}" destId="{23994ABF-6597-4ABF-ACA0-A281A7407176}" srcOrd="0" destOrd="0" parTransId="{AC7E6F53-8D40-4298-9A7D-F0A414FC5CBF}" sibTransId="{AB8CBD56-304A-480E-9F8C-08EA6F9FAF19}"/>
    <dgm:cxn modelId="{DA72EA7F-FBCF-47AF-95B0-18A83AABB769}" type="presOf" srcId="{23994ABF-6597-4ABF-ACA0-A281A7407176}" destId="{8D5A9248-F63C-49A3-9438-4303A7AE2FE0}" srcOrd="0" destOrd="0" presId="urn:microsoft.com/office/officeart/2005/8/layout/list1"/>
    <dgm:cxn modelId="{BE987C81-134B-4B9C-AA82-3F570983F2B6}" srcId="{1A96EB3E-8883-4872-99BF-A6720F0EFBCC}" destId="{3D234558-B6A7-437E-AD8E-23B93F9FD675}" srcOrd="1" destOrd="0" parTransId="{C44C10A5-1E00-41F9-BE2A-CF13BE06A0C7}" sibTransId="{46C0AEE5-292D-4908-8844-70458336ED8D}"/>
    <dgm:cxn modelId="{49A1489D-BD65-42DA-9B01-42CFDD13BD8E}" srcId="{1A96EB3E-8883-4872-99BF-A6720F0EFBCC}" destId="{B769A4CC-8E63-4A7E-82B2-4CCFCB483C5D}" srcOrd="2" destOrd="0" parTransId="{7B764CD5-09E6-4E0E-BDF8-6B1F094DCA16}" sibTransId="{73003FDB-1810-497C-BED1-98D7E60B46D8}"/>
    <dgm:cxn modelId="{ABF56E9F-CB0E-414B-B1B5-BD3B2640DC13}" type="presOf" srcId="{B769A4CC-8E63-4A7E-82B2-4CCFCB483C5D}" destId="{EAE3A993-9BE5-40B3-8013-E043F4E90EA8}" srcOrd="1" destOrd="0" presId="urn:microsoft.com/office/officeart/2005/8/layout/list1"/>
    <dgm:cxn modelId="{7E1AD4A0-C488-40BE-8B5A-155C5A44EF1A}" type="presOf" srcId="{41184A7D-8135-4B32-88FA-A8A867F960B3}" destId="{41261863-C3AA-40A6-AFA5-7B2ECC11C2B3}" srcOrd="0" destOrd="0" presId="urn:microsoft.com/office/officeart/2005/8/layout/list1"/>
    <dgm:cxn modelId="{29AC07B3-F3BB-4BAB-AA87-B0AC9DDB6038}" type="presOf" srcId="{13406C30-9E0B-45BC-A4F3-5D530669693C}" destId="{8BCE1EEE-80EC-4CF7-8B2A-4FF743F89E86}" srcOrd="0" destOrd="1" presId="urn:microsoft.com/office/officeart/2005/8/layout/list1"/>
    <dgm:cxn modelId="{8D54E2B4-257B-42A6-AA19-3759B5D39733}" type="presOf" srcId="{B769A4CC-8E63-4A7E-82B2-4CCFCB483C5D}" destId="{FBE7DFFD-89BE-4090-97E5-7907D58D8ED8}" srcOrd="0" destOrd="0" presId="urn:microsoft.com/office/officeart/2005/8/layout/list1"/>
    <dgm:cxn modelId="{14B463B7-FE8F-4CBF-87D7-BE3844C513E3}" type="presOf" srcId="{9BB0B1C7-8024-4EE5-AB71-1B13853A111A}" destId="{ABABF276-C465-46F9-B287-130981B22008}" srcOrd="0" destOrd="1" presId="urn:microsoft.com/office/officeart/2005/8/layout/list1"/>
    <dgm:cxn modelId="{C32450B7-D854-4129-8862-0DB09FDE9683}" type="presOf" srcId="{5DEB6048-909C-4D2A-B4E7-826F3AB02045}" destId="{41261863-C3AA-40A6-AFA5-7B2ECC11C2B3}" srcOrd="0" destOrd="3" presId="urn:microsoft.com/office/officeart/2005/8/layout/list1"/>
    <dgm:cxn modelId="{DA5FF2C4-6868-4265-BD39-FAA719EE516B}" srcId="{B769A4CC-8E63-4A7E-82B2-4CCFCB483C5D}" destId="{41184A7D-8135-4B32-88FA-A8A867F960B3}" srcOrd="0" destOrd="0" parTransId="{2E5B5ED7-80EE-4434-9601-38244DD6C5B6}" sibTransId="{256DED5E-AF4C-4D60-A794-D1DEC211F199}"/>
    <dgm:cxn modelId="{9302FCC5-E216-483E-8B3F-F52B051B12E3}" type="presOf" srcId="{D49621E1-3126-421C-826B-4604F06A64CF}" destId="{8BCE1EEE-80EC-4CF7-8B2A-4FF743F89E86}" srcOrd="0" destOrd="3" presId="urn:microsoft.com/office/officeart/2005/8/layout/list1"/>
    <dgm:cxn modelId="{1D1460C6-1314-4B7A-A216-EA51E29870CF}" srcId="{3D234558-B6A7-437E-AD8E-23B93F9FD675}" destId="{13406C30-9E0B-45BC-A4F3-5D530669693C}" srcOrd="1" destOrd="0" parTransId="{3CF163CC-BC57-4ABD-8A00-0D715E77A171}" sibTransId="{B5963657-574F-46F3-8321-BD1664F8235A}"/>
    <dgm:cxn modelId="{28BEB2C6-BD41-4FC1-A0ED-A2A7EEE85F0D}" type="presOf" srcId="{FF203F95-5488-42CB-9E76-F2CD866743A4}" destId="{ABABF276-C465-46F9-B287-130981B22008}" srcOrd="0" destOrd="3" presId="urn:microsoft.com/office/officeart/2005/8/layout/list1"/>
    <dgm:cxn modelId="{D3749ED3-7469-4C2B-936F-93A8A22F3612}" srcId="{B769A4CC-8E63-4A7E-82B2-4CCFCB483C5D}" destId="{7C723408-46E3-4092-BDF9-704D00190D2E}" srcOrd="1" destOrd="0" parTransId="{AEA55F6A-4E1E-42FE-B791-6E822CA68E20}" sibTransId="{B43981EC-7099-4171-9D55-6298BA4CFC80}"/>
    <dgm:cxn modelId="{8E2A06DE-BBDE-4719-AE37-602DD4FB5DF6}" srcId="{B769A4CC-8E63-4A7E-82B2-4CCFCB483C5D}" destId="{FD930304-9AA3-4EE6-9B58-0598FE9F5669}" srcOrd="2" destOrd="0" parTransId="{493BE5AA-46D5-4D54-A774-FEDEFF47CC45}" sibTransId="{35B15858-1116-470D-A0F8-E5198D2F4443}"/>
    <dgm:cxn modelId="{7D611EDE-6D45-4271-8D70-7F071E6AA8E4}" type="presOf" srcId="{3D234558-B6A7-437E-AD8E-23B93F9FD675}" destId="{B7E3BC3B-46FB-4D73-9B9C-6A54796CDC78}" srcOrd="1" destOrd="0" presId="urn:microsoft.com/office/officeart/2005/8/layout/list1"/>
    <dgm:cxn modelId="{4F1C0DEE-6AA5-4373-9D28-6258424679B5}" type="presOf" srcId="{7C723408-46E3-4092-BDF9-704D00190D2E}" destId="{41261863-C3AA-40A6-AFA5-7B2ECC11C2B3}" srcOrd="0" destOrd="1" presId="urn:microsoft.com/office/officeart/2005/8/layout/list1"/>
    <dgm:cxn modelId="{4DB897F0-6F82-4596-BEF2-E3030DA6FFF9}" srcId="{3D234558-B6A7-437E-AD8E-23B93F9FD675}" destId="{843A5372-C8DC-4FA7-9144-3099DA7EA866}" srcOrd="0" destOrd="0" parTransId="{5B6DFA55-9019-4DA3-9211-3AEC12C6D9BA}" sibTransId="{D651F458-67CD-4CC1-BB3B-2786AE42CB69}"/>
    <dgm:cxn modelId="{489D68F7-7C66-4E08-B371-872D1CFE3AE4}" type="presOf" srcId="{3D234558-B6A7-437E-AD8E-23B93F9FD675}" destId="{DFF240C2-6574-42DB-AD2E-F70CF5E6EE4C}" srcOrd="0" destOrd="0" presId="urn:microsoft.com/office/officeart/2005/8/layout/list1"/>
    <dgm:cxn modelId="{2E2EC3FA-43C6-4568-8482-4F46294487FF}" type="presOf" srcId="{23994ABF-6597-4ABF-ACA0-A281A7407176}" destId="{C3AF46EF-2CC1-4558-970E-8718F508379A}" srcOrd="1" destOrd="0" presId="urn:microsoft.com/office/officeart/2005/8/layout/list1"/>
    <dgm:cxn modelId="{919F75FC-2844-4567-9377-0683F8969960}" srcId="{B769A4CC-8E63-4A7E-82B2-4CCFCB483C5D}" destId="{5DEB6048-909C-4D2A-B4E7-826F3AB02045}" srcOrd="3" destOrd="0" parTransId="{7CB6DC74-0FDE-4C01-A82E-D3EE539BA290}" sibTransId="{D12D350E-F2C0-4310-AE98-3CA4C4DB5619}"/>
    <dgm:cxn modelId="{1E150861-7CAA-4468-92E0-D5B4EC91FA2C}" type="presParOf" srcId="{782A97F5-118B-490A-82E8-8115B3BD77CB}" destId="{C8AD09E7-C0EA-438D-9DE5-C9EF5A639A72}" srcOrd="0" destOrd="0" presId="urn:microsoft.com/office/officeart/2005/8/layout/list1"/>
    <dgm:cxn modelId="{931A8768-230D-4C93-8973-4E56C77739B5}" type="presParOf" srcId="{C8AD09E7-C0EA-438D-9DE5-C9EF5A639A72}" destId="{8D5A9248-F63C-49A3-9438-4303A7AE2FE0}" srcOrd="0" destOrd="0" presId="urn:microsoft.com/office/officeart/2005/8/layout/list1"/>
    <dgm:cxn modelId="{D143E5FC-B7C2-4A95-9995-C06902A0202A}" type="presParOf" srcId="{C8AD09E7-C0EA-438D-9DE5-C9EF5A639A72}" destId="{C3AF46EF-2CC1-4558-970E-8718F508379A}" srcOrd="1" destOrd="0" presId="urn:microsoft.com/office/officeart/2005/8/layout/list1"/>
    <dgm:cxn modelId="{B850A0E7-DFAB-40DD-937D-E1E603746F0E}" type="presParOf" srcId="{782A97F5-118B-490A-82E8-8115B3BD77CB}" destId="{2B2FA97F-C1FF-4CA7-9916-09DA01D26ACC}" srcOrd="1" destOrd="0" presId="urn:microsoft.com/office/officeart/2005/8/layout/list1"/>
    <dgm:cxn modelId="{9FF4D5DD-BF8B-4099-A4D2-AB3E3D9F4732}" type="presParOf" srcId="{782A97F5-118B-490A-82E8-8115B3BD77CB}" destId="{ABABF276-C465-46F9-B287-130981B22008}" srcOrd="2" destOrd="0" presId="urn:microsoft.com/office/officeart/2005/8/layout/list1"/>
    <dgm:cxn modelId="{60CBC3FD-F10C-4D85-A47C-3162D10DBD1C}" type="presParOf" srcId="{782A97F5-118B-490A-82E8-8115B3BD77CB}" destId="{52CDDA7E-9CA4-4628-8039-CC148AC5F900}" srcOrd="3" destOrd="0" presId="urn:microsoft.com/office/officeart/2005/8/layout/list1"/>
    <dgm:cxn modelId="{240600AD-7F3B-4F22-9F03-915195FC2001}" type="presParOf" srcId="{782A97F5-118B-490A-82E8-8115B3BD77CB}" destId="{32FC0349-A53E-40F1-9D11-86577C6B19D5}" srcOrd="4" destOrd="0" presId="urn:microsoft.com/office/officeart/2005/8/layout/list1"/>
    <dgm:cxn modelId="{735ADB8B-1F16-4286-B382-938EADDF2360}" type="presParOf" srcId="{32FC0349-A53E-40F1-9D11-86577C6B19D5}" destId="{DFF240C2-6574-42DB-AD2E-F70CF5E6EE4C}" srcOrd="0" destOrd="0" presId="urn:microsoft.com/office/officeart/2005/8/layout/list1"/>
    <dgm:cxn modelId="{4052CE2E-3946-432D-8D79-0575D2596091}" type="presParOf" srcId="{32FC0349-A53E-40F1-9D11-86577C6B19D5}" destId="{B7E3BC3B-46FB-4D73-9B9C-6A54796CDC78}" srcOrd="1" destOrd="0" presId="urn:microsoft.com/office/officeart/2005/8/layout/list1"/>
    <dgm:cxn modelId="{3B8647DC-F8D3-43F4-99A3-6757BAF9F59D}" type="presParOf" srcId="{782A97F5-118B-490A-82E8-8115B3BD77CB}" destId="{2BCCE0B0-CAF1-49C4-A10F-32053FA2B1D6}" srcOrd="5" destOrd="0" presId="urn:microsoft.com/office/officeart/2005/8/layout/list1"/>
    <dgm:cxn modelId="{C07C8AB7-D332-4502-AB28-7BD69BF69FF2}" type="presParOf" srcId="{782A97F5-118B-490A-82E8-8115B3BD77CB}" destId="{8BCE1EEE-80EC-4CF7-8B2A-4FF743F89E86}" srcOrd="6" destOrd="0" presId="urn:microsoft.com/office/officeart/2005/8/layout/list1"/>
    <dgm:cxn modelId="{BDFD4661-2FA8-44EF-A16B-CC3DFEDFC041}" type="presParOf" srcId="{782A97F5-118B-490A-82E8-8115B3BD77CB}" destId="{4873E38C-63A6-4F05-A1AF-C113991022E5}" srcOrd="7" destOrd="0" presId="urn:microsoft.com/office/officeart/2005/8/layout/list1"/>
    <dgm:cxn modelId="{14F82EF5-975C-42CF-AAA4-97087F35CFDB}" type="presParOf" srcId="{782A97F5-118B-490A-82E8-8115B3BD77CB}" destId="{54DF7B27-4BE5-4BFE-8FF1-6FC860ABE81E}" srcOrd="8" destOrd="0" presId="urn:microsoft.com/office/officeart/2005/8/layout/list1"/>
    <dgm:cxn modelId="{CECCDE59-A3AC-4DBB-96A2-B46EC33129B9}" type="presParOf" srcId="{54DF7B27-4BE5-4BFE-8FF1-6FC860ABE81E}" destId="{FBE7DFFD-89BE-4090-97E5-7907D58D8ED8}" srcOrd="0" destOrd="0" presId="urn:microsoft.com/office/officeart/2005/8/layout/list1"/>
    <dgm:cxn modelId="{EB22DEA3-6AD8-44FF-9171-8F12EF14A537}" type="presParOf" srcId="{54DF7B27-4BE5-4BFE-8FF1-6FC860ABE81E}" destId="{EAE3A993-9BE5-40B3-8013-E043F4E90EA8}" srcOrd="1" destOrd="0" presId="urn:microsoft.com/office/officeart/2005/8/layout/list1"/>
    <dgm:cxn modelId="{5DB622C1-474A-4E80-A21E-FF78ACBBA286}" type="presParOf" srcId="{782A97F5-118B-490A-82E8-8115B3BD77CB}" destId="{B02E73FE-0DA2-4DDA-898D-60E18CE5D05B}" srcOrd="9" destOrd="0" presId="urn:microsoft.com/office/officeart/2005/8/layout/list1"/>
    <dgm:cxn modelId="{FB96AF84-C0D6-4522-85AB-AB5360BA45BB}" type="presParOf" srcId="{782A97F5-118B-490A-82E8-8115B3BD77CB}" destId="{41261863-C3AA-40A6-AFA5-7B2ECC11C2B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0D038-8360-4BD1-8BBF-B943E89791E9}" type="doc">
      <dgm:prSet loTypeId="urn:microsoft.com/office/officeart/2005/8/layout/StepDownProcess" loCatId="process" qsTypeId="urn:microsoft.com/office/officeart/2005/8/quickstyle/3d4" qsCatId="3D" csTypeId="urn:microsoft.com/office/officeart/2005/8/colors/accent3_2" csCatId="accent3" phldr="1"/>
      <dgm:spPr/>
      <dgm:t>
        <a:bodyPr/>
        <a:lstStyle/>
        <a:p>
          <a:endParaRPr lang="en-US"/>
        </a:p>
      </dgm:t>
    </dgm:pt>
    <dgm:pt modelId="{F9DD65BC-199A-46A6-B330-0935DCE8A0D4}">
      <dgm:prSet phldrT="[Text]" custT="1"/>
      <dgm:spPr/>
      <dgm:t>
        <a:bodyPr/>
        <a:lstStyle/>
        <a:p>
          <a:r>
            <a:rPr lang="en-US" sz="1200" dirty="0"/>
            <a:t>Receive a new client to your Practice/Agency/Facility</a:t>
          </a:r>
        </a:p>
      </dgm:t>
    </dgm:pt>
    <dgm:pt modelId="{7F8F4798-604A-449D-A4C1-ECEA6AE3EE7A}" type="parTrans" cxnId="{2F601F34-CF60-425B-85BD-BD029A8CFFA6}">
      <dgm:prSet/>
      <dgm:spPr/>
      <dgm:t>
        <a:bodyPr/>
        <a:lstStyle/>
        <a:p>
          <a:endParaRPr lang="en-US">
            <a:solidFill>
              <a:schemeClr val="tx1"/>
            </a:solidFill>
          </a:endParaRPr>
        </a:p>
      </dgm:t>
    </dgm:pt>
    <dgm:pt modelId="{2944190B-6B05-41FC-8115-3B963C6F4822}" type="sibTrans" cxnId="{2F601F34-CF60-425B-85BD-BD029A8CFFA6}">
      <dgm:prSet/>
      <dgm:spPr/>
      <dgm:t>
        <a:bodyPr/>
        <a:lstStyle/>
        <a:p>
          <a:endParaRPr lang="en-US">
            <a:solidFill>
              <a:schemeClr val="tx1"/>
            </a:solidFill>
          </a:endParaRPr>
        </a:p>
      </dgm:t>
    </dgm:pt>
    <dgm:pt modelId="{CDE41B30-E4F4-446D-819B-6E5EF57AD687}">
      <dgm:prSet phldrT="[Text]" custT="1"/>
      <dgm:spPr/>
      <dgm:t>
        <a:bodyPr/>
        <a:lstStyle/>
        <a:p>
          <a:r>
            <a:rPr lang="en-US" sz="1200" dirty="0"/>
            <a:t>Conduct services and collaborate with the Wraparound Agency.  Continue participating in Child &amp; Family Team meetings.  Keep team updated on progress.</a:t>
          </a:r>
        </a:p>
      </dgm:t>
    </dgm:pt>
    <dgm:pt modelId="{35CBF825-AA26-494F-8341-3953C8DF55DE}" type="parTrans" cxnId="{D502E083-1FBB-4D49-A97B-99D92E97327F}">
      <dgm:prSet/>
      <dgm:spPr/>
      <dgm:t>
        <a:bodyPr/>
        <a:lstStyle/>
        <a:p>
          <a:endParaRPr lang="en-US">
            <a:solidFill>
              <a:schemeClr val="tx1"/>
            </a:solidFill>
          </a:endParaRPr>
        </a:p>
      </dgm:t>
    </dgm:pt>
    <dgm:pt modelId="{B16CFD40-B88B-42DA-9917-1E321D30A790}" type="sibTrans" cxnId="{D502E083-1FBB-4D49-A97B-99D92E97327F}">
      <dgm:prSet/>
      <dgm:spPr/>
      <dgm:t>
        <a:bodyPr/>
        <a:lstStyle/>
        <a:p>
          <a:endParaRPr lang="en-US">
            <a:solidFill>
              <a:schemeClr val="tx1"/>
            </a:solidFill>
          </a:endParaRPr>
        </a:p>
      </dgm:t>
    </dgm:pt>
    <dgm:pt modelId="{7A3A909C-75D9-4985-A64F-587E1E3CAC06}">
      <dgm:prSet phldrT="[Text]" custT="1"/>
      <dgm:spPr/>
      <dgm:t>
        <a:bodyPr/>
        <a:lstStyle/>
        <a:p>
          <a:r>
            <a:rPr lang="en-US" sz="1200" dirty="0"/>
            <a:t>Submit claims to Magellan as per your chosen claims submission option and as often as you would like within the required billing period.</a:t>
          </a:r>
        </a:p>
      </dgm:t>
    </dgm:pt>
    <dgm:pt modelId="{2187A7AC-7FD6-4E35-AB6A-986C8D015490}" type="parTrans" cxnId="{DF39BB2E-E06F-4550-8689-94BBE3B2AF22}">
      <dgm:prSet/>
      <dgm:spPr/>
      <dgm:t>
        <a:bodyPr/>
        <a:lstStyle/>
        <a:p>
          <a:endParaRPr lang="en-US">
            <a:solidFill>
              <a:schemeClr val="tx1"/>
            </a:solidFill>
          </a:endParaRPr>
        </a:p>
      </dgm:t>
    </dgm:pt>
    <dgm:pt modelId="{A7922D22-665A-4CA3-A330-E3DA0121BC95}" type="sibTrans" cxnId="{DF39BB2E-E06F-4550-8689-94BBE3B2AF22}">
      <dgm:prSet/>
      <dgm:spPr/>
      <dgm:t>
        <a:bodyPr/>
        <a:lstStyle/>
        <a:p>
          <a:endParaRPr lang="en-US">
            <a:solidFill>
              <a:schemeClr val="tx1"/>
            </a:solidFill>
          </a:endParaRPr>
        </a:p>
      </dgm:t>
    </dgm:pt>
    <dgm:pt modelId="{3E9B923A-13A7-4A35-91F8-3865CEC3E9DB}">
      <dgm:prSet custT="1"/>
      <dgm:spPr/>
      <dgm:t>
        <a:bodyPr/>
        <a:lstStyle/>
        <a:p>
          <a:r>
            <a:rPr lang="en-US" sz="1200" dirty="0"/>
            <a:t>Verify Medicaid eligibility &amp; confirm specific benefit plan.</a:t>
          </a:r>
        </a:p>
      </dgm:t>
    </dgm:pt>
    <dgm:pt modelId="{1EF6E2BA-485F-4F5F-94BA-190B35A8A588}" type="parTrans" cxnId="{E92A23BB-B305-40B4-A454-F648021D6A1D}">
      <dgm:prSet/>
      <dgm:spPr/>
      <dgm:t>
        <a:bodyPr/>
        <a:lstStyle/>
        <a:p>
          <a:endParaRPr lang="en-US">
            <a:solidFill>
              <a:schemeClr val="tx1"/>
            </a:solidFill>
          </a:endParaRPr>
        </a:p>
      </dgm:t>
    </dgm:pt>
    <dgm:pt modelId="{25AC13A4-1401-4C6A-B402-17188EDC1818}" type="sibTrans" cxnId="{E92A23BB-B305-40B4-A454-F648021D6A1D}">
      <dgm:prSet/>
      <dgm:spPr/>
      <dgm:t>
        <a:bodyPr/>
        <a:lstStyle/>
        <a:p>
          <a:endParaRPr lang="en-US">
            <a:solidFill>
              <a:schemeClr val="tx1"/>
            </a:solidFill>
          </a:endParaRPr>
        </a:p>
      </dgm:t>
    </dgm:pt>
    <dgm:pt modelId="{8B123A19-A787-42EF-BB8E-64192D84DCEA}">
      <dgm:prSet custT="1"/>
      <dgm:spPr/>
      <dgm:t>
        <a:bodyPr/>
        <a:lstStyle/>
        <a:p>
          <a:r>
            <a:rPr lang="en-US" sz="1200" dirty="0"/>
            <a:t>Participate in Child &amp; Family team meetings so that the Wraparound Agency can request authorizations on your behalf on the Plan of Care.</a:t>
          </a:r>
        </a:p>
      </dgm:t>
    </dgm:pt>
    <dgm:pt modelId="{E5C2EA87-EEF6-44D0-975D-23C0414DCAED}" type="parTrans" cxnId="{BF8C76CE-DEA4-45F3-8413-C3A3872B2B64}">
      <dgm:prSet/>
      <dgm:spPr/>
      <dgm:t>
        <a:bodyPr/>
        <a:lstStyle/>
        <a:p>
          <a:endParaRPr lang="en-US">
            <a:solidFill>
              <a:schemeClr val="tx1"/>
            </a:solidFill>
          </a:endParaRPr>
        </a:p>
      </dgm:t>
    </dgm:pt>
    <dgm:pt modelId="{D76E3780-DFE0-47BB-8D16-A191A8B6C7A4}" type="sibTrans" cxnId="{BF8C76CE-DEA4-45F3-8413-C3A3872B2B64}">
      <dgm:prSet/>
      <dgm:spPr/>
      <dgm:t>
        <a:bodyPr/>
        <a:lstStyle/>
        <a:p>
          <a:endParaRPr lang="en-US">
            <a:solidFill>
              <a:schemeClr val="tx1"/>
            </a:solidFill>
          </a:endParaRPr>
        </a:p>
      </dgm:t>
    </dgm:pt>
    <dgm:pt modelId="{7040AF81-3636-43EB-8D37-B1E410B5742F}">
      <dgm:prSet custT="1"/>
      <dgm:spPr/>
      <dgm:t>
        <a:bodyPr/>
        <a:lstStyle/>
        <a:p>
          <a:r>
            <a:rPr lang="en-US" sz="1200" dirty="0"/>
            <a:t>Prepare treatment plan informed by the Plan of Care, conduct service delivery, and document client encounters as required by your agency.</a:t>
          </a:r>
        </a:p>
      </dgm:t>
    </dgm:pt>
    <dgm:pt modelId="{DC2B98D3-FB5A-4431-870A-3880C8C50FFC}" type="parTrans" cxnId="{6FDC1192-AAC0-43B7-9BB3-E0B7E4645459}">
      <dgm:prSet/>
      <dgm:spPr/>
      <dgm:t>
        <a:bodyPr/>
        <a:lstStyle/>
        <a:p>
          <a:endParaRPr lang="en-US">
            <a:solidFill>
              <a:schemeClr val="tx1"/>
            </a:solidFill>
          </a:endParaRPr>
        </a:p>
      </dgm:t>
    </dgm:pt>
    <dgm:pt modelId="{78E4D5C4-CF80-45CD-9ED2-4EC0544DA861}" type="sibTrans" cxnId="{6FDC1192-AAC0-43B7-9BB3-E0B7E4645459}">
      <dgm:prSet/>
      <dgm:spPr/>
      <dgm:t>
        <a:bodyPr/>
        <a:lstStyle/>
        <a:p>
          <a:endParaRPr lang="en-US">
            <a:solidFill>
              <a:schemeClr val="tx1"/>
            </a:solidFill>
          </a:endParaRPr>
        </a:p>
      </dgm:t>
    </dgm:pt>
    <dgm:pt modelId="{9E5F52A4-A2B2-4848-A94F-3E8AEA294175}" type="pres">
      <dgm:prSet presAssocID="{9A60D038-8360-4BD1-8BBF-B943E89791E9}" presName="rootnode" presStyleCnt="0">
        <dgm:presLayoutVars>
          <dgm:chMax/>
          <dgm:chPref/>
          <dgm:dir/>
          <dgm:animLvl val="lvl"/>
        </dgm:presLayoutVars>
      </dgm:prSet>
      <dgm:spPr/>
    </dgm:pt>
    <dgm:pt modelId="{D03CE225-D5F2-4485-8AF4-419DFE48C1CC}" type="pres">
      <dgm:prSet presAssocID="{F9DD65BC-199A-46A6-B330-0935DCE8A0D4}" presName="composite" presStyleCnt="0"/>
      <dgm:spPr/>
    </dgm:pt>
    <dgm:pt modelId="{0D5FDE59-6EBD-46B1-8F93-339DBB91DB45}" type="pres">
      <dgm:prSet presAssocID="{F9DD65BC-199A-46A6-B330-0935DCE8A0D4}" presName="bentUpArrow1" presStyleLbl="alignImgPlace1" presStyleIdx="0" presStyleCnt="5"/>
      <dgm:spPr/>
    </dgm:pt>
    <dgm:pt modelId="{771CC54E-EFEE-45AF-B15F-AF0D0E829115}" type="pres">
      <dgm:prSet presAssocID="{F9DD65BC-199A-46A6-B330-0935DCE8A0D4}" presName="ParentText" presStyleLbl="node1" presStyleIdx="0" presStyleCnt="6" custScaleX="227268" custScaleY="91714" custLinFactNeighborX="-2035" custLinFactNeighborY="8497">
        <dgm:presLayoutVars>
          <dgm:chMax val="1"/>
          <dgm:chPref val="1"/>
          <dgm:bulletEnabled val="1"/>
        </dgm:presLayoutVars>
      </dgm:prSet>
      <dgm:spPr/>
    </dgm:pt>
    <dgm:pt modelId="{C276EF00-6A24-4116-9A59-62BCC296CCF8}" type="pres">
      <dgm:prSet presAssocID="{F9DD65BC-199A-46A6-B330-0935DCE8A0D4}" presName="ChildText" presStyleLbl="revTx" presStyleIdx="0" presStyleCnt="5" custFlipHor="0" custScaleX="6253" custScaleY="22459">
        <dgm:presLayoutVars>
          <dgm:chMax val="0"/>
          <dgm:chPref val="0"/>
          <dgm:bulletEnabled val="1"/>
        </dgm:presLayoutVars>
      </dgm:prSet>
      <dgm:spPr/>
    </dgm:pt>
    <dgm:pt modelId="{8EFDB56D-D724-43A6-9DFC-6672285F77D9}" type="pres">
      <dgm:prSet presAssocID="{2944190B-6B05-41FC-8115-3B963C6F4822}" presName="sibTrans" presStyleCnt="0"/>
      <dgm:spPr/>
    </dgm:pt>
    <dgm:pt modelId="{9E779BF0-CAC5-4619-9862-4111A09DF5D9}" type="pres">
      <dgm:prSet presAssocID="{3E9B923A-13A7-4A35-91F8-3865CEC3E9DB}" presName="composite" presStyleCnt="0"/>
      <dgm:spPr/>
    </dgm:pt>
    <dgm:pt modelId="{37EBA17C-8DBE-4754-93CF-8AB839BFC3D1}" type="pres">
      <dgm:prSet presAssocID="{3E9B923A-13A7-4A35-91F8-3865CEC3E9DB}" presName="bentUpArrow1" presStyleLbl="alignImgPlace1" presStyleIdx="1" presStyleCnt="5" custLinFactNeighborX="-29719" custLinFactNeighborY="-83"/>
      <dgm:spPr/>
    </dgm:pt>
    <dgm:pt modelId="{6726AA09-36BA-4117-8536-60F0FA7D6B94}" type="pres">
      <dgm:prSet presAssocID="{3E9B923A-13A7-4A35-91F8-3865CEC3E9DB}" presName="ParentText" presStyleLbl="node1" presStyleIdx="1" presStyleCnt="6" custScaleX="287096" custScaleY="89438" custLinFactNeighborX="35342" custLinFactNeighborY="6964">
        <dgm:presLayoutVars>
          <dgm:chMax val="1"/>
          <dgm:chPref val="1"/>
          <dgm:bulletEnabled val="1"/>
        </dgm:presLayoutVars>
      </dgm:prSet>
      <dgm:spPr/>
    </dgm:pt>
    <dgm:pt modelId="{5B7A0B31-4036-48C9-B6B3-52B7862A092E}" type="pres">
      <dgm:prSet presAssocID="{3E9B923A-13A7-4A35-91F8-3865CEC3E9DB}" presName="ChildText" presStyleLbl="revTx" presStyleIdx="1" presStyleCnt="5">
        <dgm:presLayoutVars>
          <dgm:chMax val="0"/>
          <dgm:chPref val="0"/>
          <dgm:bulletEnabled val="1"/>
        </dgm:presLayoutVars>
      </dgm:prSet>
      <dgm:spPr/>
    </dgm:pt>
    <dgm:pt modelId="{349881C4-4D28-43EB-A609-6BBEA20AB57F}" type="pres">
      <dgm:prSet presAssocID="{25AC13A4-1401-4C6A-B402-17188EDC1818}" presName="sibTrans" presStyleCnt="0"/>
      <dgm:spPr/>
    </dgm:pt>
    <dgm:pt modelId="{59C637BA-3F77-4845-9C6C-A03FB0190CE4}" type="pres">
      <dgm:prSet presAssocID="{8B123A19-A787-42EF-BB8E-64192D84DCEA}" presName="composite" presStyleCnt="0"/>
      <dgm:spPr/>
    </dgm:pt>
    <dgm:pt modelId="{32CC8A6F-180A-447B-A8E4-019F0F7AA8BF}" type="pres">
      <dgm:prSet presAssocID="{8B123A19-A787-42EF-BB8E-64192D84DCEA}" presName="bentUpArrow1" presStyleLbl="alignImgPlace1" presStyleIdx="2" presStyleCnt="5" custLinFactX="-30395" custLinFactNeighborX="-100000" custLinFactNeighborY="-4948"/>
      <dgm:spPr/>
    </dgm:pt>
    <dgm:pt modelId="{51ADDBE8-4FCC-4783-A4FC-C9F944FA634C}" type="pres">
      <dgm:prSet presAssocID="{8B123A19-A787-42EF-BB8E-64192D84DCEA}" presName="ParentText" presStyleLbl="node1" presStyleIdx="2" presStyleCnt="6" custScaleX="385189" custScaleY="120960" custLinFactNeighborX="51131" custLinFactNeighborY="-1425">
        <dgm:presLayoutVars>
          <dgm:chMax val="1"/>
          <dgm:chPref val="1"/>
          <dgm:bulletEnabled val="1"/>
        </dgm:presLayoutVars>
      </dgm:prSet>
      <dgm:spPr/>
    </dgm:pt>
    <dgm:pt modelId="{4B40F208-27DB-4B9A-B2AF-BF4D57DB85F2}" type="pres">
      <dgm:prSet presAssocID="{8B123A19-A787-42EF-BB8E-64192D84DCEA}" presName="ChildText" presStyleLbl="revTx" presStyleIdx="2" presStyleCnt="5">
        <dgm:presLayoutVars>
          <dgm:chMax val="0"/>
          <dgm:chPref val="0"/>
          <dgm:bulletEnabled val="1"/>
        </dgm:presLayoutVars>
      </dgm:prSet>
      <dgm:spPr/>
    </dgm:pt>
    <dgm:pt modelId="{76834DA2-566F-4E52-80E0-A006A06F5FD1}" type="pres">
      <dgm:prSet presAssocID="{D76E3780-DFE0-47BB-8D16-A191A8B6C7A4}" presName="sibTrans" presStyleCnt="0"/>
      <dgm:spPr/>
    </dgm:pt>
    <dgm:pt modelId="{620DFCEA-DE2E-4B6F-89F9-7659AB6A9BA7}" type="pres">
      <dgm:prSet presAssocID="{7040AF81-3636-43EB-8D37-B1E410B5742F}" presName="composite" presStyleCnt="0"/>
      <dgm:spPr/>
    </dgm:pt>
    <dgm:pt modelId="{DCAA71E1-E67B-4F9E-8E88-738CBFE3311B}" type="pres">
      <dgm:prSet presAssocID="{7040AF81-3636-43EB-8D37-B1E410B5742F}" presName="bentUpArrow1" presStyleLbl="alignImgPlace1" presStyleIdx="3" presStyleCnt="5" custLinFactX="-47604" custLinFactNeighborX="-100000" custLinFactNeighborY="4064"/>
      <dgm:spPr/>
    </dgm:pt>
    <dgm:pt modelId="{FFE76CEA-2770-4CDE-B3F2-F4B301B84D88}" type="pres">
      <dgm:prSet presAssocID="{7040AF81-3636-43EB-8D37-B1E410B5742F}" presName="ParentText" presStyleLbl="node1" presStyleIdx="3" presStyleCnt="6" custScaleX="384415" custScaleY="110176" custLinFactNeighborX="22359" custLinFactNeighborY="18387">
        <dgm:presLayoutVars>
          <dgm:chMax val="1"/>
          <dgm:chPref val="1"/>
          <dgm:bulletEnabled val="1"/>
        </dgm:presLayoutVars>
      </dgm:prSet>
      <dgm:spPr/>
    </dgm:pt>
    <dgm:pt modelId="{989A30DA-222E-4701-A3EF-528014F47732}" type="pres">
      <dgm:prSet presAssocID="{7040AF81-3636-43EB-8D37-B1E410B5742F}" presName="ChildText" presStyleLbl="revTx" presStyleIdx="3" presStyleCnt="5">
        <dgm:presLayoutVars>
          <dgm:chMax val="0"/>
          <dgm:chPref val="0"/>
          <dgm:bulletEnabled val="1"/>
        </dgm:presLayoutVars>
      </dgm:prSet>
      <dgm:spPr/>
    </dgm:pt>
    <dgm:pt modelId="{625EE6F1-2F45-4B49-A1A1-DDFE8CA11F67}" type="pres">
      <dgm:prSet presAssocID="{78E4D5C4-CF80-45CD-9ED2-4EC0544DA861}" presName="sibTrans" presStyleCnt="0"/>
      <dgm:spPr/>
    </dgm:pt>
    <dgm:pt modelId="{D3683119-08B5-42DE-A2EB-28E982D78E26}" type="pres">
      <dgm:prSet presAssocID="{CDE41B30-E4F4-446D-819B-6E5EF57AD687}" presName="composite" presStyleCnt="0"/>
      <dgm:spPr/>
    </dgm:pt>
    <dgm:pt modelId="{8CD755F7-5806-4A18-8E36-84BAB69EB798}" type="pres">
      <dgm:prSet presAssocID="{CDE41B30-E4F4-446D-819B-6E5EF57AD687}" presName="bentUpArrow1" presStyleLbl="alignImgPlace1" presStyleIdx="4" presStyleCnt="5" custLinFactX="-100000" custLinFactNeighborX="-118318" custLinFactNeighborY="30412"/>
      <dgm:spPr/>
    </dgm:pt>
    <dgm:pt modelId="{2423F8BA-E48C-4859-A93B-841FB82C246B}" type="pres">
      <dgm:prSet presAssocID="{CDE41B30-E4F4-446D-819B-6E5EF57AD687}" presName="ParentText" presStyleLbl="node1" presStyleIdx="4" presStyleCnt="6" custScaleX="403417" custScaleY="102317" custLinFactNeighborX="3816" custLinFactNeighborY="14751">
        <dgm:presLayoutVars>
          <dgm:chMax val="1"/>
          <dgm:chPref val="1"/>
          <dgm:bulletEnabled val="1"/>
        </dgm:presLayoutVars>
      </dgm:prSet>
      <dgm:spPr/>
    </dgm:pt>
    <dgm:pt modelId="{E307F110-FDE6-42DA-9B94-73198C768ACD}" type="pres">
      <dgm:prSet presAssocID="{CDE41B30-E4F4-446D-819B-6E5EF57AD687}" presName="ChildText" presStyleLbl="revTx" presStyleIdx="4" presStyleCnt="5" custFlipVert="1" custScaleX="82736" custScaleY="8039">
        <dgm:presLayoutVars>
          <dgm:chMax val="0"/>
          <dgm:chPref val="0"/>
          <dgm:bulletEnabled val="1"/>
        </dgm:presLayoutVars>
      </dgm:prSet>
      <dgm:spPr/>
    </dgm:pt>
    <dgm:pt modelId="{8453CD9A-33DB-48FF-A0BF-30754E3BB8AB}" type="pres">
      <dgm:prSet presAssocID="{B16CFD40-B88B-42DA-9917-1E321D30A790}" presName="sibTrans" presStyleCnt="0"/>
      <dgm:spPr/>
    </dgm:pt>
    <dgm:pt modelId="{282F1913-90F8-4F9E-A5EC-3D75207F6513}" type="pres">
      <dgm:prSet presAssocID="{7A3A909C-75D9-4985-A64F-587E1E3CAC06}" presName="composite" presStyleCnt="0"/>
      <dgm:spPr/>
    </dgm:pt>
    <dgm:pt modelId="{20138A82-A836-4ED7-91A9-5ACBFAF62F8C}" type="pres">
      <dgm:prSet presAssocID="{7A3A909C-75D9-4985-A64F-587E1E3CAC06}" presName="ParentText" presStyleLbl="node1" presStyleIdx="5" presStyleCnt="6" custScaleX="385934" custScaleY="129492" custLinFactNeighborX="-31707" custLinFactNeighborY="30704">
        <dgm:presLayoutVars>
          <dgm:chMax val="1"/>
          <dgm:chPref val="1"/>
          <dgm:bulletEnabled val="1"/>
        </dgm:presLayoutVars>
      </dgm:prSet>
      <dgm:spPr/>
    </dgm:pt>
  </dgm:ptLst>
  <dgm:cxnLst>
    <dgm:cxn modelId="{18FB5909-DAD9-4C74-B932-EDE16759DBDC}" type="presOf" srcId="{7A3A909C-75D9-4985-A64F-587E1E3CAC06}" destId="{20138A82-A836-4ED7-91A9-5ACBFAF62F8C}" srcOrd="0" destOrd="0" presId="urn:microsoft.com/office/officeart/2005/8/layout/StepDownProcess"/>
    <dgm:cxn modelId="{93145911-5EB3-4E3B-8803-679A482C10D9}" type="presOf" srcId="{3E9B923A-13A7-4A35-91F8-3865CEC3E9DB}" destId="{6726AA09-36BA-4117-8536-60F0FA7D6B94}" srcOrd="0" destOrd="0" presId="urn:microsoft.com/office/officeart/2005/8/layout/StepDownProcess"/>
    <dgm:cxn modelId="{D120B31A-72A9-45CE-910C-9E41156FCD14}" type="presOf" srcId="{8B123A19-A787-42EF-BB8E-64192D84DCEA}" destId="{51ADDBE8-4FCC-4783-A4FC-C9F944FA634C}" srcOrd="0" destOrd="0" presId="urn:microsoft.com/office/officeart/2005/8/layout/StepDownProcess"/>
    <dgm:cxn modelId="{AF3C1823-400D-4FEF-81B3-813FDF9B456C}" type="presOf" srcId="{CDE41B30-E4F4-446D-819B-6E5EF57AD687}" destId="{2423F8BA-E48C-4859-A93B-841FB82C246B}" srcOrd="0" destOrd="0" presId="urn:microsoft.com/office/officeart/2005/8/layout/StepDownProcess"/>
    <dgm:cxn modelId="{DF39BB2E-E06F-4550-8689-94BBE3B2AF22}" srcId="{9A60D038-8360-4BD1-8BBF-B943E89791E9}" destId="{7A3A909C-75D9-4985-A64F-587E1E3CAC06}" srcOrd="5" destOrd="0" parTransId="{2187A7AC-7FD6-4E35-AB6A-986C8D015490}" sibTransId="{A7922D22-665A-4CA3-A330-E3DA0121BC95}"/>
    <dgm:cxn modelId="{2F601F34-CF60-425B-85BD-BD029A8CFFA6}" srcId="{9A60D038-8360-4BD1-8BBF-B943E89791E9}" destId="{F9DD65BC-199A-46A6-B330-0935DCE8A0D4}" srcOrd="0" destOrd="0" parTransId="{7F8F4798-604A-449D-A4C1-ECEA6AE3EE7A}" sibTransId="{2944190B-6B05-41FC-8115-3B963C6F4822}"/>
    <dgm:cxn modelId="{D502E083-1FBB-4D49-A97B-99D92E97327F}" srcId="{9A60D038-8360-4BD1-8BBF-B943E89791E9}" destId="{CDE41B30-E4F4-446D-819B-6E5EF57AD687}" srcOrd="4" destOrd="0" parTransId="{35CBF825-AA26-494F-8341-3953C8DF55DE}" sibTransId="{B16CFD40-B88B-42DA-9917-1E321D30A790}"/>
    <dgm:cxn modelId="{6FDC1192-AAC0-43B7-9BB3-E0B7E4645459}" srcId="{9A60D038-8360-4BD1-8BBF-B943E89791E9}" destId="{7040AF81-3636-43EB-8D37-B1E410B5742F}" srcOrd="3" destOrd="0" parTransId="{DC2B98D3-FB5A-4431-870A-3880C8C50FFC}" sibTransId="{78E4D5C4-CF80-45CD-9ED2-4EC0544DA861}"/>
    <dgm:cxn modelId="{806F07B0-531D-4CEF-8B53-AAD4F369223B}" type="presOf" srcId="{9A60D038-8360-4BD1-8BBF-B943E89791E9}" destId="{9E5F52A4-A2B2-4848-A94F-3E8AEA294175}" srcOrd="0" destOrd="0" presId="urn:microsoft.com/office/officeart/2005/8/layout/StepDownProcess"/>
    <dgm:cxn modelId="{E92A23BB-B305-40B4-A454-F648021D6A1D}" srcId="{9A60D038-8360-4BD1-8BBF-B943E89791E9}" destId="{3E9B923A-13A7-4A35-91F8-3865CEC3E9DB}" srcOrd="1" destOrd="0" parTransId="{1EF6E2BA-485F-4F5F-94BA-190B35A8A588}" sibTransId="{25AC13A4-1401-4C6A-B402-17188EDC1818}"/>
    <dgm:cxn modelId="{F3D0ADBF-953D-45ED-ACDC-F801631D5079}" type="presOf" srcId="{F9DD65BC-199A-46A6-B330-0935DCE8A0D4}" destId="{771CC54E-EFEE-45AF-B15F-AF0D0E829115}" srcOrd="0" destOrd="0" presId="urn:microsoft.com/office/officeart/2005/8/layout/StepDownProcess"/>
    <dgm:cxn modelId="{E263CACA-00EA-46C4-AF87-38C2E70AE25A}" type="presOf" srcId="{7040AF81-3636-43EB-8D37-B1E410B5742F}" destId="{FFE76CEA-2770-4CDE-B3F2-F4B301B84D88}" srcOrd="0" destOrd="0" presId="urn:microsoft.com/office/officeart/2005/8/layout/StepDownProcess"/>
    <dgm:cxn modelId="{BF8C76CE-DEA4-45F3-8413-C3A3872B2B64}" srcId="{9A60D038-8360-4BD1-8BBF-B943E89791E9}" destId="{8B123A19-A787-42EF-BB8E-64192D84DCEA}" srcOrd="2" destOrd="0" parTransId="{E5C2EA87-EEF6-44D0-975D-23C0414DCAED}" sibTransId="{D76E3780-DFE0-47BB-8D16-A191A8B6C7A4}"/>
    <dgm:cxn modelId="{1C990A63-8D09-4EAF-9B4C-1D0B469FFD47}" type="presParOf" srcId="{9E5F52A4-A2B2-4848-A94F-3E8AEA294175}" destId="{D03CE225-D5F2-4485-8AF4-419DFE48C1CC}" srcOrd="0" destOrd="0" presId="urn:microsoft.com/office/officeart/2005/8/layout/StepDownProcess"/>
    <dgm:cxn modelId="{E765F645-CC69-49E7-998F-AFF5AECE42FE}" type="presParOf" srcId="{D03CE225-D5F2-4485-8AF4-419DFE48C1CC}" destId="{0D5FDE59-6EBD-46B1-8F93-339DBB91DB45}" srcOrd="0" destOrd="0" presId="urn:microsoft.com/office/officeart/2005/8/layout/StepDownProcess"/>
    <dgm:cxn modelId="{CB574349-6651-4CFF-9F18-A208DE29652A}" type="presParOf" srcId="{D03CE225-D5F2-4485-8AF4-419DFE48C1CC}" destId="{771CC54E-EFEE-45AF-B15F-AF0D0E829115}" srcOrd="1" destOrd="0" presId="urn:microsoft.com/office/officeart/2005/8/layout/StepDownProcess"/>
    <dgm:cxn modelId="{60CEF302-0CB2-4222-B07F-96C11529A59B}" type="presParOf" srcId="{D03CE225-D5F2-4485-8AF4-419DFE48C1CC}" destId="{C276EF00-6A24-4116-9A59-62BCC296CCF8}" srcOrd="2" destOrd="0" presId="urn:microsoft.com/office/officeart/2005/8/layout/StepDownProcess"/>
    <dgm:cxn modelId="{D5807D3F-25BC-4E62-A518-011FD5B9CADA}" type="presParOf" srcId="{9E5F52A4-A2B2-4848-A94F-3E8AEA294175}" destId="{8EFDB56D-D724-43A6-9DFC-6672285F77D9}" srcOrd="1" destOrd="0" presId="urn:microsoft.com/office/officeart/2005/8/layout/StepDownProcess"/>
    <dgm:cxn modelId="{CC0F8EBD-0EE0-4443-AE7C-354C025A7EFF}" type="presParOf" srcId="{9E5F52A4-A2B2-4848-A94F-3E8AEA294175}" destId="{9E779BF0-CAC5-4619-9862-4111A09DF5D9}" srcOrd="2" destOrd="0" presId="urn:microsoft.com/office/officeart/2005/8/layout/StepDownProcess"/>
    <dgm:cxn modelId="{73182E67-9CA4-4560-A388-2FBA97EFB486}" type="presParOf" srcId="{9E779BF0-CAC5-4619-9862-4111A09DF5D9}" destId="{37EBA17C-8DBE-4754-93CF-8AB839BFC3D1}" srcOrd="0" destOrd="0" presId="urn:microsoft.com/office/officeart/2005/8/layout/StepDownProcess"/>
    <dgm:cxn modelId="{4572801B-AF8B-434B-B4BA-24758269D51D}" type="presParOf" srcId="{9E779BF0-CAC5-4619-9862-4111A09DF5D9}" destId="{6726AA09-36BA-4117-8536-60F0FA7D6B94}" srcOrd="1" destOrd="0" presId="urn:microsoft.com/office/officeart/2005/8/layout/StepDownProcess"/>
    <dgm:cxn modelId="{BD4CF349-9E71-4F1D-8529-33B875150D73}" type="presParOf" srcId="{9E779BF0-CAC5-4619-9862-4111A09DF5D9}" destId="{5B7A0B31-4036-48C9-B6B3-52B7862A092E}" srcOrd="2" destOrd="0" presId="urn:microsoft.com/office/officeart/2005/8/layout/StepDownProcess"/>
    <dgm:cxn modelId="{3352FE30-7633-4ADA-B06A-5A80428457A6}" type="presParOf" srcId="{9E5F52A4-A2B2-4848-A94F-3E8AEA294175}" destId="{349881C4-4D28-43EB-A609-6BBEA20AB57F}" srcOrd="3" destOrd="0" presId="urn:microsoft.com/office/officeart/2005/8/layout/StepDownProcess"/>
    <dgm:cxn modelId="{4A18046E-370E-482D-80D0-1A0C88EAE373}" type="presParOf" srcId="{9E5F52A4-A2B2-4848-A94F-3E8AEA294175}" destId="{59C637BA-3F77-4845-9C6C-A03FB0190CE4}" srcOrd="4" destOrd="0" presId="urn:microsoft.com/office/officeart/2005/8/layout/StepDownProcess"/>
    <dgm:cxn modelId="{F8772D91-CB99-4018-B569-117F1DD95B4B}" type="presParOf" srcId="{59C637BA-3F77-4845-9C6C-A03FB0190CE4}" destId="{32CC8A6F-180A-447B-A8E4-019F0F7AA8BF}" srcOrd="0" destOrd="0" presId="urn:microsoft.com/office/officeart/2005/8/layout/StepDownProcess"/>
    <dgm:cxn modelId="{3035F249-33F9-4A17-BA3A-C8707C75E410}" type="presParOf" srcId="{59C637BA-3F77-4845-9C6C-A03FB0190CE4}" destId="{51ADDBE8-4FCC-4783-A4FC-C9F944FA634C}" srcOrd="1" destOrd="0" presId="urn:microsoft.com/office/officeart/2005/8/layout/StepDownProcess"/>
    <dgm:cxn modelId="{CC87307C-88AF-4661-962F-60C948F4476F}" type="presParOf" srcId="{59C637BA-3F77-4845-9C6C-A03FB0190CE4}" destId="{4B40F208-27DB-4B9A-B2AF-BF4D57DB85F2}" srcOrd="2" destOrd="0" presId="urn:microsoft.com/office/officeart/2005/8/layout/StepDownProcess"/>
    <dgm:cxn modelId="{3B922854-2DC9-4930-95C1-F680E3621150}" type="presParOf" srcId="{9E5F52A4-A2B2-4848-A94F-3E8AEA294175}" destId="{76834DA2-566F-4E52-80E0-A006A06F5FD1}" srcOrd="5" destOrd="0" presId="urn:microsoft.com/office/officeart/2005/8/layout/StepDownProcess"/>
    <dgm:cxn modelId="{8B70EC34-76B9-46BA-B915-0802508119ED}" type="presParOf" srcId="{9E5F52A4-A2B2-4848-A94F-3E8AEA294175}" destId="{620DFCEA-DE2E-4B6F-89F9-7659AB6A9BA7}" srcOrd="6" destOrd="0" presId="urn:microsoft.com/office/officeart/2005/8/layout/StepDownProcess"/>
    <dgm:cxn modelId="{F475D5F7-6663-40EC-AFA9-EEAD166EDB28}" type="presParOf" srcId="{620DFCEA-DE2E-4B6F-89F9-7659AB6A9BA7}" destId="{DCAA71E1-E67B-4F9E-8E88-738CBFE3311B}" srcOrd="0" destOrd="0" presId="urn:microsoft.com/office/officeart/2005/8/layout/StepDownProcess"/>
    <dgm:cxn modelId="{697247CB-18AC-4B0A-B165-BA1A9F7C6C06}" type="presParOf" srcId="{620DFCEA-DE2E-4B6F-89F9-7659AB6A9BA7}" destId="{FFE76CEA-2770-4CDE-B3F2-F4B301B84D88}" srcOrd="1" destOrd="0" presId="urn:microsoft.com/office/officeart/2005/8/layout/StepDownProcess"/>
    <dgm:cxn modelId="{5B295B17-0A8C-40BF-8471-F933F46CD843}" type="presParOf" srcId="{620DFCEA-DE2E-4B6F-89F9-7659AB6A9BA7}" destId="{989A30DA-222E-4701-A3EF-528014F47732}" srcOrd="2" destOrd="0" presId="urn:microsoft.com/office/officeart/2005/8/layout/StepDownProcess"/>
    <dgm:cxn modelId="{C870BA04-D997-4167-8318-CFD0AB84FBF4}" type="presParOf" srcId="{9E5F52A4-A2B2-4848-A94F-3E8AEA294175}" destId="{625EE6F1-2F45-4B49-A1A1-DDFE8CA11F67}" srcOrd="7" destOrd="0" presId="urn:microsoft.com/office/officeart/2005/8/layout/StepDownProcess"/>
    <dgm:cxn modelId="{2FC189A3-1CC3-4FA8-967A-D76E1BD73D8C}" type="presParOf" srcId="{9E5F52A4-A2B2-4848-A94F-3E8AEA294175}" destId="{D3683119-08B5-42DE-A2EB-28E982D78E26}" srcOrd="8" destOrd="0" presId="urn:microsoft.com/office/officeart/2005/8/layout/StepDownProcess"/>
    <dgm:cxn modelId="{8A02E5D2-3115-4D1C-8D13-D0DA114DFA80}" type="presParOf" srcId="{D3683119-08B5-42DE-A2EB-28E982D78E26}" destId="{8CD755F7-5806-4A18-8E36-84BAB69EB798}" srcOrd="0" destOrd="0" presId="urn:microsoft.com/office/officeart/2005/8/layout/StepDownProcess"/>
    <dgm:cxn modelId="{90EDFE73-62A8-4B59-BCE2-90C735F0C9F9}" type="presParOf" srcId="{D3683119-08B5-42DE-A2EB-28E982D78E26}" destId="{2423F8BA-E48C-4859-A93B-841FB82C246B}" srcOrd="1" destOrd="0" presId="urn:microsoft.com/office/officeart/2005/8/layout/StepDownProcess"/>
    <dgm:cxn modelId="{877A833D-F537-4DC8-B570-17B9CBD87675}" type="presParOf" srcId="{D3683119-08B5-42DE-A2EB-28E982D78E26}" destId="{E307F110-FDE6-42DA-9B94-73198C768ACD}" srcOrd="2" destOrd="0" presId="urn:microsoft.com/office/officeart/2005/8/layout/StepDownProcess"/>
    <dgm:cxn modelId="{73A6227B-594D-46E2-BCB9-F5B443A2CD42}" type="presParOf" srcId="{9E5F52A4-A2B2-4848-A94F-3E8AEA294175}" destId="{8453CD9A-33DB-48FF-A0BF-30754E3BB8AB}" srcOrd="9" destOrd="0" presId="urn:microsoft.com/office/officeart/2005/8/layout/StepDownProcess"/>
    <dgm:cxn modelId="{261F6032-E117-4BA3-B3AE-3AE31B7FD1A5}" type="presParOf" srcId="{9E5F52A4-A2B2-4848-A94F-3E8AEA294175}" destId="{282F1913-90F8-4F9E-A5EC-3D75207F6513}" srcOrd="10" destOrd="0" presId="urn:microsoft.com/office/officeart/2005/8/layout/StepDownProcess"/>
    <dgm:cxn modelId="{684D82E7-948C-4B6A-B9FC-96957ECFCF19}" type="presParOf" srcId="{282F1913-90F8-4F9E-A5EC-3D75207F6513}" destId="{20138A82-A836-4ED7-91A9-5ACBFAF62F8C}"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07C1AB-6F74-4240-9E8A-FF6CF6898A4B}" type="doc">
      <dgm:prSet loTypeId="urn:microsoft.com/office/officeart/2005/8/layout/StepDownProcess" loCatId="process" qsTypeId="urn:microsoft.com/office/officeart/2005/8/quickstyle/3d4" qsCatId="3D" csTypeId="urn:microsoft.com/office/officeart/2005/8/colors/accent3_2" csCatId="accent3" phldr="1"/>
      <dgm:spPr/>
      <dgm:t>
        <a:bodyPr/>
        <a:lstStyle/>
        <a:p>
          <a:endParaRPr lang="en-US"/>
        </a:p>
      </dgm:t>
    </dgm:pt>
    <dgm:pt modelId="{EDA36C49-2DF4-422C-B186-238440D5362B}">
      <dgm:prSet phldrT="[Text]" custT="1"/>
      <dgm:spPr/>
      <dgm:t>
        <a:bodyPr/>
        <a:lstStyle/>
        <a:p>
          <a:r>
            <a:rPr lang="en-US" sz="1200" dirty="0"/>
            <a:t>Receive a new client to your Practice/Agency/Facility</a:t>
          </a:r>
        </a:p>
      </dgm:t>
    </dgm:pt>
    <dgm:pt modelId="{1177DC28-1ABE-4411-88F2-C5D5934B6317}" type="parTrans" cxnId="{0866AA54-18BF-476B-BDD7-5DA6DF0AFC8F}">
      <dgm:prSet/>
      <dgm:spPr/>
      <dgm:t>
        <a:bodyPr/>
        <a:lstStyle/>
        <a:p>
          <a:endParaRPr lang="en-US" sz="1400">
            <a:solidFill>
              <a:schemeClr val="tx2"/>
            </a:solidFill>
          </a:endParaRPr>
        </a:p>
      </dgm:t>
    </dgm:pt>
    <dgm:pt modelId="{101E3101-78AC-4698-85CA-F28E13B8D578}" type="sibTrans" cxnId="{0866AA54-18BF-476B-BDD7-5DA6DF0AFC8F}">
      <dgm:prSet/>
      <dgm:spPr/>
      <dgm:t>
        <a:bodyPr/>
        <a:lstStyle/>
        <a:p>
          <a:endParaRPr lang="en-US" sz="1400">
            <a:solidFill>
              <a:schemeClr val="tx2"/>
            </a:solidFill>
          </a:endParaRPr>
        </a:p>
      </dgm:t>
    </dgm:pt>
    <dgm:pt modelId="{D5F06D8F-C051-488F-A6B1-27D4B7387E7C}">
      <dgm:prSet phldrT="[Text]" custT="1"/>
      <dgm:spPr/>
      <dgm:t>
        <a:bodyPr/>
        <a:lstStyle/>
        <a:p>
          <a:r>
            <a:rPr lang="en-US" sz="1200" dirty="0"/>
            <a:t>Verify Medicaid eligibility &amp; confirm specific benefit plan.</a:t>
          </a:r>
        </a:p>
      </dgm:t>
    </dgm:pt>
    <dgm:pt modelId="{ABC8E266-F755-4D31-BC62-A3E00B43033B}" type="parTrans" cxnId="{A11A5E3E-7253-47FE-B588-D582210CF0E2}">
      <dgm:prSet/>
      <dgm:spPr/>
      <dgm:t>
        <a:bodyPr/>
        <a:lstStyle/>
        <a:p>
          <a:endParaRPr lang="en-US" sz="1400">
            <a:solidFill>
              <a:schemeClr val="tx2"/>
            </a:solidFill>
          </a:endParaRPr>
        </a:p>
      </dgm:t>
    </dgm:pt>
    <dgm:pt modelId="{B3C86DA1-B658-4A19-BA21-E1BFFC466BF2}" type="sibTrans" cxnId="{A11A5E3E-7253-47FE-B588-D582210CF0E2}">
      <dgm:prSet/>
      <dgm:spPr/>
      <dgm:t>
        <a:bodyPr/>
        <a:lstStyle/>
        <a:p>
          <a:endParaRPr lang="en-US" sz="1400">
            <a:solidFill>
              <a:schemeClr val="tx2"/>
            </a:solidFill>
          </a:endParaRPr>
        </a:p>
      </dgm:t>
    </dgm:pt>
    <dgm:pt modelId="{E96CA150-5D23-459C-BB38-35B07DD47017}">
      <dgm:prSet phldrT="[Text]" custT="1"/>
      <dgm:spPr/>
      <dgm:t>
        <a:bodyPr/>
        <a:lstStyle/>
        <a:p>
          <a:r>
            <a:rPr lang="en-US" sz="1200" dirty="0"/>
            <a:t>Obtain prior authorizations for services before rendering them.</a:t>
          </a:r>
        </a:p>
      </dgm:t>
    </dgm:pt>
    <dgm:pt modelId="{927BB1BB-84C0-42B4-9140-F70F2F4E1BEE}" type="parTrans" cxnId="{B2A5BEF4-C12E-414E-BDCF-DD26713986D6}">
      <dgm:prSet/>
      <dgm:spPr/>
      <dgm:t>
        <a:bodyPr/>
        <a:lstStyle/>
        <a:p>
          <a:endParaRPr lang="en-US" sz="1400">
            <a:solidFill>
              <a:schemeClr val="tx2"/>
            </a:solidFill>
          </a:endParaRPr>
        </a:p>
      </dgm:t>
    </dgm:pt>
    <dgm:pt modelId="{C2A14EFE-9B32-4A84-80E2-14B468463F69}" type="sibTrans" cxnId="{B2A5BEF4-C12E-414E-BDCF-DD26713986D6}">
      <dgm:prSet/>
      <dgm:spPr/>
      <dgm:t>
        <a:bodyPr/>
        <a:lstStyle/>
        <a:p>
          <a:endParaRPr lang="en-US" sz="1400">
            <a:solidFill>
              <a:schemeClr val="tx2"/>
            </a:solidFill>
          </a:endParaRPr>
        </a:p>
      </dgm:t>
    </dgm:pt>
    <dgm:pt modelId="{CFF6EA01-9333-4FD4-A538-7E6533470FDE}">
      <dgm:prSet custT="1"/>
      <dgm:spPr/>
      <dgm:t>
        <a:bodyPr/>
        <a:lstStyle/>
        <a:p>
          <a:r>
            <a:rPr lang="en-US" sz="1200" dirty="0"/>
            <a:t>Contact and Collaborate with the Wraparound Agency.</a:t>
          </a:r>
        </a:p>
      </dgm:t>
    </dgm:pt>
    <dgm:pt modelId="{5207563C-8EE5-4177-B0F1-1D9488BB27B4}" type="parTrans" cxnId="{6975CA7D-FDA5-4245-820F-8B7022B0A943}">
      <dgm:prSet/>
      <dgm:spPr/>
      <dgm:t>
        <a:bodyPr/>
        <a:lstStyle/>
        <a:p>
          <a:endParaRPr lang="en-US" sz="1400">
            <a:solidFill>
              <a:schemeClr val="tx2"/>
            </a:solidFill>
          </a:endParaRPr>
        </a:p>
      </dgm:t>
    </dgm:pt>
    <dgm:pt modelId="{64722CA8-C0C5-48AD-884D-DF73D68ECCFF}" type="sibTrans" cxnId="{6975CA7D-FDA5-4245-820F-8B7022B0A943}">
      <dgm:prSet/>
      <dgm:spPr/>
      <dgm:t>
        <a:bodyPr/>
        <a:lstStyle/>
        <a:p>
          <a:endParaRPr lang="en-US" sz="1400">
            <a:solidFill>
              <a:schemeClr val="tx2"/>
            </a:solidFill>
          </a:endParaRPr>
        </a:p>
      </dgm:t>
    </dgm:pt>
    <dgm:pt modelId="{B27BE9D7-2609-43DF-B895-CD6D8DCE6C30}">
      <dgm:prSet custT="1"/>
      <dgm:spPr/>
      <dgm:t>
        <a:bodyPr/>
        <a:lstStyle/>
        <a:p>
          <a:r>
            <a:rPr lang="en-US" sz="1200" dirty="0"/>
            <a:t>Submit claims to Magellan as per your chosen claims submission option and as often as you would like within the required billing period.</a:t>
          </a:r>
        </a:p>
      </dgm:t>
    </dgm:pt>
    <dgm:pt modelId="{8CD03A10-3293-473B-A0AE-C33070D77B01}" type="parTrans" cxnId="{54B8B98F-196F-44C9-AD33-5A5F23961D9A}">
      <dgm:prSet/>
      <dgm:spPr/>
      <dgm:t>
        <a:bodyPr/>
        <a:lstStyle/>
        <a:p>
          <a:endParaRPr lang="en-US" sz="1400">
            <a:solidFill>
              <a:schemeClr val="tx2"/>
            </a:solidFill>
          </a:endParaRPr>
        </a:p>
      </dgm:t>
    </dgm:pt>
    <dgm:pt modelId="{20960887-ACB3-4B6A-A165-DC24502381F3}" type="sibTrans" cxnId="{54B8B98F-196F-44C9-AD33-5A5F23961D9A}">
      <dgm:prSet/>
      <dgm:spPr/>
      <dgm:t>
        <a:bodyPr/>
        <a:lstStyle/>
        <a:p>
          <a:endParaRPr lang="en-US" sz="1400">
            <a:solidFill>
              <a:schemeClr val="tx2"/>
            </a:solidFill>
          </a:endParaRPr>
        </a:p>
      </dgm:t>
    </dgm:pt>
    <dgm:pt modelId="{DD14C81E-33D6-4E48-BF91-6AEEE10E12A2}">
      <dgm:prSet custT="1"/>
      <dgm:spPr/>
      <dgm:t>
        <a:bodyPr/>
        <a:lstStyle/>
        <a:p>
          <a:r>
            <a:rPr lang="en-US" sz="1200" dirty="0"/>
            <a:t>Prepare treatment plan, conduct service delivery and document client encounters as required by your agency.  Keep concurrent review appointments with Care Managers, as required.</a:t>
          </a:r>
        </a:p>
      </dgm:t>
    </dgm:pt>
    <dgm:pt modelId="{16A3EAA1-35D9-4772-AB2F-B66AC92C7C2F}" type="sibTrans" cxnId="{D31ACDAB-D348-4528-816A-D80367F26F29}">
      <dgm:prSet/>
      <dgm:spPr/>
      <dgm:t>
        <a:bodyPr/>
        <a:lstStyle/>
        <a:p>
          <a:endParaRPr lang="en-US" sz="1400">
            <a:solidFill>
              <a:schemeClr val="tx2"/>
            </a:solidFill>
          </a:endParaRPr>
        </a:p>
      </dgm:t>
    </dgm:pt>
    <dgm:pt modelId="{5FC0DED5-02C7-4C5F-913F-E7521A504C70}" type="parTrans" cxnId="{D31ACDAB-D348-4528-816A-D80367F26F29}">
      <dgm:prSet/>
      <dgm:spPr/>
      <dgm:t>
        <a:bodyPr/>
        <a:lstStyle/>
        <a:p>
          <a:endParaRPr lang="en-US" sz="1400">
            <a:solidFill>
              <a:schemeClr val="tx2"/>
            </a:solidFill>
          </a:endParaRPr>
        </a:p>
      </dgm:t>
    </dgm:pt>
    <dgm:pt modelId="{553D6C21-DC6F-4045-AAFE-50EF47EE1F4E}" type="pres">
      <dgm:prSet presAssocID="{8207C1AB-6F74-4240-9E8A-FF6CF6898A4B}" presName="rootnode" presStyleCnt="0">
        <dgm:presLayoutVars>
          <dgm:chMax/>
          <dgm:chPref/>
          <dgm:dir/>
          <dgm:animLvl val="lvl"/>
        </dgm:presLayoutVars>
      </dgm:prSet>
      <dgm:spPr/>
    </dgm:pt>
    <dgm:pt modelId="{4AE192FD-48C9-4340-8163-872848A33549}" type="pres">
      <dgm:prSet presAssocID="{EDA36C49-2DF4-422C-B186-238440D5362B}" presName="composite" presStyleCnt="0"/>
      <dgm:spPr/>
    </dgm:pt>
    <dgm:pt modelId="{3B8E1EF2-D81F-450F-97F8-74633DAD271E}" type="pres">
      <dgm:prSet presAssocID="{EDA36C49-2DF4-422C-B186-238440D5362B}" presName="bentUpArrow1" presStyleLbl="alignImgPlace1" presStyleIdx="0" presStyleCnt="5" custLinFactNeighborX="-1468" custLinFactNeighborY="-5015"/>
      <dgm:spPr/>
    </dgm:pt>
    <dgm:pt modelId="{917CF59F-BBDB-458C-B1B4-1B0254CD270B}" type="pres">
      <dgm:prSet presAssocID="{EDA36C49-2DF4-422C-B186-238440D5362B}" presName="ParentText" presStyleLbl="node1" presStyleIdx="0" presStyleCnt="6" custScaleX="181368" custScaleY="95426">
        <dgm:presLayoutVars>
          <dgm:chMax val="1"/>
          <dgm:chPref val="1"/>
          <dgm:bulletEnabled val="1"/>
        </dgm:presLayoutVars>
      </dgm:prSet>
      <dgm:spPr/>
    </dgm:pt>
    <dgm:pt modelId="{05560C56-064E-47DF-8C08-43AAFBBFD5F0}" type="pres">
      <dgm:prSet presAssocID="{EDA36C49-2DF4-422C-B186-238440D5362B}" presName="ChildText" presStyleLbl="revTx" presStyleIdx="0" presStyleCnt="5" custFlipVert="1" custScaleX="16564" custScaleY="20789">
        <dgm:presLayoutVars>
          <dgm:chMax val="0"/>
          <dgm:chPref val="0"/>
          <dgm:bulletEnabled val="1"/>
        </dgm:presLayoutVars>
      </dgm:prSet>
      <dgm:spPr/>
    </dgm:pt>
    <dgm:pt modelId="{E69C3CA4-4C49-404B-AC0D-8B090E78B80C}" type="pres">
      <dgm:prSet presAssocID="{101E3101-78AC-4698-85CA-F28E13B8D578}" presName="sibTrans" presStyleCnt="0"/>
      <dgm:spPr/>
    </dgm:pt>
    <dgm:pt modelId="{CA18C017-289E-4646-A1B3-CC9D0BE2D338}" type="pres">
      <dgm:prSet presAssocID="{D5F06D8F-C051-488F-A6B1-27D4B7387E7C}" presName="composite" presStyleCnt="0"/>
      <dgm:spPr/>
    </dgm:pt>
    <dgm:pt modelId="{C54C176B-D8E1-476D-9ED0-579733A9A460}" type="pres">
      <dgm:prSet presAssocID="{D5F06D8F-C051-488F-A6B1-27D4B7387E7C}" presName="bentUpArrow1" presStyleLbl="alignImgPlace1" presStyleIdx="1" presStyleCnt="5"/>
      <dgm:spPr/>
    </dgm:pt>
    <dgm:pt modelId="{6EC93512-9CEA-4C9E-8F0A-DD5FD3A75D8B}" type="pres">
      <dgm:prSet presAssocID="{D5F06D8F-C051-488F-A6B1-27D4B7387E7C}" presName="ParentText" presStyleLbl="node1" presStyleIdx="1" presStyleCnt="6" custScaleX="196270" custScaleY="101409" custLinFactNeighborX="28570" custLinFactNeighborY="0">
        <dgm:presLayoutVars>
          <dgm:chMax val="1"/>
          <dgm:chPref val="1"/>
          <dgm:bulletEnabled val="1"/>
        </dgm:presLayoutVars>
      </dgm:prSet>
      <dgm:spPr/>
    </dgm:pt>
    <dgm:pt modelId="{3A2E29F0-F509-4FD8-83A1-0035DADBE954}" type="pres">
      <dgm:prSet presAssocID="{D5F06D8F-C051-488F-A6B1-27D4B7387E7C}" presName="ChildText" presStyleLbl="revTx" presStyleIdx="1" presStyleCnt="5" custScaleX="16368" custScaleY="20654">
        <dgm:presLayoutVars>
          <dgm:chMax val="0"/>
          <dgm:chPref val="0"/>
          <dgm:bulletEnabled val="1"/>
        </dgm:presLayoutVars>
      </dgm:prSet>
      <dgm:spPr/>
    </dgm:pt>
    <dgm:pt modelId="{474FD1D7-4107-49C5-9882-0E3E77AB6D9F}" type="pres">
      <dgm:prSet presAssocID="{B3C86DA1-B658-4A19-BA21-E1BFFC466BF2}" presName="sibTrans" presStyleCnt="0"/>
      <dgm:spPr/>
    </dgm:pt>
    <dgm:pt modelId="{BA75CF21-0438-4F71-B7FE-AF25479C6B56}" type="pres">
      <dgm:prSet presAssocID="{E96CA150-5D23-459C-BB38-35B07DD47017}" presName="composite" presStyleCnt="0"/>
      <dgm:spPr/>
    </dgm:pt>
    <dgm:pt modelId="{FB585B7C-8AD5-42ED-9852-D3B98B930627}" type="pres">
      <dgm:prSet presAssocID="{E96CA150-5D23-459C-BB38-35B07DD47017}" presName="bentUpArrow1" presStyleLbl="alignImgPlace1" presStyleIdx="2" presStyleCnt="5" custLinFactNeighborY="6697"/>
      <dgm:spPr/>
    </dgm:pt>
    <dgm:pt modelId="{5BC07486-3DE8-40AC-8DC7-BEF5778C021B}" type="pres">
      <dgm:prSet presAssocID="{E96CA150-5D23-459C-BB38-35B07DD47017}" presName="ParentText" presStyleLbl="node1" presStyleIdx="2" presStyleCnt="6" custScaleX="222687" custLinFactNeighborX="38747" custLinFactNeighborY="188">
        <dgm:presLayoutVars>
          <dgm:chMax val="1"/>
          <dgm:chPref val="1"/>
          <dgm:bulletEnabled val="1"/>
        </dgm:presLayoutVars>
      </dgm:prSet>
      <dgm:spPr/>
    </dgm:pt>
    <dgm:pt modelId="{2E0311A7-C8A1-4205-A8CC-9985F7239297}" type="pres">
      <dgm:prSet presAssocID="{E96CA150-5D23-459C-BB38-35B07DD47017}" presName="ChildText" presStyleLbl="revTx" presStyleIdx="2" presStyleCnt="5" custScaleX="73987" custScaleY="34798">
        <dgm:presLayoutVars>
          <dgm:chMax val="0"/>
          <dgm:chPref val="0"/>
          <dgm:bulletEnabled val="1"/>
        </dgm:presLayoutVars>
      </dgm:prSet>
      <dgm:spPr/>
    </dgm:pt>
    <dgm:pt modelId="{12426E41-FC39-48B3-9A51-FC2E0DFD9B36}" type="pres">
      <dgm:prSet presAssocID="{C2A14EFE-9B32-4A84-80E2-14B468463F69}" presName="sibTrans" presStyleCnt="0"/>
      <dgm:spPr/>
    </dgm:pt>
    <dgm:pt modelId="{AAD28D95-6D8B-42B2-8F5E-915FBCEE12F8}" type="pres">
      <dgm:prSet presAssocID="{DD14C81E-33D6-4E48-BF91-6AEEE10E12A2}" presName="composite" presStyleCnt="0"/>
      <dgm:spPr/>
    </dgm:pt>
    <dgm:pt modelId="{2E9715ED-5A9C-4259-9A3C-5D0142F3D962}" type="pres">
      <dgm:prSet presAssocID="{DD14C81E-33D6-4E48-BF91-6AEEE10E12A2}" presName="bentUpArrow1" presStyleLbl="alignImgPlace1" presStyleIdx="3" presStyleCnt="5" custLinFactNeighborX="-89570" custLinFactNeighborY="-6687"/>
      <dgm:spPr/>
    </dgm:pt>
    <dgm:pt modelId="{B5E109F4-B804-4728-A250-0EEC2BBF548A}" type="pres">
      <dgm:prSet presAssocID="{DD14C81E-33D6-4E48-BF91-6AEEE10E12A2}" presName="ParentText" presStyleLbl="node1" presStyleIdx="3" presStyleCnt="6" custScaleX="349182" custLinFactNeighborX="49098" custLinFactNeighborY="-6813">
        <dgm:presLayoutVars>
          <dgm:chMax val="1"/>
          <dgm:chPref val="1"/>
          <dgm:bulletEnabled val="1"/>
        </dgm:presLayoutVars>
      </dgm:prSet>
      <dgm:spPr/>
    </dgm:pt>
    <dgm:pt modelId="{D2ED38F7-95DD-475C-ADDA-00A8D67DE6AE}" type="pres">
      <dgm:prSet presAssocID="{DD14C81E-33D6-4E48-BF91-6AEEE10E12A2}" presName="ChildText" presStyleLbl="revTx" presStyleIdx="3" presStyleCnt="5">
        <dgm:presLayoutVars>
          <dgm:chMax val="0"/>
          <dgm:chPref val="0"/>
          <dgm:bulletEnabled val="1"/>
        </dgm:presLayoutVars>
      </dgm:prSet>
      <dgm:spPr/>
    </dgm:pt>
    <dgm:pt modelId="{4DDB64CC-0EBB-4957-A38D-1B94D79D3EA9}" type="pres">
      <dgm:prSet presAssocID="{16A3EAA1-35D9-4772-AB2F-B66AC92C7C2F}" presName="sibTrans" presStyleCnt="0"/>
      <dgm:spPr/>
    </dgm:pt>
    <dgm:pt modelId="{DB1F06A4-C506-40E1-AF10-40DF1E860F50}" type="pres">
      <dgm:prSet presAssocID="{CFF6EA01-9333-4FD4-A538-7E6533470FDE}" presName="composite" presStyleCnt="0"/>
      <dgm:spPr/>
    </dgm:pt>
    <dgm:pt modelId="{895452D9-BC11-42C6-9F66-BE8F02BB1684}" type="pres">
      <dgm:prSet presAssocID="{CFF6EA01-9333-4FD4-A538-7E6533470FDE}" presName="bentUpArrow1" presStyleLbl="alignImgPlace1" presStyleIdx="4" presStyleCnt="5" custLinFactNeighborX="-58735" custLinFactNeighborY="-13374"/>
      <dgm:spPr/>
    </dgm:pt>
    <dgm:pt modelId="{F355F73E-18B1-408B-8243-D06935937E97}" type="pres">
      <dgm:prSet presAssocID="{CFF6EA01-9333-4FD4-A538-7E6533470FDE}" presName="ParentText" presStyleLbl="node1" presStyleIdx="4" presStyleCnt="6" custScaleX="299591" custScaleY="96188" custLinFactNeighborX="55127" custLinFactNeighborY="-12602">
        <dgm:presLayoutVars>
          <dgm:chMax val="1"/>
          <dgm:chPref val="1"/>
          <dgm:bulletEnabled val="1"/>
        </dgm:presLayoutVars>
      </dgm:prSet>
      <dgm:spPr/>
    </dgm:pt>
    <dgm:pt modelId="{0A82763D-B40B-4DD4-B519-75915385F23F}" type="pres">
      <dgm:prSet presAssocID="{CFF6EA01-9333-4FD4-A538-7E6533470FDE}" presName="ChildText" presStyleLbl="revTx" presStyleIdx="4" presStyleCnt="5">
        <dgm:presLayoutVars>
          <dgm:chMax val="0"/>
          <dgm:chPref val="0"/>
          <dgm:bulletEnabled val="1"/>
        </dgm:presLayoutVars>
      </dgm:prSet>
      <dgm:spPr/>
    </dgm:pt>
    <dgm:pt modelId="{6506422D-8019-42F2-B261-407BD6A7C120}" type="pres">
      <dgm:prSet presAssocID="{64722CA8-C0C5-48AD-884D-DF73D68ECCFF}" presName="sibTrans" presStyleCnt="0"/>
      <dgm:spPr/>
    </dgm:pt>
    <dgm:pt modelId="{207B3B83-05BE-44BD-AEA5-9477C2FF4D48}" type="pres">
      <dgm:prSet presAssocID="{B27BE9D7-2609-43DF-B895-CD6D8DCE6C30}" presName="composite" presStyleCnt="0"/>
      <dgm:spPr/>
    </dgm:pt>
    <dgm:pt modelId="{3401F0CC-551A-48A2-B5A0-ED7F8000803B}" type="pres">
      <dgm:prSet presAssocID="{B27BE9D7-2609-43DF-B895-CD6D8DCE6C30}" presName="ParentText" presStyleLbl="node1" presStyleIdx="5" presStyleCnt="6" custScaleX="243221" custScaleY="124565" custLinFactNeighborX="45485" custLinFactNeighborY="-1368">
        <dgm:presLayoutVars>
          <dgm:chMax val="1"/>
          <dgm:chPref val="1"/>
          <dgm:bulletEnabled val="1"/>
        </dgm:presLayoutVars>
      </dgm:prSet>
      <dgm:spPr/>
    </dgm:pt>
  </dgm:ptLst>
  <dgm:cxnLst>
    <dgm:cxn modelId="{7D179F05-B465-4C5D-B336-4505D16664E0}" type="presOf" srcId="{EDA36C49-2DF4-422C-B186-238440D5362B}" destId="{917CF59F-BBDB-458C-B1B4-1B0254CD270B}" srcOrd="0" destOrd="0" presId="urn:microsoft.com/office/officeart/2005/8/layout/StepDownProcess"/>
    <dgm:cxn modelId="{0731321D-06C9-433C-8F4A-4EA0A04A9954}" type="presOf" srcId="{B27BE9D7-2609-43DF-B895-CD6D8DCE6C30}" destId="{3401F0CC-551A-48A2-B5A0-ED7F8000803B}" srcOrd="0" destOrd="0" presId="urn:microsoft.com/office/officeart/2005/8/layout/StepDownProcess"/>
    <dgm:cxn modelId="{A11A5E3E-7253-47FE-B588-D582210CF0E2}" srcId="{8207C1AB-6F74-4240-9E8A-FF6CF6898A4B}" destId="{D5F06D8F-C051-488F-A6B1-27D4B7387E7C}" srcOrd="1" destOrd="0" parTransId="{ABC8E266-F755-4D31-BC62-A3E00B43033B}" sibTransId="{B3C86DA1-B658-4A19-BA21-E1BFFC466BF2}"/>
    <dgm:cxn modelId="{7F284F3E-0469-45A2-8939-2068E63C0963}" type="presOf" srcId="{D5F06D8F-C051-488F-A6B1-27D4B7387E7C}" destId="{6EC93512-9CEA-4C9E-8F0A-DD5FD3A75D8B}" srcOrd="0" destOrd="0" presId="urn:microsoft.com/office/officeart/2005/8/layout/StepDownProcess"/>
    <dgm:cxn modelId="{6EBF9D49-B4BC-4E2A-8744-12BBBDDA3C7A}" type="presOf" srcId="{DD14C81E-33D6-4E48-BF91-6AEEE10E12A2}" destId="{B5E109F4-B804-4728-A250-0EEC2BBF548A}" srcOrd="0" destOrd="0" presId="urn:microsoft.com/office/officeart/2005/8/layout/StepDownProcess"/>
    <dgm:cxn modelId="{0866AA54-18BF-476B-BDD7-5DA6DF0AFC8F}" srcId="{8207C1AB-6F74-4240-9E8A-FF6CF6898A4B}" destId="{EDA36C49-2DF4-422C-B186-238440D5362B}" srcOrd="0" destOrd="0" parTransId="{1177DC28-1ABE-4411-88F2-C5D5934B6317}" sibTransId="{101E3101-78AC-4698-85CA-F28E13B8D578}"/>
    <dgm:cxn modelId="{6975CA7D-FDA5-4245-820F-8B7022B0A943}" srcId="{8207C1AB-6F74-4240-9E8A-FF6CF6898A4B}" destId="{CFF6EA01-9333-4FD4-A538-7E6533470FDE}" srcOrd="4" destOrd="0" parTransId="{5207563C-8EE5-4177-B0F1-1D9488BB27B4}" sibTransId="{64722CA8-C0C5-48AD-884D-DF73D68ECCFF}"/>
    <dgm:cxn modelId="{54B8B98F-196F-44C9-AD33-5A5F23961D9A}" srcId="{8207C1AB-6F74-4240-9E8A-FF6CF6898A4B}" destId="{B27BE9D7-2609-43DF-B895-CD6D8DCE6C30}" srcOrd="5" destOrd="0" parTransId="{8CD03A10-3293-473B-A0AE-C33070D77B01}" sibTransId="{20960887-ACB3-4B6A-A165-DC24502381F3}"/>
    <dgm:cxn modelId="{D31ACDAB-D348-4528-816A-D80367F26F29}" srcId="{8207C1AB-6F74-4240-9E8A-FF6CF6898A4B}" destId="{DD14C81E-33D6-4E48-BF91-6AEEE10E12A2}" srcOrd="3" destOrd="0" parTransId="{5FC0DED5-02C7-4C5F-913F-E7521A504C70}" sibTransId="{16A3EAA1-35D9-4772-AB2F-B66AC92C7C2F}"/>
    <dgm:cxn modelId="{4D6F39B4-DEBB-456F-9DA3-F52966287A93}" type="presOf" srcId="{CFF6EA01-9333-4FD4-A538-7E6533470FDE}" destId="{F355F73E-18B1-408B-8243-D06935937E97}" srcOrd="0" destOrd="0" presId="urn:microsoft.com/office/officeart/2005/8/layout/StepDownProcess"/>
    <dgm:cxn modelId="{08F9E9C2-6F74-4E13-9F94-574D77C85BD9}" type="presOf" srcId="{E96CA150-5D23-459C-BB38-35B07DD47017}" destId="{5BC07486-3DE8-40AC-8DC7-BEF5778C021B}" srcOrd="0" destOrd="0" presId="urn:microsoft.com/office/officeart/2005/8/layout/StepDownProcess"/>
    <dgm:cxn modelId="{442F81DE-F757-452A-89D8-70B444CE8784}" type="presOf" srcId="{8207C1AB-6F74-4240-9E8A-FF6CF6898A4B}" destId="{553D6C21-DC6F-4045-AAFE-50EF47EE1F4E}" srcOrd="0" destOrd="0" presId="urn:microsoft.com/office/officeart/2005/8/layout/StepDownProcess"/>
    <dgm:cxn modelId="{B2A5BEF4-C12E-414E-BDCF-DD26713986D6}" srcId="{8207C1AB-6F74-4240-9E8A-FF6CF6898A4B}" destId="{E96CA150-5D23-459C-BB38-35B07DD47017}" srcOrd="2" destOrd="0" parTransId="{927BB1BB-84C0-42B4-9140-F70F2F4E1BEE}" sibTransId="{C2A14EFE-9B32-4A84-80E2-14B468463F69}"/>
    <dgm:cxn modelId="{6859232E-65FD-4EBE-8E45-7315195706CD}" type="presParOf" srcId="{553D6C21-DC6F-4045-AAFE-50EF47EE1F4E}" destId="{4AE192FD-48C9-4340-8163-872848A33549}" srcOrd="0" destOrd="0" presId="urn:microsoft.com/office/officeart/2005/8/layout/StepDownProcess"/>
    <dgm:cxn modelId="{5BC0A32D-B3FB-4C68-A5A7-8F027D4906F9}" type="presParOf" srcId="{4AE192FD-48C9-4340-8163-872848A33549}" destId="{3B8E1EF2-D81F-450F-97F8-74633DAD271E}" srcOrd="0" destOrd="0" presId="urn:microsoft.com/office/officeart/2005/8/layout/StepDownProcess"/>
    <dgm:cxn modelId="{43781DCD-DC5A-483D-8B2E-96C9E72A697F}" type="presParOf" srcId="{4AE192FD-48C9-4340-8163-872848A33549}" destId="{917CF59F-BBDB-458C-B1B4-1B0254CD270B}" srcOrd="1" destOrd="0" presId="urn:microsoft.com/office/officeart/2005/8/layout/StepDownProcess"/>
    <dgm:cxn modelId="{17787BB5-E01C-4169-885B-9E3C182D75FB}" type="presParOf" srcId="{4AE192FD-48C9-4340-8163-872848A33549}" destId="{05560C56-064E-47DF-8C08-43AAFBBFD5F0}" srcOrd="2" destOrd="0" presId="urn:microsoft.com/office/officeart/2005/8/layout/StepDownProcess"/>
    <dgm:cxn modelId="{1A0117D9-E768-4881-8A9C-7BFB29ECD5A7}" type="presParOf" srcId="{553D6C21-DC6F-4045-AAFE-50EF47EE1F4E}" destId="{E69C3CA4-4C49-404B-AC0D-8B090E78B80C}" srcOrd="1" destOrd="0" presId="urn:microsoft.com/office/officeart/2005/8/layout/StepDownProcess"/>
    <dgm:cxn modelId="{121AEE48-569B-4BD4-926C-0E58824C9B6A}" type="presParOf" srcId="{553D6C21-DC6F-4045-AAFE-50EF47EE1F4E}" destId="{CA18C017-289E-4646-A1B3-CC9D0BE2D338}" srcOrd="2" destOrd="0" presId="urn:microsoft.com/office/officeart/2005/8/layout/StepDownProcess"/>
    <dgm:cxn modelId="{1B64EBD3-DD99-465F-BCC1-A3A95203B084}" type="presParOf" srcId="{CA18C017-289E-4646-A1B3-CC9D0BE2D338}" destId="{C54C176B-D8E1-476D-9ED0-579733A9A460}" srcOrd="0" destOrd="0" presId="urn:microsoft.com/office/officeart/2005/8/layout/StepDownProcess"/>
    <dgm:cxn modelId="{107B6E94-F6CB-4AC7-8F56-9B5D2755B6E7}" type="presParOf" srcId="{CA18C017-289E-4646-A1B3-CC9D0BE2D338}" destId="{6EC93512-9CEA-4C9E-8F0A-DD5FD3A75D8B}" srcOrd="1" destOrd="0" presId="urn:microsoft.com/office/officeart/2005/8/layout/StepDownProcess"/>
    <dgm:cxn modelId="{61CA3B76-4B86-4AA9-871E-DB8EF664A8A1}" type="presParOf" srcId="{CA18C017-289E-4646-A1B3-CC9D0BE2D338}" destId="{3A2E29F0-F509-4FD8-83A1-0035DADBE954}" srcOrd="2" destOrd="0" presId="urn:microsoft.com/office/officeart/2005/8/layout/StepDownProcess"/>
    <dgm:cxn modelId="{FA972DC9-2897-49E6-A251-B9DA2B87E286}" type="presParOf" srcId="{553D6C21-DC6F-4045-AAFE-50EF47EE1F4E}" destId="{474FD1D7-4107-49C5-9882-0E3E77AB6D9F}" srcOrd="3" destOrd="0" presId="urn:microsoft.com/office/officeart/2005/8/layout/StepDownProcess"/>
    <dgm:cxn modelId="{24B06D62-0940-4D72-8A23-E037249DAB9C}" type="presParOf" srcId="{553D6C21-DC6F-4045-AAFE-50EF47EE1F4E}" destId="{BA75CF21-0438-4F71-B7FE-AF25479C6B56}" srcOrd="4" destOrd="0" presId="urn:microsoft.com/office/officeart/2005/8/layout/StepDownProcess"/>
    <dgm:cxn modelId="{6399CFED-442A-488C-997A-800A80B4C5CE}" type="presParOf" srcId="{BA75CF21-0438-4F71-B7FE-AF25479C6B56}" destId="{FB585B7C-8AD5-42ED-9852-D3B98B930627}" srcOrd="0" destOrd="0" presId="urn:microsoft.com/office/officeart/2005/8/layout/StepDownProcess"/>
    <dgm:cxn modelId="{BBF1EA9E-E804-41B0-B16F-8A19FB8E8F0F}" type="presParOf" srcId="{BA75CF21-0438-4F71-B7FE-AF25479C6B56}" destId="{5BC07486-3DE8-40AC-8DC7-BEF5778C021B}" srcOrd="1" destOrd="0" presId="urn:microsoft.com/office/officeart/2005/8/layout/StepDownProcess"/>
    <dgm:cxn modelId="{F2053246-94C5-4ED5-9B35-4535824956F6}" type="presParOf" srcId="{BA75CF21-0438-4F71-B7FE-AF25479C6B56}" destId="{2E0311A7-C8A1-4205-A8CC-9985F7239297}" srcOrd="2" destOrd="0" presId="urn:microsoft.com/office/officeart/2005/8/layout/StepDownProcess"/>
    <dgm:cxn modelId="{80C75E9A-96C7-473E-B690-959E73805160}" type="presParOf" srcId="{553D6C21-DC6F-4045-AAFE-50EF47EE1F4E}" destId="{12426E41-FC39-48B3-9A51-FC2E0DFD9B36}" srcOrd="5" destOrd="0" presId="urn:microsoft.com/office/officeart/2005/8/layout/StepDownProcess"/>
    <dgm:cxn modelId="{FC50AF2D-40FB-4DAC-B2E6-DD0F46D9520C}" type="presParOf" srcId="{553D6C21-DC6F-4045-AAFE-50EF47EE1F4E}" destId="{AAD28D95-6D8B-42B2-8F5E-915FBCEE12F8}" srcOrd="6" destOrd="0" presId="urn:microsoft.com/office/officeart/2005/8/layout/StepDownProcess"/>
    <dgm:cxn modelId="{0EF34C44-74B1-4F2D-8607-E207ED165975}" type="presParOf" srcId="{AAD28D95-6D8B-42B2-8F5E-915FBCEE12F8}" destId="{2E9715ED-5A9C-4259-9A3C-5D0142F3D962}" srcOrd="0" destOrd="0" presId="urn:microsoft.com/office/officeart/2005/8/layout/StepDownProcess"/>
    <dgm:cxn modelId="{38EDFCA3-84DB-4CC2-AE8E-87C399DEA680}" type="presParOf" srcId="{AAD28D95-6D8B-42B2-8F5E-915FBCEE12F8}" destId="{B5E109F4-B804-4728-A250-0EEC2BBF548A}" srcOrd="1" destOrd="0" presId="urn:microsoft.com/office/officeart/2005/8/layout/StepDownProcess"/>
    <dgm:cxn modelId="{DB54E3CE-0166-4955-A873-F70E8D504EF3}" type="presParOf" srcId="{AAD28D95-6D8B-42B2-8F5E-915FBCEE12F8}" destId="{D2ED38F7-95DD-475C-ADDA-00A8D67DE6AE}" srcOrd="2" destOrd="0" presId="urn:microsoft.com/office/officeart/2005/8/layout/StepDownProcess"/>
    <dgm:cxn modelId="{F32BCBD2-4B5B-4108-918A-09326577CF5F}" type="presParOf" srcId="{553D6C21-DC6F-4045-AAFE-50EF47EE1F4E}" destId="{4DDB64CC-0EBB-4957-A38D-1B94D79D3EA9}" srcOrd="7" destOrd="0" presId="urn:microsoft.com/office/officeart/2005/8/layout/StepDownProcess"/>
    <dgm:cxn modelId="{30EFC71C-5D70-4B5F-B08C-B0D60A2335A0}" type="presParOf" srcId="{553D6C21-DC6F-4045-AAFE-50EF47EE1F4E}" destId="{DB1F06A4-C506-40E1-AF10-40DF1E860F50}" srcOrd="8" destOrd="0" presId="urn:microsoft.com/office/officeart/2005/8/layout/StepDownProcess"/>
    <dgm:cxn modelId="{EDB49950-5F76-439E-A8DB-F7DA1884DC0B}" type="presParOf" srcId="{DB1F06A4-C506-40E1-AF10-40DF1E860F50}" destId="{895452D9-BC11-42C6-9F66-BE8F02BB1684}" srcOrd="0" destOrd="0" presId="urn:microsoft.com/office/officeart/2005/8/layout/StepDownProcess"/>
    <dgm:cxn modelId="{74D9C8A0-45E8-4C53-89D4-06D4E2CAA718}" type="presParOf" srcId="{DB1F06A4-C506-40E1-AF10-40DF1E860F50}" destId="{F355F73E-18B1-408B-8243-D06935937E97}" srcOrd="1" destOrd="0" presId="urn:microsoft.com/office/officeart/2005/8/layout/StepDownProcess"/>
    <dgm:cxn modelId="{D38ADD72-5693-4132-AB70-B49F155AB0C5}" type="presParOf" srcId="{DB1F06A4-C506-40E1-AF10-40DF1E860F50}" destId="{0A82763D-B40B-4DD4-B519-75915385F23F}" srcOrd="2" destOrd="0" presId="urn:microsoft.com/office/officeart/2005/8/layout/StepDownProcess"/>
    <dgm:cxn modelId="{6B5D7459-1400-458D-B214-538528F166CF}" type="presParOf" srcId="{553D6C21-DC6F-4045-AAFE-50EF47EE1F4E}" destId="{6506422D-8019-42F2-B261-407BD6A7C120}" srcOrd="9" destOrd="0" presId="urn:microsoft.com/office/officeart/2005/8/layout/StepDownProcess"/>
    <dgm:cxn modelId="{18967DD5-7FF7-49EE-8ABA-67D1B56052B9}" type="presParOf" srcId="{553D6C21-DC6F-4045-AAFE-50EF47EE1F4E}" destId="{207B3B83-05BE-44BD-AEA5-9477C2FF4D48}" srcOrd="10" destOrd="0" presId="urn:microsoft.com/office/officeart/2005/8/layout/StepDownProcess"/>
    <dgm:cxn modelId="{85FB1E4E-A1C6-41ED-9888-B476B03C8A3F}" type="presParOf" srcId="{207B3B83-05BE-44BD-AEA5-9477C2FF4D48}" destId="{3401F0CC-551A-48A2-B5A0-ED7F8000803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BC7B543-D683-48BE-BDDC-F938FDAD09BE}"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463B2536-89D8-4BB8-B5E2-C9268DB43725}">
      <dgm:prSet/>
      <dgm:spPr/>
      <dgm:t>
        <a:bodyPr/>
        <a:lstStyle/>
        <a:p>
          <a:r>
            <a:rPr lang="en-US" dirty="0"/>
            <a:t>The care manager will review the youth’s clinical situation </a:t>
          </a:r>
        </a:p>
      </dgm:t>
    </dgm:pt>
    <dgm:pt modelId="{99F62211-D2A0-494A-9677-59F9E5E9B741}" type="parTrans" cxnId="{4E475D62-9E7E-464F-8264-1D2D1AD8B982}">
      <dgm:prSet/>
      <dgm:spPr/>
      <dgm:t>
        <a:bodyPr/>
        <a:lstStyle/>
        <a:p>
          <a:endParaRPr lang="en-US"/>
        </a:p>
      </dgm:t>
    </dgm:pt>
    <dgm:pt modelId="{08962A0C-691F-4C14-971E-137EBE1B963A}" type="sibTrans" cxnId="{4E475D62-9E7E-464F-8264-1D2D1AD8B982}">
      <dgm:prSet/>
      <dgm:spPr/>
      <dgm:t>
        <a:bodyPr/>
        <a:lstStyle/>
        <a:p>
          <a:endParaRPr lang="en-US"/>
        </a:p>
      </dgm:t>
    </dgm:pt>
    <dgm:pt modelId="{658367E0-749E-4669-8D02-48B8658124F1}">
      <dgm:prSet/>
      <dgm:spPr/>
      <dgm:t>
        <a:bodyPr/>
        <a:lstStyle/>
        <a:p>
          <a:r>
            <a:rPr lang="en-US" dirty="0"/>
            <a:t>Information typically reviewed includes:</a:t>
          </a:r>
        </a:p>
      </dgm:t>
    </dgm:pt>
    <dgm:pt modelId="{BEC07154-8508-47EC-89D0-B6F117DF8414}" type="parTrans" cxnId="{038102F8-1792-45FE-825E-54A1C986A588}">
      <dgm:prSet/>
      <dgm:spPr/>
      <dgm:t>
        <a:bodyPr/>
        <a:lstStyle/>
        <a:p>
          <a:endParaRPr lang="en-US"/>
        </a:p>
      </dgm:t>
    </dgm:pt>
    <dgm:pt modelId="{1D357CAB-475E-4BB9-B9F3-33977F411B85}" type="sibTrans" cxnId="{038102F8-1792-45FE-825E-54A1C986A588}">
      <dgm:prSet/>
      <dgm:spPr/>
      <dgm:t>
        <a:bodyPr/>
        <a:lstStyle/>
        <a:p>
          <a:endParaRPr lang="en-US"/>
        </a:p>
      </dgm:t>
    </dgm:pt>
    <dgm:pt modelId="{C1AA4D42-AA63-4871-9848-58642C5ADEF6}">
      <dgm:prSet/>
      <dgm:spPr/>
      <dgm:t>
        <a:bodyPr/>
        <a:lstStyle/>
        <a:p>
          <a:r>
            <a:rPr lang="en-US" dirty="0"/>
            <a:t>Current symptoms</a:t>
          </a:r>
        </a:p>
      </dgm:t>
    </dgm:pt>
    <dgm:pt modelId="{26536446-136E-46F6-82B6-2CAF069AD43A}" type="parTrans" cxnId="{A804FDC2-C048-4CDC-8996-D7CEAF12BE24}">
      <dgm:prSet/>
      <dgm:spPr/>
      <dgm:t>
        <a:bodyPr/>
        <a:lstStyle/>
        <a:p>
          <a:endParaRPr lang="en-US"/>
        </a:p>
      </dgm:t>
    </dgm:pt>
    <dgm:pt modelId="{036D890F-DEF8-4B30-8FCC-4EAAE8137195}" type="sibTrans" cxnId="{A804FDC2-C048-4CDC-8996-D7CEAF12BE24}">
      <dgm:prSet/>
      <dgm:spPr/>
      <dgm:t>
        <a:bodyPr/>
        <a:lstStyle/>
        <a:p>
          <a:endParaRPr lang="en-US"/>
        </a:p>
      </dgm:t>
    </dgm:pt>
    <dgm:pt modelId="{D80AF28C-E783-4499-A4EA-077491C79B29}">
      <dgm:prSet/>
      <dgm:spPr/>
      <dgm:t>
        <a:bodyPr/>
        <a:lstStyle/>
        <a:p>
          <a:r>
            <a:rPr lang="en-US" dirty="0"/>
            <a:t>Current social supports</a:t>
          </a:r>
        </a:p>
      </dgm:t>
    </dgm:pt>
    <dgm:pt modelId="{B03ED8DD-8653-4354-A22F-9B004C35C60F}" type="parTrans" cxnId="{6A1DA5FE-AE20-41AC-B9E5-B5057E2EB2DB}">
      <dgm:prSet/>
      <dgm:spPr/>
      <dgm:t>
        <a:bodyPr/>
        <a:lstStyle/>
        <a:p>
          <a:endParaRPr lang="en-US"/>
        </a:p>
      </dgm:t>
    </dgm:pt>
    <dgm:pt modelId="{93560740-1910-4AFC-99E3-D90BD457CBDB}" type="sibTrans" cxnId="{6A1DA5FE-AE20-41AC-B9E5-B5057E2EB2DB}">
      <dgm:prSet/>
      <dgm:spPr/>
      <dgm:t>
        <a:bodyPr/>
        <a:lstStyle/>
        <a:p>
          <a:endParaRPr lang="en-US"/>
        </a:p>
      </dgm:t>
    </dgm:pt>
    <dgm:pt modelId="{502EEE8C-EB59-4FF8-AFA6-50F3585C387B}">
      <dgm:prSet/>
      <dgm:spPr/>
      <dgm:t>
        <a:bodyPr/>
        <a:lstStyle/>
        <a:p>
          <a:r>
            <a:rPr lang="en-US" dirty="0"/>
            <a:t>Medications</a:t>
          </a:r>
        </a:p>
      </dgm:t>
    </dgm:pt>
    <dgm:pt modelId="{1BA0CAC3-4F85-4505-A1B6-DD77718AA354}" type="parTrans" cxnId="{7AC83638-8861-446F-A99A-A82119C73956}">
      <dgm:prSet/>
      <dgm:spPr/>
      <dgm:t>
        <a:bodyPr/>
        <a:lstStyle/>
        <a:p>
          <a:endParaRPr lang="en-US"/>
        </a:p>
      </dgm:t>
    </dgm:pt>
    <dgm:pt modelId="{230E39FC-47AE-4699-9396-3CAC25E33076}" type="sibTrans" cxnId="{7AC83638-8861-446F-A99A-A82119C73956}">
      <dgm:prSet/>
      <dgm:spPr/>
      <dgm:t>
        <a:bodyPr/>
        <a:lstStyle/>
        <a:p>
          <a:endParaRPr lang="en-US"/>
        </a:p>
      </dgm:t>
    </dgm:pt>
    <dgm:pt modelId="{2B866922-B423-4B48-8F91-190D81E69639}">
      <dgm:prSet/>
      <dgm:spPr/>
      <dgm:t>
        <a:bodyPr/>
        <a:lstStyle/>
        <a:p>
          <a:r>
            <a:rPr lang="en-US" dirty="0"/>
            <a:t>Medical information</a:t>
          </a:r>
        </a:p>
      </dgm:t>
    </dgm:pt>
    <dgm:pt modelId="{A94E6BC7-C4A5-461C-8193-E4E83D58DD94}" type="parTrans" cxnId="{329E9374-90E1-492C-A555-4884B4A93594}">
      <dgm:prSet/>
      <dgm:spPr/>
      <dgm:t>
        <a:bodyPr/>
        <a:lstStyle/>
        <a:p>
          <a:endParaRPr lang="en-US"/>
        </a:p>
      </dgm:t>
    </dgm:pt>
    <dgm:pt modelId="{6FB9DAA6-2941-4987-80C7-AC65A8CD2AFE}" type="sibTrans" cxnId="{329E9374-90E1-492C-A555-4884B4A93594}">
      <dgm:prSet/>
      <dgm:spPr/>
      <dgm:t>
        <a:bodyPr/>
        <a:lstStyle/>
        <a:p>
          <a:endParaRPr lang="en-US"/>
        </a:p>
      </dgm:t>
    </dgm:pt>
    <dgm:pt modelId="{121D5481-775A-49E6-8CFC-414D04230CBB}">
      <dgm:prSet/>
      <dgm:spPr/>
      <dgm:t>
        <a:bodyPr/>
        <a:lstStyle/>
        <a:p>
          <a:r>
            <a:rPr lang="en-US" dirty="0"/>
            <a:t>Diagnosis</a:t>
          </a:r>
        </a:p>
      </dgm:t>
    </dgm:pt>
    <dgm:pt modelId="{8B4BE054-D39F-450C-9EA2-042C38FE1406}" type="parTrans" cxnId="{820EA5EA-F05C-4FBA-B371-4F8E184F82AE}">
      <dgm:prSet/>
      <dgm:spPr/>
      <dgm:t>
        <a:bodyPr/>
        <a:lstStyle/>
        <a:p>
          <a:endParaRPr lang="en-US"/>
        </a:p>
      </dgm:t>
    </dgm:pt>
    <dgm:pt modelId="{12959ED2-6072-431D-8C7E-7131961B9D56}" type="sibTrans" cxnId="{820EA5EA-F05C-4FBA-B371-4F8E184F82AE}">
      <dgm:prSet/>
      <dgm:spPr/>
      <dgm:t>
        <a:bodyPr/>
        <a:lstStyle/>
        <a:p>
          <a:endParaRPr lang="en-US"/>
        </a:p>
      </dgm:t>
    </dgm:pt>
    <dgm:pt modelId="{4F250426-6320-4034-9B45-DEAE9350BD0A}">
      <dgm:prSet/>
      <dgm:spPr/>
      <dgm:t>
        <a:bodyPr/>
        <a:lstStyle/>
        <a:p>
          <a:r>
            <a:rPr lang="en-US" dirty="0"/>
            <a:t>Treatment plan</a:t>
          </a:r>
        </a:p>
      </dgm:t>
    </dgm:pt>
    <dgm:pt modelId="{818208EE-E578-448D-9A11-F876ED81201A}" type="parTrans" cxnId="{37CFC429-D1BB-4336-BEC5-A8467FD79A20}">
      <dgm:prSet/>
      <dgm:spPr/>
      <dgm:t>
        <a:bodyPr/>
        <a:lstStyle/>
        <a:p>
          <a:endParaRPr lang="en-US"/>
        </a:p>
      </dgm:t>
    </dgm:pt>
    <dgm:pt modelId="{77C85005-AB6B-4F08-8A76-A889A2867051}" type="sibTrans" cxnId="{37CFC429-D1BB-4336-BEC5-A8467FD79A20}">
      <dgm:prSet/>
      <dgm:spPr/>
      <dgm:t>
        <a:bodyPr/>
        <a:lstStyle/>
        <a:p>
          <a:endParaRPr lang="en-US"/>
        </a:p>
      </dgm:t>
    </dgm:pt>
    <dgm:pt modelId="{9E846D45-6450-44E1-AA7F-1743781409D9}">
      <dgm:prSet/>
      <dgm:spPr/>
      <dgm:t>
        <a:bodyPr/>
        <a:lstStyle/>
        <a:p>
          <a:r>
            <a:rPr lang="en-US" dirty="0"/>
            <a:t>Discharge plan</a:t>
          </a:r>
        </a:p>
      </dgm:t>
    </dgm:pt>
    <dgm:pt modelId="{3CD2C16B-4339-484F-8324-26704EAC23E6}" type="parTrans" cxnId="{F78CCA37-5180-402F-B811-CEC014788500}">
      <dgm:prSet/>
      <dgm:spPr/>
      <dgm:t>
        <a:bodyPr/>
        <a:lstStyle/>
        <a:p>
          <a:endParaRPr lang="en-US"/>
        </a:p>
      </dgm:t>
    </dgm:pt>
    <dgm:pt modelId="{14E348D4-DC5D-4C5A-92E5-1ECEBEE69E05}" type="sibTrans" cxnId="{F78CCA37-5180-402F-B811-CEC014788500}">
      <dgm:prSet/>
      <dgm:spPr/>
      <dgm:t>
        <a:bodyPr/>
        <a:lstStyle/>
        <a:p>
          <a:endParaRPr lang="en-US"/>
        </a:p>
      </dgm:t>
    </dgm:pt>
    <dgm:pt modelId="{DCD4C28C-0B5F-4DAD-9231-2F5EC0B506EB}">
      <dgm:prSet/>
      <dgm:spPr/>
      <dgm:t>
        <a:bodyPr/>
        <a:lstStyle/>
        <a:p>
          <a:r>
            <a:rPr lang="en-US" dirty="0"/>
            <a:t>Care Coordination</a:t>
          </a:r>
        </a:p>
      </dgm:t>
    </dgm:pt>
    <dgm:pt modelId="{5A0D2526-1918-4E6C-BD92-3D9CBD9ECEDF}" type="parTrans" cxnId="{52C3DAB5-295F-4804-A028-301570BA9A85}">
      <dgm:prSet/>
      <dgm:spPr/>
      <dgm:t>
        <a:bodyPr/>
        <a:lstStyle/>
        <a:p>
          <a:endParaRPr lang="en-US"/>
        </a:p>
      </dgm:t>
    </dgm:pt>
    <dgm:pt modelId="{1BE127E9-364B-4D85-8CA2-4D9B24528EE6}" type="sibTrans" cxnId="{52C3DAB5-295F-4804-A028-301570BA9A85}">
      <dgm:prSet/>
      <dgm:spPr/>
      <dgm:t>
        <a:bodyPr/>
        <a:lstStyle/>
        <a:p>
          <a:endParaRPr lang="en-US"/>
        </a:p>
      </dgm:t>
    </dgm:pt>
    <dgm:pt modelId="{1348FC59-F571-4750-9CF1-A53607AECE64}">
      <dgm:prSet/>
      <dgm:spPr/>
      <dgm:t>
        <a:bodyPr/>
        <a:lstStyle/>
        <a:p>
          <a:r>
            <a:rPr lang="en-US" dirty="0"/>
            <a:t>CSoC Assessment and Plan of Care</a:t>
          </a:r>
        </a:p>
      </dgm:t>
    </dgm:pt>
    <dgm:pt modelId="{E2CFAC60-14A7-4570-A636-01C9E0491EAF}" type="parTrans" cxnId="{150F842A-B0BE-4299-A7E1-FAF9E3026B93}">
      <dgm:prSet/>
      <dgm:spPr/>
      <dgm:t>
        <a:bodyPr/>
        <a:lstStyle/>
        <a:p>
          <a:endParaRPr lang="en-US"/>
        </a:p>
      </dgm:t>
    </dgm:pt>
    <dgm:pt modelId="{27E92F60-3C82-45F5-9345-F59BA85EEF23}" type="sibTrans" cxnId="{150F842A-B0BE-4299-A7E1-FAF9E3026B93}">
      <dgm:prSet/>
      <dgm:spPr/>
      <dgm:t>
        <a:bodyPr/>
        <a:lstStyle/>
        <a:p>
          <a:endParaRPr lang="en-US"/>
        </a:p>
      </dgm:t>
    </dgm:pt>
    <dgm:pt modelId="{B2809A1E-334E-4018-B430-766D4C2F1DDC}">
      <dgm:prSet/>
      <dgm:spPr/>
      <dgm:t>
        <a:bodyPr/>
        <a:lstStyle/>
        <a:p>
          <a:r>
            <a:rPr lang="en-US" dirty="0"/>
            <a:t>An assessment by a LMHP within 24 hours for Crisis Intervention follow-up </a:t>
          </a:r>
        </a:p>
      </dgm:t>
    </dgm:pt>
    <dgm:pt modelId="{72F8E739-D8FE-4952-A00C-BAD4B784D35B}" type="parTrans" cxnId="{8AD7A455-3DA5-4879-AF71-A839CA7EE3E0}">
      <dgm:prSet/>
      <dgm:spPr/>
      <dgm:t>
        <a:bodyPr/>
        <a:lstStyle/>
        <a:p>
          <a:endParaRPr lang="en-US"/>
        </a:p>
      </dgm:t>
    </dgm:pt>
    <dgm:pt modelId="{FBFCC148-9BE8-4B5B-9E2E-AA66755522A2}" type="sibTrans" cxnId="{8AD7A455-3DA5-4879-AF71-A839CA7EE3E0}">
      <dgm:prSet/>
      <dgm:spPr/>
      <dgm:t>
        <a:bodyPr/>
        <a:lstStyle/>
        <a:p>
          <a:endParaRPr lang="en-US"/>
        </a:p>
      </dgm:t>
    </dgm:pt>
    <dgm:pt modelId="{8E95465D-5CBC-47BE-B01F-15AC6FB53CAD}">
      <dgm:prSet/>
      <dgm:spPr/>
      <dgm:t>
        <a:bodyPr/>
        <a:lstStyle/>
        <a:p>
          <a:r>
            <a:rPr lang="en-US" dirty="0"/>
            <a:t>Seen daily by a qualified professional for Inpatient Psychiatric Treatment</a:t>
          </a:r>
        </a:p>
      </dgm:t>
    </dgm:pt>
    <dgm:pt modelId="{ACD4D731-F8FB-4C56-A145-5AF2CCA904F4}" type="parTrans" cxnId="{DE9DF1C8-A466-429D-8029-1560332A2766}">
      <dgm:prSet/>
      <dgm:spPr/>
      <dgm:t>
        <a:bodyPr/>
        <a:lstStyle/>
        <a:p>
          <a:endParaRPr lang="en-US"/>
        </a:p>
      </dgm:t>
    </dgm:pt>
    <dgm:pt modelId="{18D33D2D-0ECA-4A32-A0CF-8D56DF6BC959}" type="sibTrans" cxnId="{DE9DF1C8-A466-429D-8029-1560332A2766}">
      <dgm:prSet/>
      <dgm:spPr/>
      <dgm:t>
        <a:bodyPr/>
        <a:lstStyle/>
        <a:p>
          <a:endParaRPr lang="en-US"/>
        </a:p>
      </dgm:t>
    </dgm:pt>
    <dgm:pt modelId="{92B7C1AF-A953-4133-A184-0ED7FB61DBAA}" type="pres">
      <dgm:prSet presAssocID="{4BC7B543-D683-48BE-BDDC-F938FDAD09BE}" presName="diagram" presStyleCnt="0">
        <dgm:presLayoutVars>
          <dgm:dir/>
          <dgm:resizeHandles val="exact"/>
        </dgm:presLayoutVars>
      </dgm:prSet>
      <dgm:spPr/>
    </dgm:pt>
    <dgm:pt modelId="{D1DB1E8F-63D1-45D1-A926-D11073FAAE08}" type="pres">
      <dgm:prSet presAssocID="{463B2536-89D8-4BB8-B5E2-C9268DB43725}" presName="node" presStyleLbl="node1" presStyleIdx="0" presStyleCnt="13">
        <dgm:presLayoutVars>
          <dgm:bulletEnabled val="1"/>
        </dgm:presLayoutVars>
      </dgm:prSet>
      <dgm:spPr/>
    </dgm:pt>
    <dgm:pt modelId="{A15422F0-0DAA-4F5F-A1CE-5CEDF8D12DA4}" type="pres">
      <dgm:prSet presAssocID="{08962A0C-691F-4C14-971E-137EBE1B963A}" presName="sibTrans" presStyleCnt="0"/>
      <dgm:spPr/>
    </dgm:pt>
    <dgm:pt modelId="{3D0599FC-8A7E-44CA-805C-2688520CF519}" type="pres">
      <dgm:prSet presAssocID="{658367E0-749E-4669-8D02-48B8658124F1}" presName="node" presStyleLbl="node1" presStyleIdx="1" presStyleCnt="13">
        <dgm:presLayoutVars>
          <dgm:bulletEnabled val="1"/>
        </dgm:presLayoutVars>
      </dgm:prSet>
      <dgm:spPr/>
    </dgm:pt>
    <dgm:pt modelId="{03F2BAFD-2F00-49B5-A0F0-E699526D0080}" type="pres">
      <dgm:prSet presAssocID="{1D357CAB-475E-4BB9-B9F3-33977F411B85}" presName="sibTrans" presStyleCnt="0"/>
      <dgm:spPr/>
    </dgm:pt>
    <dgm:pt modelId="{B186699C-858C-4188-87F6-E9101EF57B8E}" type="pres">
      <dgm:prSet presAssocID="{C1AA4D42-AA63-4871-9848-58642C5ADEF6}" presName="node" presStyleLbl="node1" presStyleIdx="2" presStyleCnt="13">
        <dgm:presLayoutVars>
          <dgm:bulletEnabled val="1"/>
        </dgm:presLayoutVars>
      </dgm:prSet>
      <dgm:spPr/>
    </dgm:pt>
    <dgm:pt modelId="{D331D627-C9F2-4659-B5BC-422FF37E6BB0}" type="pres">
      <dgm:prSet presAssocID="{036D890F-DEF8-4B30-8FCC-4EAAE8137195}" presName="sibTrans" presStyleCnt="0"/>
      <dgm:spPr/>
    </dgm:pt>
    <dgm:pt modelId="{5D09F4B2-D47A-4322-9F8A-C105443A7C40}" type="pres">
      <dgm:prSet presAssocID="{D80AF28C-E783-4499-A4EA-077491C79B29}" presName="node" presStyleLbl="node1" presStyleIdx="3" presStyleCnt="13">
        <dgm:presLayoutVars>
          <dgm:bulletEnabled val="1"/>
        </dgm:presLayoutVars>
      </dgm:prSet>
      <dgm:spPr/>
    </dgm:pt>
    <dgm:pt modelId="{F3057198-F759-469E-930F-2B180D6F0918}" type="pres">
      <dgm:prSet presAssocID="{93560740-1910-4AFC-99E3-D90BD457CBDB}" presName="sibTrans" presStyleCnt="0"/>
      <dgm:spPr/>
    </dgm:pt>
    <dgm:pt modelId="{ED042870-F283-49A5-8D11-9E0C8E3D9891}" type="pres">
      <dgm:prSet presAssocID="{502EEE8C-EB59-4FF8-AFA6-50F3585C387B}" presName="node" presStyleLbl="node1" presStyleIdx="4" presStyleCnt="13">
        <dgm:presLayoutVars>
          <dgm:bulletEnabled val="1"/>
        </dgm:presLayoutVars>
      </dgm:prSet>
      <dgm:spPr/>
    </dgm:pt>
    <dgm:pt modelId="{D4629713-53D8-494D-9A3D-944DC9CF3F43}" type="pres">
      <dgm:prSet presAssocID="{230E39FC-47AE-4699-9396-3CAC25E33076}" presName="sibTrans" presStyleCnt="0"/>
      <dgm:spPr/>
    </dgm:pt>
    <dgm:pt modelId="{01BC37C3-4424-4F4B-9880-73EBFD105643}" type="pres">
      <dgm:prSet presAssocID="{2B866922-B423-4B48-8F91-190D81E69639}" presName="node" presStyleLbl="node1" presStyleIdx="5" presStyleCnt="13">
        <dgm:presLayoutVars>
          <dgm:bulletEnabled val="1"/>
        </dgm:presLayoutVars>
      </dgm:prSet>
      <dgm:spPr/>
    </dgm:pt>
    <dgm:pt modelId="{8E321174-9560-4CBB-B1DD-4FB613C4D261}" type="pres">
      <dgm:prSet presAssocID="{6FB9DAA6-2941-4987-80C7-AC65A8CD2AFE}" presName="sibTrans" presStyleCnt="0"/>
      <dgm:spPr/>
    </dgm:pt>
    <dgm:pt modelId="{B1C349DD-AFEF-4B4B-86C0-B598B1420A9F}" type="pres">
      <dgm:prSet presAssocID="{121D5481-775A-49E6-8CFC-414D04230CBB}" presName="node" presStyleLbl="node1" presStyleIdx="6" presStyleCnt="13">
        <dgm:presLayoutVars>
          <dgm:bulletEnabled val="1"/>
        </dgm:presLayoutVars>
      </dgm:prSet>
      <dgm:spPr/>
    </dgm:pt>
    <dgm:pt modelId="{2B74E072-05E5-432F-AB0A-01D7E9D469D0}" type="pres">
      <dgm:prSet presAssocID="{12959ED2-6072-431D-8C7E-7131961B9D56}" presName="sibTrans" presStyleCnt="0"/>
      <dgm:spPr/>
    </dgm:pt>
    <dgm:pt modelId="{1AE0C259-C512-4153-B1BF-FE23FD8D5089}" type="pres">
      <dgm:prSet presAssocID="{4F250426-6320-4034-9B45-DEAE9350BD0A}" presName="node" presStyleLbl="node1" presStyleIdx="7" presStyleCnt="13">
        <dgm:presLayoutVars>
          <dgm:bulletEnabled val="1"/>
        </dgm:presLayoutVars>
      </dgm:prSet>
      <dgm:spPr/>
    </dgm:pt>
    <dgm:pt modelId="{58021EB8-BE5C-449C-945B-628565C30FDF}" type="pres">
      <dgm:prSet presAssocID="{77C85005-AB6B-4F08-8A76-A889A2867051}" presName="sibTrans" presStyleCnt="0"/>
      <dgm:spPr/>
    </dgm:pt>
    <dgm:pt modelId="{C7429763-207E-4817-B5E9-95C98211649E}" type="pres">
      <dgm:prSet presAssocID="{9E846D45-6450-44E1-AA7F-1743781409D9}" presName="node" presStyleLbl="node1" presStyleIdx="8" presStyleCnt="13">
        <dgm:presLayoutVars>
          <dgm:bulletEnabled val="1"/>
        </dgm:presLayoutVars>
      </dgm:prSet>
      <dgm:spPr/>
    </dgm:pt>
    <dgm:pt modelId="{69E3C00D-4673-44DD-9C28-024A6AC7A685}" type="pres">
      <dgm:prSet presAssocID="{14E348D4-DC5D-4C5A-92E5-1ECEBEE69E05}" presName="sibTrans" presStyleCnt="0"/>
      <dgm:spPr/>
    </dgm:pt>
    <dgm:pt modelId="{3279782B-DAB3-46DF-B69C-C111B2BA2735}" type="pres">
      <dgm:prSet presAssocID="{DCD4C28C-0B5F-4DAD-9231-2F5EC0B506EB}" presName="node" presStyleLbl="node1" presStyleIdx="9" presStyleCnt="13">
        <dgm:presLayoutVars>
          <dgm:bulletEnabled val="1"/>
        </dgm:presLayoutVars>
      </dgm:prSet>
      <dgm:spPr/>
    </dgm:pt>
    <dgm:pt modelId="{072E4103-E8AF-40E9-B4CB-826FB67C9F7D}" type="pres">
      <dgm:prSet presAssocID="{1BE127E9-364B-4D85-8CA2-4D9B24528EE6}" presName="sibTrans" presStyleCnt="0"/>
      <dgm:spPr/>
    </dgm:pt>
    <dgm:pt modelId="{0AC0F75D-2A70-4F8C-91DD-6B29411A3DB4}" type="pres">
      <dgm:prSet presAssocID="{1348FC59-F571-4750-9CF1-A53607AECE64}" presName="node" presStyleLbl="node1" presStyleIdx="10" presStyleCnt="13">
        <dgm:presLayoutVars>
          <dgm:bulletEnabled val="1"/>
        </dgm:presLayoutVars>
      </dgm:prSet>
      <dgm:spPr/>
    </dgm:pt>
    <dgm:pt modelId="{50F18064-7A3F-4B43-A53C-B83FB7562949}" type="pres">
      <dgm:prSet presAssocID="{27E92F60-3C82-45F5-9345-F59BA85EEF23}" presName="sibTrans" presStyleCnt="0"/>
      <dgm:spPr/>
    </dgm:pt>
    <dgm:pt modelId="{63FC4070-ACE9-4229-8C7F-64FACDF724C7}" type="pres">
      <dgm:prSet presAssocID="{B2809A1E-334E-4018-B430-766D4C2F1DDC}" presName="node" presStyleLbl="node1" presStyleIdx="11" presStyleCnt="13">
        <dgm:presLayoutVars>
          <dgm:bulletEnabled val="1"/>
        </dgm:presLayoutVars>
      </dgm:prSet>
      <dgm:spPr/>
    </dgm:pt>
    <dgm:pt modelId="{07D23F83-1154-4740-A3F8-ADC24B66395D}" type="pres">
      <dgm:prSet presAssocID="{FBFCC148-9BE8-4B5B-9E2E-AA66755522A2}" presName="sibTrans" presStyleCnt="0"/>
      <dgm:spPr/>
    </dgm:pt>
    <dgm:pt modelId="{4BC2542A-5713-4B42-B558-4CAE174073EB}" type="pres">
      <dgm:prSet presAssocID="{8E95465D-5CBC-47BE-B01F-15AC6FB53CAD}" presName="node" presStyleLbl="node1" presStyleIdx="12" presStyleCnt="13">
        <dgm:presLayoutVars>
          <dgm:bulletEnabled val="1"/>
        </dgm:presLayoutVars>
      </dgm:prSet>
      <dgm:spPr/>
    </dgm:pt>
  </dgm:ptLst>
  <dgm:cxnLst>
    <dgm:cxn modelId="{E8517402-701D-410B-BCD8-8A73021C51E2}" type="presOf" srcId="{DCD4C28C-0B5F-4DAD-9231-2F5EC0B506EB}" destId="{3279782B-DAB3-46DF-B69C-C111B2BA2735}" srcOrd="0" destOrd="0" presId="urn:microsoft.com/office/officeart/2005/8/layout/default"/>
    <dgm:cxn modelId="{12FD9B0D-5496-4886-A724-26756F60AA51}" type="presOf" srcId="{502EEE8C-EB59-4FF8-AFA6-50F3585C387B}" destId="{ED042870-F283-49A5-8D11-9E0C8E3D9891}" srcOrd="0" destOrd="0" presId="urn:microsoft.com/office/officeart/2005/8/layout/default"/>
    <dgm:cxn modelId="{37CFC429-D1BB-4336-BEC5-A8467FD79A20}" srcId="{4BC7B543-D683-48BE-BDDC-F938FDAD09BE}" destId="{4F250426-6320-4034-9B45-DEAE9350BD0A}" srcOrd="7" destOrd="0" parTransId="{818208EE-E578-448D-9A11-F876ED81201A}" sibTransId="{77C85005-AB6B-4F08-8A76-A889A2867051}"/>
    <dgm:cxn modelId="{150F842A-B0BE-4299-A7E1-FAF9E3026B93}" srcId="{4BC7B543-D683-48BE-BDDC-F938FDAD09BE}" destId="{1348FC59-F571-4750-9CF1-A53607AECE64}" srcOrd="10" destOrd="0" parTransId="{E2CFAC60-14A7-4570-A636-01C9E0491EAF}" sibTransId="{27E92F60-3C82-45F5-9345-F59BA85EEF23}"/>
    <dgm:cxn modelId="{6623C22D-F1F4-4B38-BC73-006825358F7B}" type="presOf" srcId="{4F250426-6320-4034-9B45-DEAE9350BD0A}" destId="{1AE0C259-C512-4153-B1BF-FE23FD8D5089}" srcOrd="0" destOrd="0" presId="urn:microsoft.com/office/officeart/2005/8/layout/default"/>
    <dgm:cxn modelId="{F78CCA37-5180-402F-B811-CEC014788500}" srcId="{4BC7B543-D683-48BE-BDDC-F938FDAD09BE}" destId="{9E846D45-6450-44E1-AA7F-1743781409D9}" srcOrd="8" destOrd="0" parTransId="{3CD2C16B-4339-484F-8324-26704EAC23E6}" sibTransId="{14E348D4-DC5D-4C5A-92E5-1ECEBEE69E05}"/>
    <dgm:cxn modelId="{7AC83638-8861-446F-A99A-A82119C73956}" srcId="{4BC7B543-D683-48BE-BDDC-F938FDAD09BE}" destId="{502EEE8C-EB59-4FF8-AFA6-50F3585C387B}" srcOrd="4" destOrd="0" parTransId="{1BA0CAC3-4F85-4505-A1B6-DD77718AA354}" sibTransId="{230E39FC-47AE-4699-9396-3CAC25E33076}"/>
    <dgm:cxn modelId="{4E475D62-9E7E-464F-8264-1D2D1AD8B982}" srcId="{4BC7B543-D683-48BE-BDDC-F938FDAD09BE}" destId="{463B2536-89D8-4BB8-B5E2-C9268DB43725}" srcOrd="0" destOrd="0" parTransId="{99F62211-D2A0-494A-9677-59F9E5E9B741}" sibTransId="{08962A0C-691F-4C14-971E-137EBE1B963A}"/>
    <dgm:cxn modelId="{68C6864C-1FF1-43DB-B125-520186FEF4A4}" type="presOf" srcId="{658367E0-749E-4669-8D02-48B8658124F1}" destId="{3D0599FC-8A7E-44CA-805C-2688520CF519}" srcOrd="0" destOrd="0" presId="urn:microsoft.com/office/officeart/2005/8/layout/default"/>
    <dgm:cxn modelId="{329E9374-90E1-492C-A555-4884B4A93594}" srcId="{4BC7B543-D683-48BE-BDDC-F938FDAD09BE}" destId="{2B866922-B423-4B48-8F91-190D81E69639}" srcOrd="5" destOrd="0" parTransId="{A94E6BC7-C4A5-461C-8193-E4E83D58DD94}" sibTransId="{6FB9DAA6-2941-4987-80C7-AC65A8CD2AFE}"/>
    <dgm:cxn modelId="{8AD7A455-3DA5-4879-AF71-A839CA7EE3E0}" srcId="{4BC7B543-D683-48BE-BDDC-F938FDAD09BE}" destId="{B2809A1E-334E-4018-B430-766D4C2F1DDC}" srcOrd="11" destOrd="0" parTransId="{72F8E739-D8FE-4952-A00C-BAD4B784D35B}" sibTransId="{FBFCC148-9BE8-4B5B-9E2E-AA66755522A2}"/>
    <dgm:cxn modelId="{60F98A82-EAB2-460F-9451-60704B4BA9DE}" type="presOf" srcId="{9E846D45-6450-44E1-AA7F-1743781409D9}" destId="{C7429763-207E-4817-B5E9-95C98211649E}" srcOrd="0" destOrd="0" presId="urn:microsoft.com/office/officeart/2005/8/layout/default"/>
    <dgm:cxn modelId="{CEC8F789-B9AA-4880-9FB8-3155E2C6B8AA}" type="presOf" srcId="{B2809A1E-334E-4018-B430-766D4C2F1DDC}" destId="{63FC4070-ACE9-4229-8C7F-64FACDF724C7}" srcOrd="0" destOrd="0" presId="urn:microsoft.com/office/officeart/2005/8/layout/default"/>
    <dgm:cxn modelId="{AEDC068D-06DB-4DD8-A4AB-1412E30F4094}" type="presOf" srcId="{2B866922-B423-4B48-8F91-190D81E69639}" destId="{01BC37C3-4424-4F4B-9880-73EBFD105643}" srcOrd="0" destOrd="0" presId="urn:microsoft.com/office/officeart/2005/8/layout/default"/>
    <dgm:cxn modelId="{31AED1A0-4169-4C0B-9C2C-4597DCE5E963}" type="presOf" srcId="{1348FC59-F571-4750-9CF1-A53607AECE64}" destId="{0AC0F75D-2A70-4F8C-91DD-6B29411A3DB4}" srcOrd="0" destOrd="0" presId="urn:microsoft.com/office/officeart/2005/8/layout/default"/>
    <dgm:cxn modelId="{52C3DAB5-295F-4804-A028-301570BA9A85}" srcId="{4BC7B543-D683-48BE-BDDC-F938FDAD09BE}" destId="{DCD4C28C-0B5F-4DAD-9231-2F5EC0B506EB}" srcOrd="9" destOrd="0" parTransId="{5A0D2526-1918-4E6C-BD92-3D9CBD9ECEDF}" sibTransId="{1BE127E9-364B-4D85-8CA2-4D9B24528EE6}"/>
    <dgm:cxn modelId="{B2BF35B8-084D-4278-B1E8-A121FB56D2C0}" type="presOf" srcId="{4BC7B543-D683-48BE-BDDC-F938FDAD09BE}" destId="{92B7C1AF-A953-4133-A184-0ED7FB61DBAA}" srcOrd="0" destOrd="0" presId="urn:microsoft.com/office/officeart/2005/8/layout/default"/>
    <dgm:cxn modelId="{2266A3BF-5ADA-4E7E-82A6-B9AEF05341F1}" type="presOf" srcId="{C1AA4D42-AA63-4871-9848-58642C5ADEF6}" destId="{B186699C-858C-4188-87F6-E9101EF57B8E}" srcOrd="0" destOrd="0" presId="urn:microsoft.com/office/officeart/2005/8/layout/default"/>
    <dgm:cxn modelId="{A804FDC2-C048-4CDC-8996-D7CEAF12BE24}" srcId="{4BC7B543-D683-48BE-BDDC-F938FDAD09BE}" destId="{C1AA4D42-AA63-4871-9848-58642C5ADEF6}" srcOrd="2" destOrd="0" parTransId="{26536446-136E-46F6-82B6-2CAF069AD43A}" sibTransId="{036D890F-DEF8-4B30-8FCC-4EAAE8137195}"/>
    <dgm:cxn modelId="{DE9DF1C8-A466-429D-8029-1560332A2766}" srcId="{4BC7B543-D683-48BE-BDDC-F938FDAD09BE}" destId="{8E95465D-5CBC-47BE-B01F-15AC6FB53CAD}" srcOrd="12" destOrd="0" parTransId="{ACD4D731-F8FB-4C56-A145-5AF2CCA904F4}" sibTransId="{18D33D2D-0ECA-4A32-A0CF-8D56DF6BC959}"/>
    <dgm:cxn modelId="{ED8034E1-9F35-446B-918D-B5FA48B953EF}" type="presOf" srcId="{121D5481-775A-49E6-8CFC-414D04230CBB}" destId="{B1C349DD-AFEF-4B4B-86C0-B598B1420A9F}" srcOrd="0" destOrd="0" presId="urn:microsoft.com/office/officeart/2005/8/layout/default"/>
    <dgm:cxn modelId="{820EA5EA-F05C-4FBA-B371-4F8E184F82AE}" srcId="{4BC7B543-D683-48BE-BDDC-F938FDAD09BE}" destId="{121D5481-775A-49E6-8CFC-414D04230CBB}" srcOrd="6" destOrd="0" parTransId="{8B4BE054-D39F-450C-9EA2-042C38FE1406}" sibTransId="{12959ED2-6072-431D-8C7E-7131961B9D56}"/>
    <dgm:cxn modelId="{038102F8-1792-45FE-825E-54A1C986A588}" srcId="{4BC7B543-D683-48BE-BDDC-F938FDAD09BE}" destId="{658367E0-749E-4669-8D02-48B8658124F1}" srcOrd="1" destOrd="0" parTransId="{BEC07154-8508-47EC-89D0-B6F117DF8414}" sibTransId="{1D357CAB-475E-4BB9-B9F3-33977F411B85}"/>
    <dgm:cxn modelId="{FB760CF8-295A-486C-8711-B91651EC5EEA}" type="presOf" srcId="{8E95465D-5CBC-47BE-B01F-15AC6FB53CAD}" destId="{4BC2542A-5713-4B42-B558-4CAE174073EB}" srcOrd="0" destOrd="0" presId="urn:microsoft.com/office/officeart/2005/8/layout/default"/>
    <dgm:cxn modelId="{A0C691FA-E5F2-4B24-86EE-80A898BC8EAE}" type="presOf" srcId="{463B2536-89D8-4BB8-B5E2-C9268DB43725}" destId="{D1DB1E8F-63D1-45D1-A926-D11073FAAE08}" srcOrd="0" destOrd="0" presId="urn:microsoft.com/office/officeart/2005/8/layout/default"/>
    <dgm:cxn modelId="{F55FC2FB-CF49-4352-B64F-0202293411BB}" type="presOf" srcId="{D80AF28C-E783-4499-A4EA-077491C79B29}" destId="{5D09F4B2-D47A-4322-9F8A-C105443A7C40}" srcOrd="0" destOrd="0" presId="urn:microsoft.com/office/officeart/2005/8/layout/default"/>
    <dgm:cxn modelId="{6A1DA5FE-AE20-41AC-B9E5-B5057E2EB2DB}" srcId="{4BC7B543-D683-48BE-BDDC-F938FDAD09BE}" destId="{D80AF28C-E783-4499-A4EA-077491C79B29}" srcOrd="3" destOrd="0" parTransId="{B03ED8DD-8653-4354-A22F-9B004C35C60F}" sibTransId="{93560740-1910-4AFC-99E3-D90BD457CBDB}"/>
    <dgm:cxn modelId="{9E63F2C2-510A-492D-8BDD-DCA9DBC77B1A}" type="presParOf" srcId="{92B7C1AF-A953-4133-A184-0ED7FB61DBAA}" destId="{D1DB1E8F-63D1-45D1-A926-D11073FAAE08}" srcOrd="0" destOrd="0" presId="urn:microsoft.com/office/officeart/2005/8/layout/default"/>
    <dgm:cxn modelId="{1B1452C0-6E02-47E0-BCD4-A458B3C5C641}" type="presParOf" srcId="{92B7C1AF-A953-4133-A184-0ED7FB61DBAA}" destId="{A15422F0-0DAA-4F5F-A1CE-5CEDF8D12DA4}" srcOrd="1" destOrd="0" presId="urn:microsoft.com/office/officeart/2005/8/layout/default"/>
    <dgm:cxn modelId="{D0C7304F-0B38-412B-AD39-33CE0A662C74}" type="presParOf" srcId="{92B7C1AF-A953-4133-A184-0ED7FB61DBAA}" destId="{3D0599FC-8A7E-44CA-805C-2688520CF519}" srcOrd="2" destOrd="0" presId="urn:microsoft.com/office/officeart/2005/8/layout/default"/>
    <dgm:cxn modelId="{86B2380A-2F18-476E-A2EC-0AE08066457B}" type="presParOf" srcId="{92B7C1AF-A953-4133-A184-0ED7FB61DBAA}" destId="{03F2BAFD-2F00-49B5-A0F0-E699526D0080}" srcOrd="3" destOrd="0" presId="urn:microsoft.com/office/officeart/2005/8/layout/default"/>
    <dgm:cxn modelId="{5B861F2A-7608-41AF-99E8-1ED518EF85B7}" type="presParOf" srcId="{92B7C1AF-A953-4133-A184-0ED7FB61DBAA}" destId="{B186699C-858C-4188-87F6-E9101EF57B8E}" srcOrd="4" destOrd="0" presId="urn:microsoft.com/office/officeart/2005/8/layout/default"/>
    <dgm:cxn modelId="{953B5A84-3B33-46CE-BB2D-917B6BDCF46D}" type="presParOf" srcId="{92B7C1AF-A953-4133-A184-0ED7FB61DBAA}" destId="{D331D627-C9F2-4659-B5BC-422FF37E6BB0}" srcOrd="5" destOrd="0" presId="urn:microsoft.com/office/officeart/2005/8/layout/default"/>
    <dgm:cxn modelId="{D3530C6D-E4B0-4B81-B4BF-560B9ABBD6DF}" type="presParOf" srcId="{92B7C1AF-A953-4133-A184-0ED7FB61DBAA}" destId="{5D09F4B2-D47A-4322-9F8A-C105443A7C40}" srcOrd="6" destOrd="0" presId="urn:microsoft.com/office/officeart/2005/8/layout/default"/>
    <dgm:cxn modelId="{026AB367-88CB-4BF0-9972-9735889FFF9B}" type="presParOf" srcId="{92B7C1AF-A953-4133-A184-0ED7FB61DBAA}" destId="{F3057198-F759-469E-930F-2B180D6F0918}" srcOrd="7" destOrd="0" presId="urn:microsoft.com/office/officeart/2005/8/layout/default"/>
    <dgm:cxn modelId="{9D5B9C9E-FF14-4D3A-B95E-24D15AA8CDC3}" type="presParOf" srcId="{92B7C1AF-A953-4133-A184-0ED7FB61DBAA}" destId="{ED042870-F283-49A5-8D11-9E0C8E3D9891}" srcOrd="8" destOrd="0" presId="urn:microsoft.com/office/officeart/2005/8/layout/default"/>
    <dgm:cxn modelId="{3392FE07-7FEA-43C4-9F45-60CDAB3EB893}" type="presParOf" srcId="{92B7C1AF-A953-4133-A184-0ED7FB61DBAA}" destId="{D4629713-53D8-494D-9A3D-944DC9CF3F43}" srcOrd="9" destOrd="0" presId="urn:microsoft.com/office/officeart/2005/8/layout/default"/>
    <dgm:cxn modelId="{FB568C8D-4727-4482-90AE-63C6E80A706F}" type="presParOf" srcId="{92B7C1AF-A953-4133-A184-0ED7FB61DBAA}" destId="{01BC37C3-4424-4F4B-9880-73EBFD105643}" srcOrd="10" destOrd="0" presId="urn:microsoft.com/office/officeart/2005/8/layout/default"/>
    <dgm:cxn modelId="{C4614B9C-DC16-4F3A-A5DA-B3A765FAEE1E}" type="presParOf" srcId="{92B7C1AF-A953-4133-A184-0ED7FB61DBAA}" destId="{8E321174-9560-4CBB-B1DD-4FB613C4D261}" srcOrd="11" destOrd="0" presId="urn:microsoft.com/office/officeart/2005/8/layout/default"/>
    <dgm:cxn modelId="{368F8C58-1E40-4F36-BF57-7483658D94FA}" type="presParOf" srcId="{92B7C1AF-A953-4133-A184-0ED7FB61DBAA}" destId="{B1C349DD-AFEF-4B4B-86C0-B598B1420A9F}" srcOrd="12" destOrd="0" presId="urn:microsoft.com/office/officeart/2005/8/layout/default"/>
    <dgm:cxn modelId="{3192D81F-6AE4-4FA0-A0D4-AF9E2D1187FD}" type="presParOf" srcId="{92B7C1AF-A953-4133-A184-0ED7FB61DBAA}" destId="{2B74E072-05E5-432F-AB0A-01D7E9D469D0}" srcOrd="13" destOrd="0" presId="urn:microsoft.com/office/officeart/2005/8/layout/default"/>
    <dgm:cxn modelId="{E7A8E669-E1BB-4C13-AEC9-BDFDD7A1745C}" type="presParOf" srcId="{92B7C1AF-A953-4133-A184-0ED7FB61DBAA}" destId="{1AE0C259-C512-4153-B1BF-FE23FD8D5089}" srcOrd="14" destOrd="0" presId="urn:microsoft.com/office/officeart/2005/8/layout/default"/>
    <dgm:cxn modelId="{74DC1231-1DF1-4EBF-9A80-57096DD3471C}" type="presParOf" srcId="{92B7C1AF-A953-4133-A184-0ED7FB61DBAA}" destId="{58021EB8-BE5C-449C-945B-628565C30FDF}" srcOrd="15" destOrd="0" presId="urn:microsoft.com/office/officeart/2005/8/layout/default"/>
    <dgm:cxn modelId="{4FD062F0-D428-481B-AD51-D89080550300}" type="presParOf" srcId="{92B7C1AF-A953-4133-A184-0ED7FB61DBAA}" destId="{C7429763-207E-4817-B5E9-95C98211649E}" srcOrd="16" destOrd="0" presId="urn:microsoft.com/office/officeart/2005/8/layout/default"/>
    <dgm:cxn modelId="{25FC63ED-7213-45FD-9279-91D32E66BEA8}" type="presParOf" srcId="{92B7C1AF-A953-4133-A184-0ED7FB61DBAA}" destId="{69E3C00D-4673-44DD-9C28-024A6AC7A685}" srcOrd="17" destOrd="0" presId="urn:microsoft.com/office/officeart/2005/8/layout/default"/>
    <dgm:cxn modelId="{B4DED39A-627A-4994-B8FB-00DEA2C223B6}" type="presParOf" srcId="{92B7C1AF-A953-4133-A184-0ED7FB61DBAA}" destId="{3279782B-DAB3-46DF-B69C-C111B2BA2735}" srcOrd="18" destOrd="0" presId="urn:microsoft.com/office/officeart/2005/8/layout/default"/>
    <dgm:cxn modelId="{CBAD79E2-CB4C-4318-87F1-E4CC793A4754}" type="presParOf" srcId="{92B7C1AF-A953-4133-A184-0ED7FB61DBAA}" destId="{072E4103-E8AF-40E9-B4CB-826FB67C9F7D}" srcOrd="19" destOrd="0" presId="urn:microsoft.com/office/officeart/2005/8/layout/default"/>
    <dgm:cxn modelId="{D3C141E0-68FC-4F8F-9327-80BCC51B0361}" type="presParOf" srcId="{92B7C1AF-A953-4133-A184-0ED7FB61DBAA}" destId="{0AC0F75D-2A70-4F8C-91DD-6B29411A3DB4}" srcOrd="20" destOrd="0" presId="urn:microsoft.com/office/officeart/2005/8/layout/default"/>
    <dgm:cxn modelId="{E159F260-F85F-4776-9728-E902D6BC6F28}" type="presParOf" srcId="{92B7C1AF-A953-4133-A184-0ED7FB61DBAA}" destId="{50F18064-7A3F-4B43-A53C-B83FB7562949}" srcOrd="21" destOrd="0" presId="urn:microsoft.com/office/officeart/2005/8/layout/default"/>
    <dgm:cxn modelId="{6E4928D0-35F2-4F1C-9578-80AAE4E26749}" type="presParOf" srcId="{92B7C1AF-A953-4133-A184-0ED7FB61DBAA}" destId="{63FC4070-ACE9-4229-8C7F-64FACDF724C7}" srcOrd="22" destOrd="0" presId="urn:microsoft.com/office/officeart/2005/8/layout/default"/>
    <dgm:cxn modelId="{6F8D0E00-5575-47AA-840E-68546880600D}" type="presParOf" srcId="{92B7C1AF-A953-4133-A184-0ED7FB61DBAA}" destId="{07D23F83-1154-4740-A3F8-ADC24B66395D}" srcOrd="23" destOrd="0" presId="urn:microsoft.com/office/officeart/2005/8/layout/default"/>
    <dgm:cxn modelId="{D13D1C12-4BB5-4880-A58B-C032D482EA0E}" type="presParOf" srcId="{92B7C1AF-A953-4133-A184-0ED7FB61DBAA}" destId="{4BC2542A-5713-4B42-B558-4CAE174073EB}"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4A070D-BED3-4E7C-B597-4EE9BEAF75E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54F96BCE-4E3F-463D-A028-E2A81169EAF9}">
      <dgm:prSet custT="1"/>
      <dgm:spPr/>
      <dgm:t>
        <a:bodyPr/>
        <a:lstStyle/>
        <a:p>
          <a:r>
            <a:rPr lang="en-US" sz="1950" dirty="0"/>
            <a:t>If a referral made by Magellan to the WAA is on the 1st day of the month, for the referral Month, Magellan pays for the following service types:</a:t>
          </a:r>
        </a:p>
      </dgm:t>
    </dgm:pt>
    <dgm:pt modelId="{92D5E15C-4B27-4098-8D3F-679E18CF5FEB}" type="parTrans" cxnId="{0833DA20-7026-4A86-A439-B61C97430630}">
      <dgm:prSet/>
      <dgm:spPr/>
      <dgm:t>
        <a:bodyPr/>
        <a:lstStyle/>
        <a:p>
          <a:endParaRPr lang="en-US"/>
        </a:p>
      </dgm:t>
    </dgm:pt>
    <dgm:pt modelId="{75BA87DD-E8BB-494C-B50D-62F316B114F5}" type="sibTrans" cxnId="{0833DA20-7026-4A86-A439-B61C97430630}">
      <dgm:prSet/>
      <dgm:spPr/>
      <dgm:t>
        <a:bodyPr/>
        <a:lstStyle/>
        <a:p>
          <a:endParaRPr lang="en-US"/>
        </a:p>
      </dgm:t>
    </dgm:pt>
    <dgm:pt modelId="{ED8D3E17-2018-4033-AC53-D79A197C34E0}">
      <dgm:prSet custT="1"/>
      <dgm:spPr/>
      <dgm:t>
        <a:bodyPr/>
        <a:lstStyle/>
        <a:p>
          <a:r>
            <a:rPr lang="en-US" sz="2000" dirty="0"/>
            <a:t>Youth Support and Training</a:t>
          </a:r>
        </a:p>
      </dgm:t>
    </dgm:pt>
    <dgm:pt modelId="{64E76459-D15C-4113-B33D-C539E1E8041E}" type="sibTrans" cxnId="{BDA18658-1523-4CC4-B140-6674E1673969}">
      <dgm:prSet/>
      <dgm:spPr/>
      <dgm:t>
        <a:bodyPr/>
        <a:lstStyle/>
        <a:p>
          <a:endParaRPr lang="en-US"/>
        </a:p>
      </dgm:t>
    </dgm:pt>
    <dgm:pt modelId="{A420E1F8-9489-4E10-9DA6-EFA114DDEB3B}" type="parTrans" cxnId="{BDA18658-1523-4CC4-B140-6674E1673969}">
      <dgm:prSet/>
      <dgm:spPr/>
      <dgm:t>
        <a:bodyPr/>
        <a:lstStyle/>
        <a:p>
          <a:endParaRPr lang="en-US"/>
        </a:p>
      </dgm:t>
    </dgm:pt>
    <dgm:pt modelId="{753E7188-6110-46A6-9B58-CD4C07B60C11}">
      <dgm:prSet custT="1"/>
      <dgm:spPr/>
      <dgm:t>
        <a:bodyPr/>
        <a:lstStyle/>
        <a:p>
          <a:r>
            <a:rPr lang="en-US" sz="2000" dirty="0"/>
            <a:t>Parent Support and Training</a:t>
          </a:r>
        </a:p>
      </dgm:t>
    </dgm:pt>
    <dgm:pt modelId="{42F7BE22-116B-4F38-87D8-B89A243BC980}" type="sibTrans" cxnId="{8B031E8F-BF55-41DF-A599-EDC623A8F22F}">
      <dgm:prSet/>
      <dgm:spPr/>
      <dgm:t>
        <a:bodyPr/>
        <a:lstStyle/>
        <a:p>
          <a:endParaRPr lang="en-US"/>
        </a:p>
      </dgm:t>
    </dgm:pt>
    <dgm:pt modelId="{B00AD12C-E840-4215-A5BA-0D83BF95D828}" type="parTrans" cxnId="{8B031E8F-BF55-41DF-A599-EDC623A8F22F}">
      <dgm:prSet/>
      <dgm:spPr/>
      <dgm:t>
        <a:bodyPr/>
        <a:lstStyle/>
        <a:p>
          <a:endParaRPr lang="en-US"/>
        </a:p>
      </dgm:t>
    </dgm:pt>
    <dgm:pt modelId="{6D62E43A-CEDA-4E88-84AD-DE7373342B3D}">
      <dgm:prSet custT="1"/>
      <dgm:spPr/>
      <dgm:t>
        <a:bodyPr/>
        <a:lstStyle/>
        <a:p>
          <a:r>
            <a:rPr lang="en-US" sz="2000" dirty="0"/>
            <a:t>Independent Living Skills Building</a:t>
          </a:r>
        </a:p>
      </dgm:t>
    </dgm:pt>
    <dgm:pt modelId="{6B8B1140-B2DC-4D93-8248-6742A4D8BBAC}" type="sibTrans" cxnId="{E7257F59-112F-466C-B402-D5E0343E60C0}">
      <dgm:prSet/>
      <dgm:spPr/>
      <dgm:t>
        <a:bodyPr/>
        <a:lstStyle/>
        <a:p>
          <a:endParaRPr lang="en-US"/>
        </a:p>
      </dgm:t>
    </dgm:pt>
    <dgm:pt modelId="{52972CD1-E1FB-468E-AF4B-94298C2CB2B4}" type="parTrans" cxnId="{E7257F59-112F-466C-B402-D5E0343E60C0}">
      <dgm:prSet/>
      <dgm:spPr/>
      <dgm:t>
        <a:bodyPr/>
        <a:lstStyle/>
        <a:p>
          <a:endParaRPr lang="en-US"/>
        </a:p>
      </dgm:t>
    </dgm:pt>
    <dgm:pt modelId="{24785F07-AEB9-4C15-A269-949B0DF15445}">
      <dgm:prSet custT="1"/>
      <dgm:spPr/>
      <dgm:t>
        <a:bodyPr/>
        <a:lstStyle/>
        <a:p>
          <a:r>
            <a:rPr lang="en-US" sz="2000" dirty="0"/>
            <a:t>Short-term Respite</a:t>
          </a:r>
        </a:p>
      </dgm:t>
    </dgm:pt>
    <dgm:pt modelId="{73712A6D-BAFA-4320-9D43-372D0A656942}" type="sibTrans" cxnId="{AAD2EC93-B3F4-486D-B1A0-35235D96E753}">
      <dgm:prSet/>
      <dgm:spPr/>
      <dgm:t>
        <a:bodyPr/>
        <a:lstStyle/>
        <a:p>
          <a:endParaRPr lang="en-US"/>
        </a:p>
      </dgm:t>
    </dgm:pt>
    <dgm:pt modelId="{CB249CFA-9F3D-4F4E-B849-64150B69DDD3}" type="parTrans" cxnId="{AAD2EC93-B3F4-486D-B1A0-35235D96E753}">
      <dgm:prSet/>
      <dgm:spPr/>
      <dgm:t>
        <a:bodyPr/>
        <a:lstStyle/>
        <a:p>
          <a:endParaRPr lang="en-US"/>
        </a:p>
      </dgm:t>
    </dgm:pt>
    <dgm:pt modelId="{8FDA78C9-9A27-4D77-A3FB-F24B3D964DA2}">
      <dgm:prSet custT="1"/>
      <dgm:spPr/>
      <dgm:t>
        <a:bodyPr/>
        <a:lstStyle/>
        <a:p>
          <a:r>
            <a:rPr lang="en-US" sz="2000" dirty="0"/>
            <a:t>Crisis Stabilization</a:t>
          </a:r>
        </a:p>
      </dgm:t>
    </dgm:pt>
    <dgm:pt modelId="{F0515E5A-7110-4628-8C5F-84E6E8EB02DE}" type="sibTrans" cxnId="{056E0D79-6F1B-4BC0-95B8-5928F8264C87}">
      <dgm:prSet/>
      <dgm:spPr/>
      <dgm:t>
        <a:bodyPr/>
        <a:lstStyle/>
        <a:p>
          <a:endParaRPr lang="en-US"/>
        </a:p>
      </dgm:t>
    </dgm:pt>
    <dgm:pt modelId="{3CFCFC4A-2CD0-4AB3-A994-8F1E42B3FB12}" type="parTrans" cxnId="{056E0D79-6F1B-4BC0-95B8-5928F8264C87}">
      <dgm:prSet/>
      <dgm:spPr/>
      <dgm:t>
        <a:bodyPr/>
        <a:lstStyle/>
        <a:p>
          <a:endParaRPr lang="en-US"/>
        </a:p>
      </dgm:t>
    </dgm:pt>
    <dgm:pt modelId="{34B5DFD5-5CC4-4DC7-BF69-5C2C215CA854}">
      <dgm:prSet custT="1"/>
      <dgm:spPr/>
      <dgm:t>
        <a:bodyPr/>
        <a:lstStyle/>
        <a:p>
          <a:r>
            <a:rPr lang="en-US" sz="2000" dirty="0"/>
            <a:t>Inpatient Psychiatric Treatment</a:t>
          </a:r>
        </a:p>
      </dgm:t>
    </dgm:pt>
    <dgm:pt modelId="{07B586EA-7F6B-4F3A-9017-ABC7C0A706E6}" type="sibTrans" cxnId="{495B0373-88FA-4FCA-B355-CD4533A271A8}">
      <dgm:prSet/>
      <dgm:spPr/>
      <dgm:t>
        <a:bodyPr/>
        <a:lstStyle/>
        <a:p>
          <a:endParaRPr lang="en-US"/>
        </a:p>
      </dgm:t>
    </dgm:pt>
    <dgm:pt modelId="{1698AB11-8E63-4C33-9267-65395D811978}" type="parTrans" cxnId="{495B0373-88FA-4FCA-B355-CD4533A271A8}">
      <dgm:prSet/>
      <dgm:spPr/>
      <dgm:t>
        <a:bodyPr/>
        <a:lstStyle/>
        <a:p>
          <a:endParaRPr lang="en-US"/>
        </a:p>
      </dgm:t>
    </dgm:pt>
    <dgm:pt modelId="{BECE2AD0-4ECA-43B9-8EFB-6DFD2704528A}">
      <dgm:prSet custT="1"/>
      <dgm:spPr/>
      <dgm:t>
        <a:bodyPr/>
        <a:lstStyle/>
        <a:p>
          <a:endParaRPr lang="en-US" sz="1600" dirty="0"/>
        </a:p>
      </dgm:t>
    </dgm:pt>
    <dgm:pt modelId="{BE78AA9D-23F1-43A5-A33F-172CEE92026C}" type="sibTrans" cxnId="{CFDFE059-B61E-47EB-BA36-A99724870853}">
      <dgm:prSet/>
      <dgm:spPr/>
      <dgm:t>
        <a:bodyPr/>
        <a:lstStyle/>
        <a:p>
          <a:endParaRPr lang="en-US"/>
        </a:p>
      </dgm:t>
    </dgm:pt>
    <dgm:pt modelId="{8B1E1FCF-D96C-4244-AE6F-0CC25B4E0FDA}" type="parTrans" cxnId="{CFDFE059-B61E-47EB-BA36-A99724870853}">
      <dgm:prSet/>
      <dgm:spPr/>
      <dgm:t>
        <a:bodyPr/>
        <a:lstStyle/>
        <a:p>
          <a:endParaRPr lang="en-US"/>
        </a:p>
      </dgm:t>
    </dgm:pt>
    <dgm:pt modelId="{85156C6B-7ADD-4889-BA5D-060A5D7C0898}">
      <dgm:prSet custT="1"/>
      <dgm:spPr/>
      <dgm:t>
        <a:bodyPr/>
        <a:lstStyle/>
        <a:p>
          <a:r>
            <a:rPr lang="en-US" sz="2000" dirty="0"/>
            <a:t>Wraparound Facilitation</a:t>
          </a:r>
        </a:p>
      </dgm:t>
    </dgm:pt>
    <dgm:pt modelId="{D2985EAF-1703-4D91-9D7E-72C82C617573}" type="parTrans" cxnId="{BCF40644-8345-4641-ADBE-DB7FE44AED87}">
      <dgm:prSet/>
      <dgm:spPr/>
      <dgm:t>
        <a:bodyPr/>
        <a:lstStyle/>
        <a:p>
          <a:endParaRPr lang="en-US"/>
        </a:p>
      </dgm:t>
    </dgm:pt>
    <dgm:pt modelId="{1EB285FC-C4BE-487D-91F0-C1855DC38D2C}" type="sibTrans" cxnId="{BCF40644-8345-4641-ADBE-DB7FE44AED87}">
      <dgm:prSet/>
      <dgm:spPr/>
      <dgm:t>
        <a:bodyPr/>
        <a:lstStyle/>
        <a:p>
          <a:endParaRPr lang="en-US"/>
        </a:p>
      </dgm:t>
    </dgm:pt>
    <dgm:pt modelId="{76289D37-F423-4D06-AD7D-D4B69713997C}" type="pres">
      <dgm:prSet presAssocID="{BD4A070D-BED3-4E7C-B597-4EE9BEAF75E4}" presName="linear" presStyleCnt="0">
        <dgm:presLayoutVars>
          <dgm:animLvl val="lvl"/>
          <dgm:resizeHandles val="exact"/>
        </dgm:presLayoutVars>
      </dgm:prSet>
      <dgm:spPr/>
    </dgm:pt>
    <dgm:pt modelId="{B75F7D14-70E4-452D-9C97-616E62013D70}" type="pres">
      <dgm:prSet presAssocID="{54F96BCE-4E3F-463D-A028-E2A81169EAF9}" presName="parentText" presStyleLbl="node1" presStyleIdx="0" presStyleCnt="1" custScaleY="112297" custLinFactNeighborX="761" custLinFactNeighborY="-38402">
        <dgm:presLayoutVars>
          <dgm:chMax val="0"/>
          <dgm:bulletEnabled val="1"/>
        </dgm:presLayoutVars>
      </dgm:prSet>
      <dgm:spPr/>
    </dgm:pt>
    <dgm:pt modelId="{07FB7421-9342-4FA2-8CDF-54EB4F322EF6}" type="pres">
      <dgm:prSet presAssocID="{54F96BCE-4E3F-463D-A028-E2A81169EAF9}" presName="childText" presStyleLbl="revTx" presStyleIdx="0" presStyleCnt="1" custLinFactNeighborX="5716" custLinFactNeighborY="-47550">
        <dgm:presLayoutVars>
          <dgm:bulletEnabled val="1"/>
        </dgm:presLayoutVars>
      </dgm:prSet>
      <dgm:spPr/>
    </dgm:pt>
  </dgm:ptLst>
  <dgm:cxnLst>
    <dgm:cxn modelId="{0E28F713-0CCE-47E6-965E-A9EB6F6E4F6F}" type="presOf" srcId="{24785F07-AEB9-4C15-A269-949B0DF15445}" destId="{07FB7421-9342-4FA2-8CDF-54EB4F322EF6}" srcOrd="0" destOrd="4" presId="urn:microsoft.com/office/officeart/2005/8/layout/vList2"/>
    <dgm:cxn modelId="{4A45391E-4954-44AD-A1BC-749A3CCEBD39}" type="presOf" srcId="{BECE2AD0-4ECA-43B9-8EFB-6DFD2704528A}" destId="{07FB7421-9342-4FA2-8CDF-54EB4F322EF6}" srcOrd="0" destOrd="7" presId="urn:microsoft.com/office/officeart/2005/8/layout/vList2"/>
    <dgm:cxn modelId="{0833DA20-7026-4A86-A439-B61C97430630}" srcId="{BD4A070D-BED3-4E7C-B597-4EE9BEAF75E4}" destId="{54F96BCE-4E3F-463D-A028-E2A81169EAF9}" srcOrd="0" destOrd="0" parTransId="{92D5E15C-4B27-4098-8D3F-679E18CF5FEB}" sibTransId="{75BA87DD-E8BB-494C-B50D-62F316B114F5}"/>
    <dgm:cxn modelId="{DA0C7D28-F0C9-4B12-8EBB-B9C8004E614F}" type="presOf" srcId="{BD4A070D-BED3-4E7C-B597-4EE9BEAF75E4}" destId="{76289D37-F423-4D06-AD7D-D4B69713997C}" srcOrd="0" destOrd="0" presId="urn:microsoft.com/office/officeart/2005/8/layout/vList2"/>
    <dgm:cxn modelId="{BCF40644-8345-4641-ADBE-DB7FE44AED87}" srcId="{54F96BCE-4E3F-463D-A028-E2A81169EAF9}" destId="{85156C6B-7ADD-4889-BA5D-060A5D7C0898}" srcOrd="0" destOrd="0" parTransId="{D2985EAF-1703-4D91-9D7E-72C82C617573}" sibTransId="{1EB285FC-C4BE-487D-91F0-C1855DC38D2C}"/>
    <dgm:cxn modelId="{A5A0BA69-8E9B-40B6-AC42-E952318C13D1}" type="presOf" srcId="{8FDA78C9-9A27-4D77-A3FB-F24B3D964DA2}" destId="{07FB7421-9342-4FA2-8CDF-54EB4F322EF6}" srcOrd="0" destOrd="5" presId="urn:microsoft.com/office/officeart/2005/8/layout/vList2"/>
    <dgm:cxn modelId="{7C889452-83C2-44A9-B9A3-F01CE3EDA56E}" type="presOf" srcId="{85156C6B-7ADD-4889-BA5D-060A5D7C0898}" destId="{07FB7421-9342-4FA2-8CDF-54EB4F322EF6}" srcOrd="0" destOrd="0" presId="urn:microsoft.com/office/officeart/2005/8/layout/vList2"/>
    <dgm:cxn modelId="{495B0373-88FA-4FCA-B355-CD4533A271A8}" srcId="{54F96BCE-4E3F-463D-A028-E2A81169EAF9}" destId="{34B5DFD5-5CC4-4DC7-BF69-5C2C215CA854}" srcOrd="6" destOrd="0" parTransId="{1698AB11-8E63-4C33-9267-65395D811978}" sibTransId="{07B586EA-7F6B-4F3A-9017-ABC7C0A706E6}"/>
    <dgm:cxn modelId="{84168D73-DD38-4373-9E07-49255F1F8CF1}" type="presOf" srcId="{753E7188-6110-46A6-9B58-CD4C07B60C11}" destId="{07FB7421-9342-4FA2-8CDF-54EB4F322EF6}" srcOrd="0" destOrd="2" presId="urn:microsoft.com/office/officeart/2005/8/layout/vList2"/>
    <dgm:cxn modelId="{BDA18658-1523-4CC4-B140-6674E1673969}" srcId="{54F96BCE-4E3F-463D-A028-E2A81169EAF9}" destId="{ED8D3E17-2018-4033-AC53-D79A197C34E0}" srcOrd="1" destOrd="0" parTransId="{A420E1F8-9489-4E10-9DA6-EFA114DDEB3B}" sibTransId="{64E76459-D15C-4113-B33D-C539E1E8041E}"/>
    <dgm:cxn modelId="{056E0D79-6F1B-4BC0-95B8-5928F8264C87}" srcId="{54F96BCE-4E3F-463D-A028-E2A81169EAF9}" destId="{8FDA78C9-9A27-4D77-A3FB-F24B3D964DA2}" srcOrd="5" destOrd="0" parTransId="{3CFCFC4A-2CD0-4AB3-A994-8F1E42B3FB12}" sibTransId="{F0515E5A-7110-4628-8C5F-84E6E8EB02DE}"/>
    <dgm:cxn modelId="{E7257F59-112F-466C-B402-D5E0343E60C0}" srcId="{54F96BCE-4E3F-463D-A028-E2A81169EAF9}" destId="{6D62E43A-CEDA-4E88-84AD-DE7373342B3D}" srcOrd="3" destOrd="0" parTransId="{52972CD1-E1FB-468E-AF4B-94298C2CB2B4}" sibTransId="{6B8B1140-B2DC-4D93-8248-6742A4D8BBAC}"/>
    <dgm:cxn modelId="{CFDFE059-B61E-47EB-BA36-A99724870853}" srcId="{54F96BCE-4E3F-463D-A028-E2A81169EAF9}" destId="{BECE2AD0-4ECA-43B9-8EFB-6DFD2704528A}" srcOrd="7" destOrd="0" parTransId="{8B1E1FCF-D96C-4244-AE6F-0CC25B4E0FDA}" sibTransId="{BE78AA9D-23F1-43A5-A33F-172CEE92026C}"/>
    <dgm:cxn modelId="{87F61486-B9EA-415D-98F5-5AAC53CE8A81}" type="presOf" srcId="{ED8D3E17-2018-4033-AC53-D79A197C34E0}" destId="{07FB7421-9342-4FA2-8CDF-54EB4F322EF6}" srcOrd="0" destOrd="1" presId="urn:microsoft.com/office/officeart/2005/8/layout/vList2"/>
    <dgm:cxn modelId="{8B031E8F-BF55-41DF-A599-EDC623A8F22F}" srcId="{54F96BCE-4E3F-463D-A028-E2A81169EAF9}" destId="{753E7188-6110-46A6-9B58-CD4C07B60C11}" srcOrd="2" destOrd="0" parTransId="{B00AD12C-E840-4215-A5BA-0D83BF95D828}" sibTransId="{42F7BE22-116B-4F38-87D8-B89A243BC980}"/>
    <dgm:cxn modelId="{AAD2EC93-B3F4-486D-B1A0-35235D96E753}" srcId="{54F96BCE-4E3F-463D-A028-E2A81169EAF9}" destId="{24785F07-AEB9-4C15-A269-949B0DF15445}" srcOrd="4" destOrd="0" parTransId="{CB249CFA-9F3D-4F4E-B849-64150B69DDD3}" sibTransId="{73712A6D-BAFA-4320-9D43-372D0A656942}"/>
    <dgm:cxn modelId="{CB9B1EA5-86B3-43DA-A24B-451C285F289C}" type="presOf" srcId="{34B5DFD5-5CC4-4DC7-BF69-5C2C215CA854}" destId="{07FB7421-9342-4FA2-8CDF-54EB4F322EF6}" srcOrd="0" destOrd="6" presId="urn:microsoft.com/office/officeart/2005/8/layout/vList2"/>
    <dgm:cxn modelId="{725461E6-F8A8-4F82-A019-A9701F2B519B}" type="presOf" srcId="{54F96BCE-4E3F-463D-A028-E2A81169EAF9}" destId="{B75F7D14-70E4-452D-9C97-616E62013D70}" srcOrd="0" destOrd="0" presId="urn:microsoft.com/office/officeart/2005/8/layout/vList2"/>
    <dgm:cxn modelId="{037988F5-C4A0-4692-839C-106468A07483}" type="presOf" srcId="{6D62E43A-CEDA-4E88-84AD-DE7373342B3D}" destId="{07FB7421-9342-4FA2-8CDF-54EB4F322EF6}" srcOrd="0" destOrd="3" presId="urn:microsoft.com/office/officeart/2005/8/layout/vList2"/>
    <dgm:cxn modelId="{4E5C8C7D-A493-4785-95EF-82379B344571}" type="presParOf" srcId="{76289D37-F423-4D06-AD7D-D4B69713997C}" destId="{B75F7D14-70E4-452D-9C97-616E62013D70}" srcOrd="0" destOrd="0" presId="urn:microsoft.com/office/officeart/2005/8/layout/vList2"/>
    <dgm:cxn modelId="{3C489C24-125A-4D08-96C2-F348B70B744D}" type="presParOf" srcId="{76289D37-F423-4D06-AD7D-D4B69713997C}" destId="{07FB7421-9342-4FA2-8CDF-54EB4F322EF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4A070D-BED3-4E7C-B597-4EE9BEAF75E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54F96BCE-4E3F-463D-A028-E2A81169EAF9}">
      <dgm:prSet custT="1"/>
      <dgm:spPr/>
      <dgm:t>
        <a:bodyPr/>
        <a:lstStyle/>
        <a:p>
          <a:r>
            <a:rPr lang="en-US" sz="1450" dirty="0"/>
            <a:t>If a referral is made by Magellan to the WAA on the 2nd through the 31st day of the month, for the referral Month, Magellan pays for the following 5 service types:</a:t>
          </a:r>
        </a:p>
      </dgm:t>
    </dgm:pt>
    <dgm:pt modelId="{92D5E15C-4B27-4098-8D3F-679E18CF5FEB}" type="parTrans" cxnId="{0833DA20-7026-4A86-A439-B61C97430630}">
      <dgm:prSet/>
      <dgm:spPr/>
      <dgm:t>
        <a:bodyPr/>
        <a:lstStyle/>
        <a:p>
          <a:endParaRPr lang="en-US"/>
        </a:p>
      </dgm:t>
    </dgm:pt>
    <dgm:pt modelId="{75BA87DD-E8BB-494C-B50D-62F316B114F5}" type="sibTrans" cxnId="{0833DA20-7026-4A86-A439-B61C97430630}">
      <dgm:prSet/>
      <dgm:spPr/>
      <dgm:t>
        <a:bodyPr/>
        <a:lstStyle/>
        <a:p>
          <a:endParaRPr lang="en-US"/>
        </a:p>
      </dgm:t>
    </dgm:pt>
    <dgm:pt modelId="{30AEDEFE-175F-4461-B878-3D6A27E736F7}">
      <dgm:prSet custT="1"/>
      <dgm:spPr/>
      <dgm:t>
        <a:bodyPr/>
        <a:lstStyle/>
        <a:p>
          <a:r>
            <a:rPr lang="en-US" sz="1600" dirty="0"/>
            <a:t>Wraparound Facilitation</a:t>
          </a:r>
        </a:p>
      </dgm:t>
    </dgm:pt>
    <dgm:pt modelId="{E480CD01-52F8-4A78-8E84-01C3CF10D498}" type="parTrans" cxnId="{69B13199-C7AD-4F34-8CB1-88A38A13D23E}">
      <dgm:prSet/>
      <dgm:spPr/>
      <dgm:t>
        <a:bodyPr/>
        <a:lstStyle/>
        <a:p>
          <a:endParaRPr lang="en-US"/>
        </a:p>
      </dgm:t>
    </dgm:pt>
    <dgm:pt modelId="{A638AADE-80ED-4B28-96D1-D0D1A4534C2B}" type="sibTrans" cxnId="{69B13199-C7AD-4F34-8CB1-88A38A13D23E}">
      <dgm:prSet/>
      <dgm:spPr/>
      <dgm:t>
        <a:bodyPr/>
        <a:lstStyle/>
        <a:p>
          <a:endParaRPr lang="en-US"/>
        </a:p>
      </dgm:t>
    </dgm:pt>
    <dgm:pt modelId="{EE033937-03FF-45A6-9565-28B6F4D134F3}">
      <dgm:prSet custT="1"/>
      <dgm:spPr/>
      <dgm:t>
        <a:bodyPr/>
        <a:lstStyle/>
        <a:p>
          <a:r>
            <a:rPr lang="en-US" sz="1600" dirty="0"/>
            <a:t>Youth Support and Training</a:t>
          </a:r>
        </a:p>
      </dgm:t>
    </dgm:pt>
    <dgm:pt modelId="{EE9DB93A-86C6-4E82-893E-422D3349DB22}" type="parTrans" cxnId="{33735B49-10B3-4F22-9C0A-7DA2CD8DF429}">
      <dgm:prSet/>
      <dgm:spPr/>
      <dgm:t>
        <a:bodyPr/>
        <a:lstStyle/>
        <a:p>
          <a:endParaRPr lang="en-US"/>
        </a:p>
      </dgm:t>
    </dgm:pt>
    <dgm:pt modelId="{D361E4BD-8DF1-41F2-905A-E75E55AC4C62}" type="sibTrans" cxnId="{33735B49-10B3-4F22-9C0A-7DA2CD8DF429}">
      <dgm:prSet/>
      <dgm:spPr/>
      <dgm:t>
        <a:bodyPr/>
        <a:lstStyle/>
        <a:p>
          <a:endParaRPr lang="en-US"/>
        </a:p>
      </dgm:t>
    </dgm:pt>
    <dgm:pt modelId="{0B7C9824-D47A-4099-9F04-A17C80CB835C}">
      <dgm:prSet custT="1"/>
      <dgm:spPr/>
      <dgm:t>
        <a:bodyPr/>
        <a:lstStyle/>
        <a:p>
          <a:r>
            <a:rPr lang="en-US" sz="1600" dirty="0"/>
            <a:t>Parent Support and Training</a:t>
          </a:r>
        </a:p>
      </dgm:t>
    </dgm:pt>
    <dgm:pt modelId="{24D4BAC0-796F-4ED1-93E2-F310B398AE21}" type="parTrans" cxnId="{3BE222B1-6C78-4841-9AE5-75EBE35CFDFC}">
      <dgm:prSet/>
      <dgm:spPr/>
      <dgm:t>
        <a:bodyPr/>
        <a:lstStyle/>
        <a:p>
          <a:endParaRPr lang="en-US"/>
        </a:p>
      </dgm:t>
    </dgm:pt>
    <dgm:pt modelId="{5C811AFC-D04E-4928-848A-EF62C8FD4F7D}" type="sibTrans" cxnId="{3BE222B1-6C78-4841-9AE5-75EBE35CFDFC}">
      <dgm:prSet/>
      <dgm:spPr/>
      <dgm:t>
        <a:bodyPr/>
        <a:lstStyle/>
        <a:p>
          <a:endParaRPr lang="en-US"/>
        </a:p>
      </dgm:t>
    </dgm:pt>
    <dgm:pt modelId="{4641286B-D496-4C1C-B043-6032413B8EC8}">
      <dgm:prSet custT="1"/>
      <dgm:spPr/>
      <dgm:t>
        <a:bodyPr/>
        <a:lstStyle/>
        <a:p>
          <a:r>
            <a:rPr lang="en-US" sz="1600" dirty="0"/>
            <a:t>Independent Living Skills Building</a:t>
          </a:r>
        </a:p>
      </dgm:t>
    </dgm:pt>
    <dgm:pt modelId="{EBFDD2B5-32DC-4B3A-A131-746212AE489C}" type="parTrans" cxnId="{0055C0D3-E462-45A0-AC5D-7CEE26FCFF02}">
      <dgm:prSet/>
      <dgm:spPr/>
      <dgm:t>
        <a:bodyPr/>
        <a:lstStyle/>
        <a:p>
          <a:endParaRPr lang="en-US"/>
        </a:p>
      </dgm:t>
    </dgm:pt>
    <dgm:pt modelId="{060A1DFC-D598-4A2F-A5B4-CD5298E8680F}" type="sibTrans" cxnId="{0055C0D3-E462-45A0-AC5D-7CEE26FCFF02}">
      <dgm:prSet/>
      <dgm:spPr/>
      <dgm:t>
        <a:bodyPr/>
        <a:lstStyle/>
        <a:p>
          <a:endParaRPr lang="en-US"/>
        </a:p>
      </dgm:t>
    </dgm:pt>
    <dgm:pt modelId="{9227C105-F14B-4A5C-BCD7-5F6D88BC32D9}">
      <dgm:prSet custT="1"/>
      <dgm:spPr/>
      <dgm:t>
        <a:bodyPr/>
        <a:lstStyle/>
        <a:p>
          <a:r>
            <a:rPr lang="en-US" sz="1600" dirty="0"/>
            <a:t>Short-term Respite</a:t>
          </a:r>
        </a:p>
      </dgm:t>
    </dgm:pt>
    <dgm:pt modelId="{100AA04A-0E14-4FE4-9100-F06561C0BE7B}" type="parTrans" cxnId="{E76CD303-DD06-4187-A053-D9EE6921A5D2}">
      <dgm:prSet/>
      <dgm:spPr/>
      <dgm:t>
        <a:bodyPr/>
        <a:lstStyle/>
        <a:p>
          <a:endParaRPr lang="en-US"/>
        </a:p>
      </dgm:t>
    </dgm:pt>
    <dgm:pt modelId="{6CE432D8-577D-4282-9CCA-85E1A7AEB2C8}" type="sibTrans" cxnId="{E76CD303-DD06-4187-A053-D9EE6921A5D2}">
      <dgm:prSet/>
      <dgm:spPr/>
      <dgm:t>
        <a:bodyPr/>
        <a:lstStyle/>
        <a:p>
          <a:endParaRPr lang="en-US"/>
        </a:p>
      </dgm:t>
    </dgm:pt>
    <dgm:pt modelId="{4ADD34DD-0ECB-4BCD-A66D-5686C546FCDE}">
      <dgm:prSet custT="1"/>
      <dgm:spPr/>
      <dgm:t>
        <a:bodyPr/>
        <a:lstStyle/>
        <a:p>
          <a:r>
            <a:rPr lang="en-US" sz="1450" dirty="0"/>
            <a:t>For the referral Month, the Healthy Louisiana Plan pays for the other three service types:</a:t>
          </a:r>
        </a:p>
      </dgm:t>
    </dgm:pt>
    <dgm:pt modelId="{0C28E42D-B72A-4D52-8CE1-B08D618AAFE9}" type="parTrans" cxnId="{779DD48B-9231-4DA2-8746-5D9F97E4D263}">
      <dgm:prSet/>
      <dgm:spPr/>
      <dgm:t>
        <a:bodyPr/>
        <a:lstStyle/>
        <a:p>
          <a:endParaRPr lang="en-US"/>
        </a:p>
      </dgm:t>
    </dgm:pt>
    <dgm:pt modelId="{122AAFD1-8817-433D-B521-88D3226188E2}" type="sibTrans" cxnId="{779DD48B-9231-4DA2-8746-5D9F97E4D263}">
      <dgm:prSet/>
      <dgm:spPr/>
      <dgm:t>
        <a:bodyPr/>
        <a:lstStyle/>
        <a:p>
          <a:endParaRPr lang="en-US"/>
        </a:p>
      </dgm:t>
    </dgm:pt>
    <dgm:pt modelId="{C978902C-1DE1-4953-B056-42750B14EE82}">
      <dgm:prSet custT="1"/>
      <dgm:spPr/>
      <dgm:t>
        <a:bodyPr/>
        <a:lstStyle/>
        <a:p>
          <a:r>
            <a:rPr lang="en-US" sz="1600" dirty="0"/>
            <a:t>Crisis Stabilization</a:t>
          </a:r>
        </a:p>
      </dgm:t>
    </dgm:pt>
    <dgm:pt modelId="{21E983DD-9B74-4976-94B3-50C968D5F6CA}" type="parTrans" cxnId="{AED5C3C1-7EE9-4EA0-8D60-93D151226128}">
      <dgm:prSet/>
      <dgm:spPr/>
      <dgm:t>
        <a:bodyPr/>
        <a:lstStyle/>
        <a:p>
          <a:endParaRPr lang="en-US"/>
        </a:p>
      </dgm:t>
    </dgm:pt>
    <dgm:pt modelId="{C1C9CB17-2685-4F83-A42D-9CC4441BE90E}" type="sibTrans" cxnId="{AED5C3C1-7EE9-4EA0-8D60-93D151226128}">
      <dgm:prSet/>
      <dgm:spPr/>
      <dgm:t>
        <a:bodyPr/>
        <a:lstStyle/>
        <a:p>
          <a:endParaRPr lang="en-US"/>
        </a:p>
      </dgm:t>
    </dgm:pt>
    <dgm:pt modelId="{B124912D-979B-4E90-98AD-4A9D449DA91C}">
      <dgm:prSet custT="1"/>
      <dgm:spPr/>
      <dgm:t>
        <a:bodyPr/>
        <a:lstStyle/>
        <a:p>
          <a:r>
            <a:rPr lang="en-US" sz="1600" dirty="0"/>
            <a:t>Inpatient Psychiatric Treatment</a:t>
          </a:r>
        </a:p>
      </dgm:t>
    </dgm:pt>
    <dgm:pt modelId="{4FF15217-A76A-45C5-AE23-309890639BF1}" type="parTrans" cxnId="{FA4A08AB-4A1C-4113-B4C0-96EAB9BF5B8B}">
      <dgm:prSet/>
      <dgm:spPr/>
      <dgm:t>
        <a:bodyPr/>
        <a:lstStyle/>
        <a:p>
          <a:endParaRPr lang="en-US"/>
        </a:p>
      </dgm:t>
    </dgm:pt>
    <dgm:pt modelId="{3323391D-FF34-4EEE-9932-39C357E13D1E}" type="sibTrans" cxnId="{FA4A08AB-4A1C-4113-B4C0-96EAB9BF5B8B}">
      <dgm:prSet/>
      <dgm:spPr/>
      <dgm:t>
        <a:bodyPr/>
        <a:lstStyle/>
        <a:p>
          <a:endParaRPr lang="en-US"/>
        </a:p>
      </dgm:t>
    </dgm:pt>
    <dgm:pt modelId="{76289D37-F423-4D06-AD7D-D4B69713997C}" type="pres">
      <dgm:prSet presAssocID="{BD4A070D-BED3-4E7C-B597-4EE9BEAF75E4}" presName="linear" presStyleCnt="0">
        <dgm:presLayoutVars>
          <dgm:animLvl val="lvl"/>
          <dgm:resizeHandles val="exact"/>
        </dgm:presLayoutVars>
      </dgm:prSet>
      <dgm:spPr/>
    </dgm:pt>
    <dgm:pt modelId="{B75F7D14-70E4-452D-9C97-616E62013D70}" type="pres">
      <dgm:prSet presAssocID="{54F96BCE-4E3F-463D-A028-E2A81169EAF9}" presName="parentText" presStyleLbl="node1" presStyleIdx="0" presStyleCnt="2" custScaleY="76294" custLinFactNeighborX="-283" custLinFactNeighborY="-45320">
        <dgm:presLayoutVars>
          <dgm:chMax val="0"/>
          <dgm:bulletEnabled val="1"/>
        </dgm:presLayoutVars>
      </dgm:prSet>
      <dgm:spPr/>
    </dgm:pt>
    <dgm:pt modelId="{07FB7421-9342-4FA2-8CDF-54EB4F322EF6}" type="pres">
      <dgm:prSet presAssocID="{54F96BCE-4E3F-463D-A028-E2A81169EAF9}" presName="childText" presStyleLbl="revTx" presStyleIdx="0" presStyleCnt="2" custScaleY="169767" custLinFactNeighborX="-283" custLinFactNeighborY="-19662">
        <dgm:presLayoutVars>
          <dgm:bulletEnabled val="1"/>
        </dgm:presLayoutVars>
      </dgm:prSet>
      <dgm:spPr/>
    </dgm:pt>
    <dgm:pt modelId="{C925164E-A432-4DDC-B708-7B4F2CA7F2DE}" type="pres">
      <dgm:prSet presAssocID="{4ADD34DD-0ECB-4BCD-A66D-5686C546FCDE}" presName="parentText" presStyleLbl="node1" presStyleIdx="1" presStyleCnt="2" custScaleY="68508" custLinFactY="-14841" custLinFactNeighborX="-283" custLinFactNeighborY="-100000">
        <dgm:presLayoutVars>
          <dgm:chMax val="0"/>
          <dgm:bulletEnabled val="1"/>
        </dgm:presLayoutVars>
      </dgm:prSet>
      <dgm:spPr/>
    </dgm:pt>
    <dgm:pt modelId="{5E0D33CF-4222-4639-B489-F731ABFDD231}" type="pres">
      <dgm:prSet presAssocID="{4ADD34DD-0ECB-4BCD-A66D-5686C546FCDE}" presName="childText" presStyleLbl="revTx" presStyleIdx="1" presStyleCnt="2" custLinFactNeighborX="294" custLinFactNeighborY="-96919">
        <dgm:presLayoutVars>
          <dgm:bulletEnabled val="1"/>
        </dgm:presLayoutVars>
      </dgm:prSet>
      <dgm:spPr/>
    </dgm:pt>
  </dgm:ptLst>
  <dgm:cxnLst>
    <dgm:cxn modelId="{1D386C03-4D7D-4E18-8254-B5AC87D7E806}" type="presOf" srcId="{B124912D-979B-4E90-98AD-4A9D449DA91C}" destId="{5E0D33CF-4222-4639-B489-F731ABFDD231}" srcOrd="0" destOrd="1" presId="urn:microsoft.com/office/officeart/2005/8/layout/vList2"/>
    <dgm:cxn modelId="{E76CD303-DD06-4187-A053-D9EE6921A5D2}" srcId="{54F96BCE-4E3F-463D-A028-E2A81169EAF9}" destId="{9227C105-F14B-4A5C-BCD7-5F6D88BC32D9}" srcOrd="4" destOrd="0" parTransId="{100AA04A-0E14-4FE4-9100-F06561C0BE7B}" sibTransId="{6CE432D8-577D-4282-9CCA-85E1A7AEB2C8}"/>
    <dgm:cxn modelId="{0833DA20-7026-4A86-A439-B61C97430630}" srcId="{BD4A070D-BED3-4E7C-B597-4EE9BEAF75E4}" destId="{54F96BCE-4E3F-463D-A028-E2A81169EAF9}" srcOrd="0" destOrd="0" parTransId="{92D5E15C-4B27-4098-8D3F-679E18CF5FEB}" sibTransId="{75BA87DD-E8BB-494C-B50D-62F316B114F5}"/>
    <dgm:cxn modelId="{DA0C7D28-F0C9-4B12-8EBB-B9C8004E614F}" type="presOf" srcId="{BD4A070D-BED3-4E7C-B597-4EE9BEAF75E4}" destId="{76289D37-F423-4D06-AD7D-D4B69713997C}" srcOrd="0" destOrd="0" presId="urn:microsoft.com/office/officeart/2005/8/layout/vList2"/>
    <dgm:cxn modelId="{FB5D183B-5CB9-40EB-B027-CA6C824BE962}" type="presOf" srcId="{9227C105-F14B-4A5C-BCD7-5F6D88BC32D9}" destId="{07FB7421-9342-4FA2-8CDF-54EB4F322EF6}" srcOrd="0" destOrd="4" presId="urn:microsoft.com/office/officeart/2005/8/layout/vList2"/>
    <dgm:cxn modelId="{32EC5E45-99B8-4351-8BC5-0E220ADDC4F4}" type="presOf" srcId="{4ADD34DD-0ECB-4BCD-A66D-5686C546FCDE}" destId="{C925164E-A432-4DDC-B708-7B4F2CA7F2DE}" srcOrd="0" destOrd="0" presId="urn:microsoft.com/office/officeart/2005/8/layout/vList2"/>
    <dgm:cxn modelId="{33735B49-10B3-4F22-9C0A-7DA2CD8DF429}" srcId="{54F96BCE-4E3F-463D-A028-E2A81169EAF9}" destId="{EE033937-03FF-45A6-9565-28B6F4D134F3}" srcOrd="1" destOrd="0" parTransId="{EE9DB93A-86C6-4E82-893E-422D3349DB22}" sibTransId="{D361E4BD-8DF1-41F2-905A-E75E55AC4C62}"/>
    <dgm:cxn modelId="{B5198E69-0362-46A6-853C-57F1A764C17F}" type="presOf" srcId="{EE033937-03FF-45A6-9565-28B6F4D134F3}" destId="{07FB7421-9342-4FA2-8CDF-54EB4F322EF6}" srcOrd="0" destOrd="1" presId="urn:microsoft.com/office/officeart/2005/8/layout/vList2"/>
    <dgm:cxn modelId="{2B147A86-2957-4822-A68B-4F301863D5C5}" type="presOf" srcId="{4641286B-D496-4C1C-B043-6032413B8EC8}" destId="{07FB7421-9342-4FA2-8CDF-54EB4F322EF6}" srcOrd="0" destOrd="3" presId="urn:microsoft.com/office/officeart/2005/8/layout/vList2"/>
    <dgm:cxn modelId="{779DD48B-9231-4DA2-8746-5D9F97E4D263}" srcId="{BD4A070D-BED3-4E7C-B597-4EE9BEAF75E4}" destId="{4ADD34DD-0ECB-4BCD-A66D-5686C546FCDE}" srcOrd="1" destOrd="0" parTransId="{0C28E42D-B72A-4D52-8CE1-B08D618AAFE9}" sibTransId="{122AAFD1-8817-433D-B521-88D3226188E2}"/>
    <dgm:cxn modelId="{69B13199-C7AD-4F34-8CB1-88A38A13D23E}" srcId="{54F96BCE-4E3F-463D-A028-E2A81169EAF9}" destId="{30AEDEFE-175F-4461-B878-3D6A27E736F7}" srcOrd="0" destOrd="0" parTransId="{E480CD01-52F8-4A78-8E84-01C3CF10D498}" sibTransId="{A638AADE-80ED-4B28-96D1-D0D1A4534C2B}"/>
    <dgm:cxn modelId="{FA4A08AB-4A1C-4113-B4C0-96EAB9BF5B8B}" srcId="{4ADD34DD-0ECB-4BCD-A66D-5686C546FCDE}" destId="{B124912D-979B-4E90-98AD-4A9D449DA91C}" srcOrd="1" destOrd="0" parTransId="{4FF15217-A76A-45C5-AE23-309890639BF1}" sibTransId="{3323391D-FF34-4EEE-9932-39C357E13D1E}"/>
    <dgm:cxn modelId="{2B3057B0-3277-4EB4-9A81-DE02354114E3}" type="presOf" srcId="{C978902C-1DE1-4953-B056-42750B14EE82}" destId="{5E0D33CF-4222-4639-B489-F731ABFDD231}" srcOrd="0" destOrd="0" presId="urn:microsoft.com/office/officeart/2005/8/layout/vList2"/>
    <dgm:cxn modelId="{3BE222B1-6C78-4841-9AE5-75EBE35CFDFC}" srcId="{54F96BCE-4E3F-463D-A028-E2A81169EAF9}" destId="{0B7C9824-D47A-4099-9F04-A17C80CB835C}" srcOrd="2" destOrd="0" parTransId="{24D4BAC0-796F-4ED1-93E2-F310B398AE21}" sibTransId="{5C811AFC-D04E-4928-848A-EF62C8FD4F7D}"/>
    <dgm:cxn modelId="{AED5C3C1-7EE9-4EA0-8D60-93D151226128}" srcId="{4ADD34DD-0ECB-4BCD-A66D-5686C546FCDE}" destId="{C978902C-1DE1-4953-B056-42750B14EE82}" srcOrd="0" destOrd="0" parTransId="{21E983DD-9B74-4976-94B3-50C968D5F6CA}" sibTransId="{C1C9CB17-2685-4F83-A42D-9CC4441BE90E}"/>
    <dgm:cxn modelId="{B13B77C2-1440-4B3D-9CE3-F1A347223794}" type="presOf" srcId="{0B7C9824-D47A-4099-9F04-A17C80CB835C}" destId="{07FB7421-9342-4FA2-8CDF-54EB4F322EF6}" srcOrd="0" destOrd="2" presId="urn:microsoft.com/office/officeart/2005/8/layout/vList2"/>
    <dgm:cxn modelId="{0055C0D3-E462-45A0-AC5D-7CEE26FCFF02}" srcId="{54F96BCE-4E3F-463D-A028-E2A81169EAF9}" destId="{4641286B-D496-4C1C-B043-6032413B8EC8}" srcOrd="3" destOrd="0" parTransId="{EBFDD2B5-32DC-4B3A-A131-746212AE489C}" sibTransId="{060A1DFC-D598-4A2F-A5B4-CD5298E8680F}"/>
    <dgm:cxn modelId="{403AB0DA-DF36-4CBD-9027-7D8CBA2C6512}" type="presOf" srcId="{30AEDEFE-175F-4461-B878-3D6A27E736F7}" destId="{07FB7421-9342-4FA2-8CDF-54EB4F322EF6}" srcOrd="0" destOrd="0" presId="urn:microsoft.com/office/officeart/2005/8/layout/vList2"/>
    <dgm:cxn modelId="{725461E6-F8A8-4F82-A019-A9701F2B519B}" type="presOf" srcId="{54F96BCE-4E3F-463D-A028-E2A81169EAF9}" destId="{B75F7D14-70E4-452D-9C97-616E62013D70}" srcOrd="0" destOrd="0" presId="urn:microsoft.com/office/officeart/2005/8/layout/vList2"/>
    <dgm:cxn modelId="{4E5C8C7D-A493-4785-95EF-82379B344571}" type="presParOf" srcId="{76289D37-F423-4D06-AD7D-D4B69713997C}" destId="{B75F7D14-70E4-452D-9C97-616E62013D70}" srcOrd="0" destOrd="0" presId="urn:microsoft.com/office/officeart/2005/8/layout/vList2"/>
    <dgm:cxn modelId="{3C489C24-125A-4D08-96C2-F348B70B744D}" type="presParOf" srcId="{76289D37-F423-4D06-AD7D-D4B69713997C}" destId="{07FB7421-9342-4FA2-8CDF-54EB4F322EF6}" srcOrd="1" destOrd="0" presId="urn:microsoft.com/office/officeart/2005/8/layout/vList2"/>
    <dgm:cxn modelId="{88A95D73-5663-4B28-AB34-17DA2305E57B}" type="presParOf" srcId="{76289D37-F423-4D06-AD7D-D4B69713997C}" destId="{C925164E-A432-4DDC-B708-7B4F2CA7F2DE}" srcOrd="2" destOrd="0" presId="urn:microsoft.com/office/officeart/2005/8/layout/vList2"/>
    <dgm:cxn modelId="{2FEAC048-8D24-4823-9C38-46C6785FAF1B}" type="presParOf" srcId="{76289D37-F423-4D06-AD7D-D4B69713997C}" destId="{5E0D33CF-4222-4639-B489-F731ABFDD23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DBF94D-4824-4822-AB61-ABF25B7BDAF6}"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E2BA2709-3AE7-4719-B971-1191E191A27C}">
      <dgm:prSet/>
      <dgm:spPr/>
      <dgm:t>
        <a:bodyPr/>
        <a:lstStyle/>
        <a:p>
          <a:pPr algn="ctr"/>
          <a:r>
            <a:rPr lang="en-US" dirty="0"/>
            <a:t>For a child/youth referred by Magellan to the WAA on the </a:t>
          </a:r>
          <a:r>
            <a:rPr lang="en-US" b="1" dirty="0"/>
            <a:t>2nd through the 31st day of the month</a:t>
          </a:r>
          <a:r>
            <a:rPr lang="en-US" dirty="0"/>
            <a:t>, providers must contact the appropriate Healthy Louisiana Plan for service authorizations/claims submission for the following services provided during the referral month: </a:t>
          </a:r>
        </a:p>
      </dgm:t>
    </dgm:pt>
    <dgm:pt modelId="{44F0D99A-18E1-4363-9907-60389BD8770E}" type="parTrans" cxnId="{7A33B65D-101C-4B6F-BE8C-95EEB0508314}">
      <dgm:prSet/>
      <dgm:spPr/>
      <dgm:t>
        <a:bodyPr/>
        <a:lstStyle/>
        <a:p>
          <a:endParaRPr lang="en-US"/>
        </a:p>
      </dgm:t>
    </dgm:pt>
    <dgm:pt modelId="{A0D7514F-B367-4715-9D5F-330FF17A07AB}" type="sibTrans" cxnId="{7A33B65D-101C-4B6F-BE8C-95EEB0508314}">
      <dgm:prSet/>
      <dgm:spPr/>
      <dgm:t>
        <a:bodyPr/>
        <a:lstStyle/>
        <a:p>
          <a:endParaRPr lang="en-US" dirty="0"/>
        </a:p>
      </dgm:t>
    </dgm:pt>
    <dgm:pt modelId="{ED24CA3E-6462-4B35-8E65-F72CBDA7E0D3}">
      <dgm:prSet/>
      <dgm:spPr/>
      <dgm:t>
        <a:bodyPr/>
        <a:lstStyle/>
        <a:p>
          <a:pPr algn="ctr"/>
          <a:r>
            <a:rPr lang="en-US" dirty="0"/>
            <a:t>                                     Crisis Stabilization</a:t>
          </a:r>
        </a:p>
      </dgm:t>
    </dgm:pt>
    <dgm:pt modelId="{66215A14-41FA-4E2E-B9E3-2413A15E88C0}" type="parTrans" cxnId="{41F80BF7-14BA-494C-9DD9-C12DF7F17584}">
      <dgm:prSet/>
      <dgm:spPr/>
      <dgm:t>
        <a:bodyPr/>
        <a:lstStyle/>
        <a:p>
          <a:endParaRPr lang="en-US"/>
        </a:p>
      </dgm:t>
    </dgm:pt>
    <dgm:pt modelId="{170CA401-60CF-4D5D-B657-1C547A656596}" type="sibTrans" cxnId="{41F80BF7-14BA-494C-9DD9-C12DF7F17584}">
      <dgm:prSet/>
      <dgm:spPr/>
      <dgm:t>
        <a:bodyPr/>
        <a:lstStyle/>
        <a:p>
          <a:endParaRPr lang="en-US" dirty="0"/>
        </a:p>
      </dgm:t>
    </dgm:pt>
    <dgm:pt modelId="{CA51FDE5-A910-4A8E-B4E2-5355644D2FB2}">
      <dgm:prSet/>
      <dgm:spPr/>
      <dgm:t>
        <a:bodyPr/>
        <a:lstStyle/>
        <a:p>
          <a:pPr algn="ctr"/>
          <a:r>
            <a:rPr lang="en-US" dirty="0"/>
            <a:t>                             Hospitalization including Alcohol/Drug Detoxification and Inpatient ECT </a:t>
          </a:r>
        </a:p>
      </dgm:t>
    </dgm:pt>
    <dgm:pt modelId="{84F40B56-BC2B-4789-A040-C891A7BA90BC}" type="parTrans" cxnId="{E10B89A2-D26C-4F9B-8DA4-A37A21BB3A39}">
      <dgm:prSet/>
      <dgm:spPr/>
      <dgm:t>
        <a:bodyPr/>
        <a:lstStyle/>
        <a:p>
          <a:endParaRPr lang="en-US"/>
        </a:p>
      </dgm:t>
    </dgm:pt>
    <dgm:pt modelId="{D2C8B2C4-24F5-4B59-9EC1-43B4B2CBFA32}" type="sibTrans" cxnId="{E10B89A2-D26C-4F9B-8DA4-A37A21BB3A39}">
      <dgm:prSet/>
      <dgm:spPr/>
      <dgm:t>
        <a:bodyPr/>
        <a:lstStyle/>
        <a:p>
          <a:endParaRPr lang="en-US" dirty="0"/>
        </a:p>
      </dgm:t>
    </dgm:pt>
    <dgm:pt modelId="{17F99FB4-FE6F-4567-B2D5-A852E918FA98}">
      <dgm:prSet/>
      <dgm:spPr/>
      <dgm:t>
        <a:bodyPr/>
        <a:lstStyle/>
        <a:p>
          <a:pPr algn="ctr"/>
          <a:r>
            <a:rPr lang="en-US" sz="1500" dirty="0"/>
            <a:t>                      Home and Community-Based Services </a:t>
          </a:r>
        </a:p>
      </dgm:t>
    </dgm:pt>
    <dgm:pt modelId="{99DB5904-CBF3-431D-8CAE-2BA8262A15ED}" type="parTrans" cxnId="{629BAA35-391E-4DDC-841E-3A49AA140163}">
      <dgm:prSet/>
      <dgm:spPr/>
      <dgm:t>
        <a:bodyPr/>
        <a:lstStyle/>
        <a:p>
          <a:endParaRPr lang="en-US"/>
        </a:p>
      </dgm:t>
    </dgm:pt>
    <dgm:pt modelId="{ADC2B286-C135-4871-ADAE-C3F6977CB892}" type="sibTrans" cxnId="{629BAA35-391E-4DDC-841E-3A49AA140163}">
      <dgm:prSet/>
      <dgm:spPr/>
      <dgm:t>
        <a:bodyPr/>
        <a:lstStyle/>
        <a:p>
          <a:endParaRPr lang="en-US"/>
        </a:p>
      </dgm:t>
    </dgm:pt>
    <dgm:pt modelId="{8C2A45DF-E448-4152-A9AE-B685575AEBC4}">
      <dgm:prSet custT="1"/>
      <dgm:spPr/>
      <dgm:t>
        <a:bodyPr/>
        <a:lstStyle/>
        <a:p>
          <a:pPr algn="ctr"/>
          <a:r>
            <a:rPr lang="en-US" sz="1500" dirty="0"/>
            <a:t>CPST, PSR, FFT/FFT -CW, Homebuilders, ACT, Psychological Testing, Outpatient Counseling, Medication Management, Crisis Intervention, Mobile Crisis Response, Community Brief Support Service, and MST</a:t>
          </a:r>
        </a:p>
      </dgm:t>
    </dgm:pt>
    <dgm:pt modelId="{8046EB9B-89F9-4E0B-83CF-67357E3ED1FF}" type="parTrans" cxnId="{5AC975DA-FDB5-41B3-A50E-303405A65952}">
      <dgm:prSet/>
      <dgm:spPr/>
      <dgm:t>
        <a:bodyPr/>
        <a:lstStyle/>
        <a:p>
          <a:endParaRPr lang="en-US"/>
        </a:p>
      </dgm:t>
    </dgm:pt>
    <dgm:pt modelId="{FDA9AA0D-9DCA-4C09-87A0-C358870359E3}" type="sibTrans" cxnId="{5AC975DA-FDB5-41B3-A50E-303405A65952}">
      <dgm:prSet/>
      <dgm:spPr/>
      <dgm:t>
        <a:bodyPr/>
        <a:lstStyle/>
        <a:p>
          <a:endParaRPr lang="en-US"/>
        </a:p>
      </dgm:t>
    </dgm:pt>
    <dgm:pt modelId="{34390386-5EE2-4F7A-B61B-303453BF43EA}" type="pres">
      <dgm:prSet presAssocID="{17DBF94D-4824-4822-AB61-ABF25B7BDAF6}" presName="outerComposite" presStyleCnt="0">
        <dgm:presLayoutVars>
          <dgm:chMax val="5"/>
          <dgm:dir/>
          <dgm:resizeHandles val="exact"/>
        </dgm:presLayoutVars>
      </dgm:prSet>
      <dgm:spPr/>
    </dgm:pt>
    <dgm:pt modelId="{36DCA205-D490-4998-88CC-38FCF211D00B}" type="pres">
      <dgm:prSet presAssocID="{17DBF94D-4824-4822-AB61-ABF25B7BDAF6}" presName="dummyMaxCanvas" presStyleCnt="0">
        <dgm:presLayoutVars/>
      </dgm:prSet>
      <dgm:spPr/>
    </dgm:pt>
    <dgm:pt modelId="{172AF36B-8ED4-402C-9648-E494A58FED99}" type="pres">
      <dgm:prSet presAssocID="{17DBF94D-4824-4822-AB61-ABF25B7BDAF6}" presName="FourNodes_1" presStyleLbl="node1" presStyleIdx="0" presStyleCnt="4">
        <dgm:presLayoutVars>
          <dgm:bulletEnabled val="1"/>
        </dgm:presLayoutVars>
      </dgm:prSet>
      <dgm:spPr/>
    </dgm:pt>
    <dgm:pt modelId="{C29B2928-FFBB-45F9-A3E1-A39B396E7EC8}" type="pres">
      <dgm:prSet presAssocID="{17DBF94D-4824-4822-AB61-ABF25B7BDAF6}" presName="FourNodes_2" presStyleLbl="node1" presStyleIdx="1" presStyleCnt="4">
        <dgm:presLayoutVars>
          <dgm:bulletEnabled val="1"/>
        </dgm:presLayoutVars>
      </dgm:prSet>
      <dgm:spPr/>
    </dgm:pt>
    <dgm:pt modelId="{EEC87B38-9AF4-4C2E-9B82-6E96B07F16A7}" type="pres">
      <dgm:prSet presAssocID="{17DBF94D-4824-4822-AB61-ABF25B7BDAF6}" presName="FourNodes_3" presStyleLbl="node1" presStyleIdx="2" presStyleCnt="4">
        <dgm:presLayoutVars>
          <dgm:bulletEnabled val="1"/>
        </dgm:presLayoutVars>
      </dgm:prSet>
      <dgm:spPr/>
    </dgm:pt>
    <dgm:pt modelId="{3C80D7FF-A29A-4A5A-830B-5BBC5EFA58EE}" type="pres">
      <dgm:prSet presAssocID="{17DBF94D-4824-4822-AB61-ABF25B7BDAF6}" presName="FourNodes_4" presStyleLbl="node1" presStyleIdx="3" presStyleCnt="4">
        <dgm:presLayoutVars>
          <dgm:bulletEnabled val="1"/>
        </dgm:presLayoutVars>
      </dgm:prSet>
      <dgm:spPr/>
    </dgm:pt>
    <dgm:pt modelId="{A1985FD1-ACE1-4815-AF50-842EEF51D046}" type="pres">
      <dgm:prSet presAssocID="{17DBF94D-4824-4822-AB61-ABF25B7BDAF6}" presName="FourConn_1-2" presStyleLbl="fgAccFollowNode1" presStyleIdx="0" presStyleCnt="3">
        <dgm:presLayoutVars>
          <dgm:bulletEnabled val="1"/>
        </dgm:presLayoutVars>
      </dgm:prSet>
      <dgm:spPr/>
    </dgm:pt>
    <dgm:pt modelId="{14A5DFFC-8391-4C0A-87A6-B83CBC969400}" type="pres">
      <dgm:prSet presAssocID="{17DBF94D-4824-4822-AB61-ABF25B7BDAF6}" presName="FourConn_2-3" presStyleLbl="fgAccFollowNode1" presStyleIdx="1" presStyleCnt="3">
        <dgm:presLayoutVars>
          <dgm:bulletEnabled val="1"/>
        </dgm:presLayoutVars>
      </dgm:prSet>
      <dgm:spPr/>
    </dgm:pt>
    <dgm:pt modelId="{5C9A9B47-117A-43A4-924D-2D2653679F44}" type="pres">
      <dgm:prSet presAssocID="{17DBF94D-4824-4822-AB61-ABF25B7BDAF6}" presName="FourConn_3-4" presStyleLbl="fgAccFollowNode1" presStyleIdx="2" presStyleCnt="3">
        <dgm:presLayoutVars>
          <dgm:bulletEnabled val="1"/>
        </dgm:presLayoutVars>
      </dgm:prSet>
      <dgm:spPr/>
    </dgm:pt>
    <dgm:pt modelId="{5C59CBAA-65EC-4868-B00C-BBD9E53A0C83}" type="pres">
      <dgm:prSet presAssocID="{17DBF94D-4824-4822-AB61-ABF25B7BDAF6}" presName="FourNodes_1_text" presStyleLbl="node1" presStyleIdx="3" presStyleCnt="4">
        <dgm:presLayoutVars>
          <dgm:bulletEnabled val="1"/>
        </dgm:presLayoutVars>
      </dgm:prSet>
      <dgm:spPr/>
    </dgm:pt>
    <dgm:pt modelId="{29B29378-5DA1-4F47-BA5B-84770A5A4A8F}" type="pres">
      <dgm:prSet presAssocID="{17DBF94D-4824-4822-AB61-ABF25B7BDAF6}" presName="FourNodes_2_text" presStyleLbl="node1" presStyleIdx="3" presStyleCnt="4">
        <dgm:presLayoutVars>
          <dgm:bulletEnabled val="1"/>
        </dgm:presLayoutVars>
      </dgm:prSet>
      <dgm:spPr/>
    </dgm:pt>
    <dgm:pt modelId="{C2A05327-E24E-447E-BA36-7A905D151E7A}" type="pres">
      <dgm:prSet presAssocID="{17DBF94D-4824-4822-AB61-ABF25B7BDAF6}" presName="FourNodes_3_text" presStyleLbl="node1" presStyleIdx="3" presStyleCnt="4">
        <dgm:presLayoutVars>
          <dgm:bulletEnabled val="1"/>
        </dgm:presLayoutVars>
      </dgm:prSet>
      <dgm:spPr/>
    </dgm:pt>
    <dgm:pt modelId="{FC41E577-A3FD-4E15-8E01-13B062C40C6D}" type="pres">
      <dgm:prSet presAssocID="{17DBF94D-4824-4822-AB61-ABF25B7BDAF6}" presName="FourNodes_4_text" presStyleLbl="node1" presStyleIdx="3" presStyleCnt="4">
        <dgm:presLayoutVars>
          <dgm:bulletEnabled val="1"/>
        </dgm:presLayoutVars>
      </dgm:prSet>
      <dgm:spPr/>
    </dgm:pt>
  </dgm:ptLst>
  <dgm:cxnLst>
    <dgm:cxn modelId="{ADC5C804-896B-427D-82CB-73291218CFF3}" type="presOf" srcId="{A0D7514F-B367-4715-9D5F-330FF17A07AB}" destId="{A1985FD1-ACE1-4815-AF50-842EEF51D046}" srcOrd="0" destOrd="0" presId="urn:microsoft.com/office/officeart/2005/8/layout/vProcess5"/>
    <dgm:cxn modelId="{2EC76010-FAEC-4DA9-A05E-55F7CEBC97A2}" type="presOf" srcId="{CA51FDE5-A910-4A8E-B4E2-5355644D2FB2}" destId="{C2A05327-E24E-447E-BA36-7A905D151E7A}" srcOrd="1" destOrd="0" presId="urn:microsoft.com/office/officeart/2005/8/layout/vProcess5"/>
    <dgm:cxn modelId="{629BAA35-391E-4DDC-841E-3A49AA140163}" srcId="{17DBF94D-4824-4822-AB61-ABF25B7BDAF6}" destId="{17F99FB4-FE6F-4567-B2D5-A852E918FA98}" srcOrd="3" destOrd="0" parTransId="{99DB5904-CBF3-431D-8CAE-2BA8262A15ED}" sibTransId="{ADC2B286-C135-4871-ADAE-C3F6977CB892}"/>
    <dgm:cxn modelId="{1B40E540-EBA6-41FC-9F53-99D0462C8387}" type="presOf" srcId="{E2BA2709-3AE7-4719-B971-1191E191A27C}" destId="{172AF36B-8ED4-402C-9648-E494A58FED99}" srcOrd="0" destOrd="0" presId="urn:microsoft.com/office/officeart/2005/8/layout/vProcess5"/>
    <dgm:cxn modelId="{7A33B65D-101C-4B6F-BE8C-95EEB0508314}" srcId="{17DBF94D-4824-4822-AB61-ABF25B7BDAF6}" destId="{E2BA2709-3AE7-4719-B971-1191E191A27C}" srcOrd="0" destOrd="0" parTransId="{44F0D99A-18E1-4363-9907-60389BD8770E}" sibTransId="{A0D7514F-B367-4715-9D5F-330FF17A07AB}"/>
    <dgm:cxn modelId="{E9075772-0A34-450A-98E1-18970576DFCF}" type="presOf" srcId="{170CA401-60CF-4D5D-B657-1C547A656596}" destId="{14A5DFFC-8391-4C0A-87A6-B83CBC969400}" srcOrd="0" destOrd="0" presId="urn:microsoft.com/office/officeart/2005/8/layout/vProcess5"/>
    <dgm:cxn modelId="{30166158-7982-4C6D-A379-E2DCD8181BF2}" type="presOf" srcId="{ED24CA3E-6462-4B35-8E65-F72CBDA7E0D3}" destId="{29B29378-5DA1-4F47-BA5B-84770A5A4A8F}" srcOrd="1" destOrd="0" presId="urn:microsoft.com/office/officeart/2005/8/layout/vProcess5"/>
    <dgm:cxn modelId="{A35EF789-E577-4A86-B256-93AA28473C18}" type="presOf" srcId="{ED24CA3E-6462-4B35-8E65-F72CBDA7E0D3}" destId="{C29B2928-FFBB-45F9-A3E1-A39B396E7EC8}" srcOrd="0" destOrd="0" presId="urn:microsoft.com/office/officeart/2005/8/layout/vProcess5"/>
    <dgm:cxn modelId="{88C21091-D7BA-4044-B57A-3A44C557C16C}" type="presOf" srcId="{CA51FDE5-A910-4A8E-B4E2-5355644D2FB2}" destId="{EEC87B38-9AF4-4C2E-9B82-6E96B07F16A7}" srcOrd="0" destOrd="0" presId="urn:microsoft.com/office/officeart/2005/8/layout/vProcess5"/>
    <dgm:cxn modelId="{E10B89A2-D26C-4F9B-8DA4-A37A21BB3A39}" srcId="{17DBF94D-4824-4822-AB61-ABF25B7BDAF6}" destId="{CA51FDE5-A910-4A8E-B4E2-5355644D2FB2}" srcOrd="2" destOrd="0" parTransId="{84F40B56-BC2B-4789-A040-C891A7BA90BC}" sibTransId="{D2C8B2C4-24F5-4B59-9EC1-43B4B2CBFA32}"/>
    <dgm:cxn modelId="{90185EC7-D402-4CFA-BEBB-35B5E5EDE427}" type="presOf" srcId="{17F99FB4-FE6F-4567-B2D5-A852E918FA98}" destId="{3C80D7FF-A29A-4A5A-830B-5BBC5EFA58EE}" srcOrd="0" destOrd="0" presId="urn:microsoft.com/office/officeart/2005/8/layout/vProcess5"/>
    <dgm:cxn modelId="{20D650CB-573F-4CF7-A011-C0BCD4FBDA87}" type="presOf" srcId="{D2C8B2C4-24F5-4B59-9EC1-43B4B2CBFA32}" destId="{5C9A9B47-117A-43A4-924D-2D2653679F44}" srcOrd="0" destOrd="0" presId="urn:microsoft.com/office/officeart/2005/8/layout/vProcess5"/>
    <dgm:cxn modelId="{9FA4F1CF-1013-4A2D-8761-0456860B6ECD}" type="presOf" srcId="{E2BA2709-3AE7-4719-B971-1191E191A27C}" destId="{5C59CBAA-65EC-4868-B00C-BBD9E53A0C83}" srcOrd="1" destOrd="0" presId="urn:microsoft.com/office/officeart/2005/8/layout/vProcess5"/>
    <dgm:cxn modelId="{5AC975DA-FDB5-41B3-A50E-303405A65952}" srcId="{17F99FB4-FE6F-4567-B2D5-A852E918FA98}" destId="{8C2A45DF-E448-4152-A9AE-B685575AEBC4}" srcOrd="0" destOrd="0" parTransId="{8046EB9B-89F9-4E0B-83CF-67357E3ED1FF}" sibTransId="{FDA9AA0D-9DCA-4C09-87A0-C358870359E3}"/>
    <dgm:cxn modelId="{2F4D1FEB-A5EF-44D1-92D8-C58A05D1ADA4}" type="presOf" srcId="{17F99FB4-FE6F-4567-B2D5-A852E918FA98}" destId="{FC41E577-A3FD-4E15-8E01-13B062C40C6D}" srcOrd="1" destOrd="0" presId="urn:microsoft.com/office/officeart/2005/8/layout/vProcess5"/>
    <dgm:cxn modelId="{D2BBD5EE-DDAB-44D3-AB88-A97947787997}" type="presOf" srcId="{8C2A45DF-E448-4152-A9AE-B685575AEBC4}" destId="{3C80D7FF-A29A-4A5A-830B-5BBC5EFA58EE}" srcOrd="0" destOrd="1" presId="urn:microsoft.com/office/officeart/2005/8/layout/vProcess5"/>
    <dgm:cxn modelId="{1A070CF5-1F3F-47D2-B255-4457AF844182}" type="presOf" srcId="{17DBF94D-4824-4822-AB61-ABF25B7BDAF6}" destId="{34390386-5EE2-4F7A-B61B-303453BF43EA}" srcOrd="0" destOrd="0" presId="urn:microsoft.com/office/officeart/2005/8/layout/vProcess5"/>
    <dgm:cxn modelId="{51AC95F6-F371-4D3E-9468-5A2AF378002A}" type="presOf" srcId="{8C2A45DF-E448-4152-A9AE-B685575AEBC4}" destId="{FC41E577-A3FD-4E15-8E01-13B062C40C6D}" srcOrd="1" destOrd="1" presId="urn:microsoft.com/office/officeart/2005/8/layout/vProcess5"/>
    <dgm:cxn modelId="{41F80BF7-14BA-494C-9DD9-C12DF7F17584}" srcId="{17DBF94D-4824-4822-AB61-ABF25B7BDAF6}" destId="{ED24CA3E-6462-4B35-8E65-F72CBDA7E0D3}" srcOrd="1" destOrd="0" parTransId="{66215A14-41FA-4E2E-B9E3-2413A15E88C0}" sibTransId="{170CA401-60CF-4D5D-B657-1C547A656596}"/>
    <dgm:cxn modelId="{0B37F29A-95AA-41F1-B32A-7D995C9AA5DF}" type="presParOf" srcId="{34390386-5EE2-4F7A-B61B-303453BF43EA}" destId="{36DCA205-D490-4998-88CC-38FCF211D00B}" srcOrd="0" destOrd="0" presId="urn:microsoft.com/office/officeart/2005/8/layout/vProcess5"/>
    <dgm:cxn modelId="{F4662A65-E0AB-4663-A4ED-EE858DBDF094}" type="presParOf" srcId="{34390386-5EE2-4F7A-B61B-303453BF43EA}" destId="{172AF36B-8ED4-402C-9648-E494A58FED99}" srcOrd="1" destOrd="0" presId="urn:microsoft.com/office/officeart/2005/8/layout/vProcess5"/>
    <dgm:cxn modelId="{0AF80F47-B65D-4D69-8B9E-40F9D2448FED}" type="presParOf" srcId="{34390386-5EE2-4F7A-B61B-303453BF43EA}" destId="{C29B2928-FFBB-45F9-A3E1-A39B396E7EC8}" srcOrd="2" destOrd="0" presId="urn:microsoft.com/office/officeart/2005/8/layout/vProcess5"/>
    <dgm:cxn modelId="{F69AFF09-6EE2-48DE-94F0-4C90BFBAB9A9}" type="presParOf" srcId="{34390386-5EE2-4F7A-B61B-303453BF43EA}" destId="{EEC87B38-9AF4-4C2E-9B82-6E96B07F16A7}" srcOrd="3" destOrd="0" presId="urn:microsoft.com/office/officeart/2005/8/layout/vProcess5"/>
    <dgm:cxn modelId="{7F375844-5FF5-434E-BFDF-F467805E648D}" type="presParOf" srcId="{34390386-5EE2-4F7A-B61B-303453BF43EA}" destId="{3C80D7FF-A29A-4A5A-830B-5BBC5EFA58EE}" srcOrd="4" destOrd="0" presId="urn:microsoft.com/office/officeart/2005/8/layout/vProcess5"/>
    <dgm:cxn modelId="{BB445330-E056-4D49-A05C-97810FBA25AB}" type="presParOf" srcId="{34390386-5EE2-4F7A-B61B-303453BF43EA}" destId="{A1985FD1-ACE1-4815-AF50-842EEF51D046}" srcOrd="5" destOrd="0" presId="urn:microsoft.com/office/officeart/2005/8/layout/vProcess5"/>
    <dgm:cxn modelId="{4474C109-579D-459E-882D-DECAB7779EE0}" type="presParOf" srcId="{34390386-5EE2-4F7A-B61B-303453BF43EA}" destId="{14A5DFFC-8391-4C0A-87A6-B83CBC969400}" srcOrd="6" destOrd="0" presId="urn:microsoft.com/office/officeart/2005/8/layout/vProcess5"/>
    <dgm:cxn modelId="{CFB42647-03A1-45F1-861C-47610B28441B}" type="presParOf" srcId="{34390386-5EE2-4F7A-B61B-303453BF43EA}" destId="{5C9A9B47-117A-43A4-924D-2D2653679F44}" srcOrd="7" destOrd="0" presId="urn:microsoft.com/office/officeart/2005/8/layout/vProcess5"/>
    <dgm:cxn modelId="{8E79E840-332C-4228-A300-01712F8A09DD}" type="presParOf" srcId="{34390386-5EE2-4F7A-B61B-303453BF43EA}" destId="{5C59CBAA-65EC-4868-B00C-BBD9E53A0C83}" srcOrd="8" destOrd="0" presId="urn:microsoft.com/office/officeart/2005/8/layout/vProcess5"/>
    <dgm:cxn modelId="{FD5D514B-2AD2-4790-B892-A3BBC8BF364B}" type="presParOf" srcId="{34390386-5EE2-4F7A-B61B-303453BF43EA}" destId="{29B29378-5DA1-4F47-BA5B-84770A5A4A8F}" srcOrd="9" destOrd="0" presId="urn:microsoft.com/office/officeart/2005/8/layout/vProcess5"/>
    <dgm:cxn modelId="{1E05CFC1-1175-4510-BDD1-C93116BA8728}" type="presParOf" srcId="{34390386-5EE2-4F7A-B61B-303453BF43EA}" destId="{C2A05327-E24E-447E-BA36-7A905D151E7A}" srcOrd="10" destOrd="0" presId="urn:microsoft.com/office/officeart/2005/8/layout/vProcess5"/>
    <dgm:cxn modelId="{7B063530-1870-4F8E-9CB2-09648B71EBC1}" type="presParOf" srcId="{34390386-5EE2-4F7A-B61B-303453BF43EA}" destId="{FC41E577-A3FD-4E15-8E01-13B062C40C6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49D0B8-BFC5-4709-B099-CF5CB37FD3D5}" type="doc">
      <dgm:prSet loTypeId="urn:microsoft.com/office/officeart/2005/8/layout/list1" loCatId="list" qsTypeId="urn:microsoft.com/office/officeart/2005/8/quickstyle/simple1" qsCatId="simple" csTypeId="urn:microsoft.com/office/officeart/2005/8/colors/accent1_2" csCatId="accent1" phldr="1"/>
      <dgm:spPr/>
    </dgm:pt>
    <dgm:pt modelId="{C5A5B842-F24F-408D-8AD4-6DC5B5C6414B}">
      <dgm:prSet phldrT="[Text]"/>
      <dgm:spPr/>
      <dgm:t>
        <a:bodyPr/>
        <a:lstStyle/>
        <a:p>
          <a:pPr algn="l"/>
          <a:r>
            <a:rPr lang="en-US" b="1" dirty="0"/>
            <a:t>Inpatient</a:t>
          </a:r>
        </a:p>
      </dgm:t>
    </dgm:pt>
    <dgm:pt modelId="{DB3F9154-F76D-42E9-A352-D1275E116F8E}" type="parTrans" cxnId="{1D207C0B-17BE-494D-9538-ED1ADED38F1E}">
      <dgm:prSet/>
      <dgm:spPr/>
      <dgm:t>
        <a:bodyPr/>
        <a:lstStyle/>
        <a:p>
          <a:pPr algn="l"/>
          <a:endParaRPr lang="en-US"/>
        </a:p>
      </dgm:t>
    </dgm:pt>
    <dgm:pt modelId="{3B95697D-B97B-49FB-942D-97E7D33114B3}" type="sibTrans" cxnId="{1D207C0B-17BE-494D-9538-ED1ADED38F1E}">
      <dgm:prSet/>
      <dgm:spPr/>
      <dgm:t>
        <a:bodyPr/>
        <a:lstStyle/>
        <a:p>
          <a:pPr algn="l"/>
          <a:endParaRPr lang="en-US"/>
        </a:p>
      </dgm:t>
    </dgm:pt>
    <dgm:pt modelId="{E3E48112-01E4-4708-B90F-D1D2C1F799DE}">
      <dgm:prSet phldrT="[Text]"/>
      <dgm:spPr/>
      <dgm:t>
        <a:bodyPr/>
        <a:lstStyle/>
        <a:p>
          <a:pPr algn="l"/>
          <a:r>
            <a:rPr lang="en-US" b="1" dirty="0"/>
            <a:t>CPT or HCPCS Procedures</a:t>
          </a:r>
        </a:p>
      </dgm:t>
    </dgm:pt>
    <dgm:pt modelId="{8E35FBB3-7631-4CB1-9E22-2B61EA18AE28}" type="parTrans" cxnId="{C281C231-A110-42B3-AF3F-2CE1CC123D7C}">
      <dgm:prSet/>
      <dgm:spPr/>
      <dgm:t>
        <a:bodyPr/>
        <a:lstStyle/>
        <a:p>
          <a:pPr algn="l"/>
          <a:endParaRPr lang="en-US"/>
        </a:p>
      </dgm:t>
    </dgm:pt>
    <dgm:pt modelId="{491D1EED-58A6-4DC6-AA95-69526A8221B2}" type="sibTrans" cxnId="{C281C231-A110-42B3-AF3F-2CE1CC123D7C}">
      <dgm:prSet/>
      <dgm:spPr/>
      <dgm:t>
        <a:bodyPr/>
        <a:lstStyle/>
        <a:p>
          <a:pPr algn="l"/>
          <a:endParaRPr lang="en-US"/>
        </a:p>
      </dgm:t>
    </dgm:pt>
    <dgm:pt modelId="{CA56D8C2-3146-4EF7-8624-0EEC40A1553D}">
      <dgm:prSet phldrT="[Text]"/>
      <dgm:spPr/>
      <dgm:t>
        <a:bodyPr/>
        <a:lstStyle/>
        <a:p>
          <a:pPr algn="l"/>
          <a:r>
            <a:rPr lang="en-US" b="1" dirty="0"/>
            <a:t>Standard</a:t>
          </a:r>
        </a:p>
      </dgm:t>
    </dgm:pt>
    <dgm:pt modelId="{42F98F06-A2FD-4376-AF59-5D2F4815EB79}" type="parTrans" cxnId="{82D86B0E-1AB4-4BC3-A9FD-1F2F96740516}">
      <dgm:prSet/>
      <dgm:spPr/>
      <dgm:t>
        <a:bodyPr/>
        <a:lstStyle/>
        <a:p>
          <a:pPr algn="l"/>
          <a:endParaRPr lang="en-US"/>
        </a:p>
      </dgm:t>
    </dgm:pt>
    <dgm:pt modelId="{5DA1CF04-931D-498F-A95C-F8F804089D12}" type="sibTrans" cxnId="{82D86B0E-1AB4-4BC3-A9FD-1F2F96740516}">
      <dgm:prSet/>
      <dgm:spPr/>
      <dgm:t>
        <a:bodyPr/>
        <a:lstStyle/>
        <a:p>
          <a:pPr algn="l"/>
          <a:endParaRPr lang="en-US"/>
        </a:p>
      </dgm:t>
    </dgm:pt>
    <dgm:pt modelId="{AA2CB20A-D2B4-43D9-82E7-0EFBDBD1CA41}">
      <dgm:prSet custT="1"/>
      <dgm:spPr/>
      <dgm:t>
        <a:bodyPr/>
        <a:lstStyle/>
        <a:p>
          <a:pPr algn="l"/>
          <a:r>
            <a:rPr lang="en-US" sz="2000" dirty="0"/>
            <a:t>Claims for inpatient services that require a revenue code must be submitted on 8372 or UB-04</a:t>
          </a:r>
        </a:p>
      </dgm:t>
    </dgm:pt>
    <dgm:pt modelId="{5CE5804D-E2A3-460C-B5C7-7F694E09B372}" type="parTrans" cxnId="{D102BC83-9B56-429C-BCF7-ACF78AC3ABEC}">
      <dgm:prSet/>
      <dgm:spPr/>
      <dgm:t>
        <a:bodyPr/>
        <a:lstStyle/>
        <a:p>
          <a:pPr algn="l"/>
          <a:endParaRPr lang="en-US"/>
        </a:p>
      </dgm:t>
    </dgm:pt>
    <dgm:pt modelId="{9F1E6C2E-B968-4A1D-B002-CEBF53764D36}" type="sibTrans" cxnId="{D102BC83-9B56-429C-BCF7-ACF78AC3ABEC}">
      <dgm:prSet/>
      <dgm:spPr/>
      <dgm:t>
        <a:bodyPr/>
        <a:lstStyle/>
        <a:p>
          <a:pPr algn="l"/>
          <a:endParaRPr lang="en-US"/>
        </a:p>
      </dgm:t>
    </dgm:pt>
    <dgm:pt modelId="{186DD756-1512-4F25-A497-8743030DE551}">
      <dgm:prSet custT="1"/>
      <dgm:spPr/>
      <dgm:t>
        <a:bodyPr/>
        <a:lstStyle/>
        <a:p>
          <a:pPr algn="l"/>
          <a:r>
            <a:rPr lang="en-US" sz="2000" dirty="0"/>
            <a:t>Claims with CPT or HCPCS procedures are to be submitted on an 837P or CMS-1500</a:t>
          </a:r>
        </a:p>
      </dgm:t>
    </dgm:pt>
    <dgm:pt modelId="{5B33796A-96D4-4B5D-BF12-D1BFD3A23762}" type="parTrans" cxnId="{D01FA883-53AC-49A9-A9B2-EC106694B4BA}">
      <dgm:prSet/>
      <dgm:spPr/>
      <dgm:t>
        <a:bodyPr/>
        <a:lstStyle/>
        <a:p>
          <a:pPr algn="l"/>
          <a:endParaRPr lang="en-US"/>
        </a:p>
      </dgm:t>
    </dgm:pt>
    <dgm:pt modelId="{785DDDDC-ECD9-49A1-88FC-DB393298F2F4}" type="sibTrans" cxnId="{D01FA883-53AC-49A9-A9B2-EC106694B4BA}">
      <dgm:prSet/>
      <dgm:spPr/>
      <dgm:t>
        <a:bodyPr/>
        <a:lstStyle/>
        <a:p>
          <a:pPr algn="l"/>
          <a:endParaRPr lang="en-US"/>
        </a:p>
      </dgm:t>
    </dgm:pt>
    <dgm:pt modelId="{B0DEB9D3-31F6-4293-8F10-4AD77AFF489C}">
      <dgm:prSet custT="1"/>
      <dgm:spPr/>
      <dgm:t>
        <a:bodyPr/>
        <a:lstStyle/>
        <a:p>
          <a:pPr algn="l"/>
          <a:r>
            <a:rPr lang="en-US" sz="2000" dirty="0"/>
            <a:t>Standard data elements are required for the UB-04 and CMS-1500</a:t>
          </a:r>
        </a:p>
      </dgm:t>
    </dgm:pt>
    <dgm:pt modelId="{98F58625-1651-4C3B-87C0-9BAC4736FCAE}" type="parTrans" cxnId="{045F512C-317E-44CE-B17C-307D96DC9C51}">
      <dgm:prSet/>
      <dgm:spPr/>
      <dgm:t>
        <a:bodyPr/>
        <a:lstStyle/>
        <a:p>
          <a:pPr algn="l"/>
          <a:endParaRPr lang="en-US"/>
        </a:p>
      </dgm:t>
    </dgm:pt>
    <dgm:pt modelId="{A3C0006D-F564-4481-BBA7-41BA931251E1}" type="sibTrans" cxnId="{045F512C-317E-44CE-B17C-307D96DC9C51}">
      <dgm:prSet/>
      <dgm:spPr/>
      <dgm:t>
        <a:bodyPr/>
        <a:lstStyle/>
        <a:p>
          <a:pPr algn="l"/>
          <a:endParaRPr lang="en-US"/>
        </a:p>
      </dgm:t>
    </dgm:pt>
    <dgm:pt modelId="{8C725DA7-DE0B-4226-B22A-368D956F6405}" type="pres">
      <dgm:prSet presAssocID="{0E49D0B8-BFC5-4709-B099-CF5CB37FD3D5}" presName="linear" presStyleCnt="0">
        <dgm:presLayoutVars>
          <dgm:dir/>
          <dgm:animLvl val="lvl"/>
          <dgm:resizeHandles val="exact"/>
        </dgm:presLayoutVars>
      </dgm:prSet>
      <dgm:spPr/>
    </dgm:pt>
    <dgm:pt modelId="{C70BD94D-8552-443A-9FF0-7779E8B56997}" type="pres">
      <dgm:prSet presAssocID="{C5A5B842-F24F-408D-8AD4-6DC5B5C6414B}" presName="parentLin" presStyleCnt="0"/>
      <dgm:spPr/>
    </dgm:pt>
    <dgm:pt modelId="{25EA6653-9057-4FF6-8337-341271AEEA93}" type="pres">
      <dgm:prSet presAssocID="{C5A5B842-F24F-408D-8AD4-6DC5B5C6414B}" presName="parentLeftMargin" presStyleLbl="node1" presStyleIdx="0" presStyleCnt="3"/>
      <dgm:spPr/>
    </dgm:pt>
    <dgm:pt modelId="{2395481C-AECC-4F09-A61C-EE46BEB10B81}" type="pres">
      <dgm:prSet presAssocID="{C5A5B842-F24F-408D-8AD4-6DC5B5C6414B}" presName="parentText" presStyleLbl="node1" presStyleIdx="0" presStyleCnt="3">
        <dgm:presLayoutVars>
          <dgm:chMax val="0"/>
          <dgm:bulletEnabled val="1"/>
        </dgm:presLayoutVars>
      </dgm:prSet>
      <dgm:spPr/>
    </dgm:pt>
    <dgm:pt modelId="{38B0D908-C43F-46FC-B8B2-15A4D2091AAF}" type="pres">
      <dgm:prSet presAssocID="{C5A5B842-F24F-408D-8AD4-6DC5B5C6414B}" presName="negativeSpace" presStyleCnt="0"/>
      <dgm:spPr/>
    </dgm:pt>
    <dgm:pt modelId="{6A7D8D0F-DED5-4B57-B1E9-EE1000EA5682}" type="pres">
      <dgm:prSet presAssocID="{C5A5B842-F24F-408D-8AD4-6DC5B5C6414B}" presName="childText" presStyleLbl="conFgAcc1" presStyleIdx="0" presStyleCnt="3">
        <dgm:presLayoutVars>
          <dgm:bulletEnabled val="1"/>
        </dgm:presLayoutVars>
      </dgm:prSet>
      <dgm:spPr/>
    </dgm:pt>
    <dgm:pt modelId="{94BB82F0-0FC0-4EFD-81F2-013B3C09CA1E}" type="pres">
      <dgm:prSet presAssocID="{3B95697D-B97B-49FB-942D-97E7D33114B3}" presName="spaceBetweenRectangles" presStyleCnt="0"/>
      <dgm:spPr/>
    </dgm:pt>
    <dgm:pt modelId="{7E60B881-7A75-439E-AD64-DC7FE8D816FB}" type="pres">
      <dgm:prSet presAssocID="{E3E48112-01E4-4708-B90F-D1D2C1F799DE}" presName="parentLin" presStyleCnt="0"/>
      <dgm:spPr/>
    </dgm:pt>
    <dgm:pt modelId="{CE3E0AA9-D144-4161-8C2B-430542FCDB56}" type="pres">
      <dgm:prSet presAssocID="{E3E48112-01E4-4708-B90F-D1D2C1F799DE}" presName="parentLeftMargin" presStyleLbl="node1" presStyleIdx="0" presStyleCnt="3"/>
      <dgm:spPr/>
    </dgm:pt>
    <dgm:pt modelId="{102C490A-4E53-4F6C-B7F2-A43F76587581}" type="pres">
      <dgm:prSet presAssocID="{E3E48112-01E4-4708-B90F-D1D2C1F799DE}" presName="parentText" presStyleLbl="node1" presStyleIdx="1" presStyleCnt="3">
        <dgm:presLayoutVars>
          <dgm:chMax val="0"/>
          <dgm:bulletEnabled val="1"/>
        </dgm:presLayoutVars>
      </dgm:prSet>
      <dgm:spPr/>
    </dgm:pt>
    <dgm:pt modelId="{3204D483-6578-4489-AEED-086E7FC1AC08}" type="pres">
      <dgm:prSet presAssocID="{E3E48112-01E4-4708-B90F-D1D2C1F799DE}" presName="negativeSpace" presStyleCnt="0"/>
      <dgm:spPr/>
    </dgm:pt>
    <dgm:pt modelId="{D3C64738-ABB6-4BA4-B80A-A0BD17156346}" type="pres">
      <dgm:prSet presAssocID="{E3E48112-01E4-4708-B90F-D1D2C1F799DE}" presName="childText" presStyleLbl="conFgAcc1" presStyleIdx="1" presStyleCnt="3">
        <dgm:presLayoutVars>
          <dgm:bulletEnabled val="1"/>
        </dgm:presLayoutVars>
      </dgm:prSet>
      <dgm:spPr/>
    </dgm:pt>
    <dgm:pt modelId="{7B54939A-2776-4BD1-B5FC-0CC1D8BF2E7B}" type="pres">
      <dgm:prSet presAssocID="{491D1EED-58A6-4DC6-AA95-69526A8221B2}" presName="spaceBetweenRectangles" presStyleCnt="0"/>
      <dgm:spPr/>
    </dgm:pt>
    <dgm:pt modelId="{F8BD4810-D58B-47BC-A4E6-050F8BF0A503}" type="pres">
      <dgm:prSet presAssocID="{CA56D8C2-3146-4EF7-8624-0EEC40A1553D}" presName="parentLin" presStyleCnt="0"/>
      <dgm:spPr/>
    </dgm:pt>
    <dgm:pt modelId="{756D059C-E764-4134-85D7-3140124BC19B}" type="pres">
      <dgm:prSet presAssocID="{CA56D8C2-3146-4EF7-8624-0EEC40A1553D}" presName="parentLeftMargin" presStyleLbl="node1" presStyleIdx="1" presStyleCnt="3"/>
      <dgm:spPr/>
    </dgm:pt>
    <dgm:pt modelId="{B83331AB-548F-42C1-8A74-1DF7890BE133}" type="pres">
      <dgm:prSet presAssocID="{CA56D8C2-3146-4EF7-8624-0EEC40A1553D}" presName="parentText" presStyleLbl="node1" presStyleIdx="2" presStyleCnt="3">
        <dgm:presLayoutVars>
          <dgm:chMax val="0"/>
          <dgm:bulletEnabled val="1"/>
        </dgm:presLayoutVars>
      </dgm:prSet>
      <dgm:spPr/>
    </dgm:pt>
    <dgm:pt modelId="{E3A0CE4C-2150-491F-95AE-72CE8F0D8E8F}" type="pres">
      <dgm:prSet presAssocID="{CA56D8C2-3146-4EF7-8624-0EEC40A1553D}" presName="negativeSpace" presStyleCnt="0"/>
      <dgm:spPr/>
    </dgm:pt>
    <dgm:pt modelId="{00C2D461-4FB6-4392-8D12-952077F5CEDA}" type="pres">
      <dgm:prSet presAssocID="{CA56D8C2-3146-4EF7-8624-0EEC40A1553D}" presName="childText" presStyleLbl="conFgAcc1" presStyleIdx="2" presStyleCnt="3">
        <dgm:presLayoutVars>
          <dgm:bulletEnabled val="1"/>
        </dgm:presLayoutVars>
      </dgm:prSet>
      <dgm:spPr/>
    </dgm:pt>
  </dgm:ptLst>
  <dgm:cxnLst>
    <dgm:cxn modelId="{1D207C0B-17BE-494D-9538-ED1ADED38F1E}" srcId="{0E49D0B8-BFC5-4709-B099-CF5CB37FD3D5}" destId="{C5A5B842-F24F-408D-8AD4-6DC5B5C6414B}" srcOrd="0" destOrd="0" parTransId="{DB3F9154-F76D-42E9-A352-D1275E116F8E}" sibTransId="{3B95697D-B97B-49FB-942D-97E7D33114B3}"/>
    <dgm:cxn modelId="{82D86B0E-1AB4-4BC3-A9FD-1F2F96740516}" srcId="{0E49D0B8-BFC5-4709-B099-CF5CB37FD3D5}" destId="{CA56D8C2-3146-4EF7-8624-0EEC40A1553D}" srcOrd="2" destOrd="0" parTransId="{42F98F06-A2FD-4376-AF59-5D2F4815EB79}" sibTransId="{5DA1CF04-931D-498F-A95C-F8F804089D12}"/>
    <dgm:cxn modelId="{C9341F10-6998-4711-A012-ED4D21FE36D7}" type="presOf" srcId="{186DD756-1512-4F25-A497-8743030DE551}" destId="{D3C64738-ABB6-4BA4-B80A-A0BD17156346}" srcOrd="0" destOrd="0" presId="urn:microsoft.com/office/officeart/2005/8/layout/list1"/>
    <dgm:cxn modelId="{045F512C-317E-44CE-B17C-307D96DC9C51}" srcId="{CA56D8C2-3146-4EF7-8624-0EEC40A1553D}" destId="{B0DEB9D3-31F6-4293-8F10-4AD77AFF489C}" srcOrd="0" destOrd="0" parTransId="{98F58625-1651-4C3B-87C0-9BAC4736FCAE}" sibTransId="{A3C0006D-F564-4481-BBA7-41BA931251E1}"/>
    <dgm:cxn modelId="{C281C231-A110-42B3-AF3F-2CE1CC123D7C}" srcId="{0E49D0B8-BFC5-4709-B099-CF5CB37FD3D5}" destId="{E3E48112-01E4-4708-B90F-D1D2C1F799DE}" srcOrd="1" destOrd="0" parTransId="{8E35FBB3-7631-4CB1-9E22-2B61EA18AE28}" sibTransId="{491D1EED-58A6-4DC6-AA95-69526A8221B2}"/>
    <dgm:cxn modelId="{2E4FD961-022C-4EFA-BCE7-7F172191BBF1}" type="presOf" srcId="{CA56D8C2-3146-4EF7-8624-0EEC40A1553D}" destId="{B83331AB-548F-42C1-8A74-1DF7890BE133}" srcOrd="1" destOrd="0" presId="urn:microsoft.com/office/officeart/2005/8/layout/list1"/>
    <dgm:cxn modelId="{FF1E8267-D6FA-4B87-BDB7-4F758BC29B5A}" type="presOf" srcId="{E3E48112-01E4-4708-B90F-D1D2C1F799DE}" destId="{CE3E0AA9-D144-4161-8C2B-430542FCDB56}" srcOrd="0" destOrd="0" presId="urn:microsoft.com/office/officeart/2005/8/layout/list1"/>
    <dgm:cxn modelId="{1134C968-5512-41F2-BFFC-92898E0FF85D}" type="presOf" srcId="{0E49D0B8-BFC5-4709-B099-CF5CB37FD3D5}" destId="{8C725DA7-DE0B-4226-B22A-368D956F6405}" srcOrd="0" destOrd="0" presId="urn:microsoft.com/office/officeart/2005/8/layout/list1"/>
    <dgm:cxn modelId="{DC1D0E75-6DF7-4D14-9E4B-9A912E888EEC}" type="presOf" srcId="{B0DEB9D3-31F6-4293-8F10-4AD77AFF489C}" destId="{00C2D461-4FB6-4392-8D12-952077F5CEDA}" srcOrd="0" destOrd="0" presId="urn:microsoft.com/office/officeart/2005/8/layout/list1"/>
    <dgm:cxn modelId="{D2DEBE75-C6AE-4EA0-AADE-733100AF4DF8}" type="presOf" srcId="{AA2CB20A-D2B4-43D9-82E7-0EFBDBD1CA41}" destId="{6A7D8D0F-DED5-4B57-B1E9-EE1000EA5682}" srcOrd="0" destOrd="0" presId="urn:microsoft.com/office/officeart/2005/8/layout/list1"/>
    <dgm:cxn modelId="{D01FA883-53AC-49A9-A9B2-EC106694B4BA}" srcId="{E3E48112-01E4-4708-B90F-D1D2C1F799DE}" destId="{186DD756-1512-4F25-A497-8743030DE551}" srcOrd="0" destOrd="0" parTransId="{5B33796A-96D4-4B5D-BF12-D1BFD3A23762}" sibTransId="{785DDDDC-ECD9-49A1-88FC-DB393298F2F4}"/>
    <dgm:cxn modelId="{D102BC83-9B56-429C-BCF7-ACF78AC3ABEC}" srcId="{C5A5B842-F24F-408D-8AD4-6DC5B5C6414B}" destId="{AA2CB20A-D2B4-43D9-82E7-0EFBDBD1CA41}" srcOrd="0" destOrd="0" parTransId="{5CE5804D-E2A3-460C-B5C7-7F694E09B372}" sibTransId="{9F1E6C2E-B968-4A1D-B002-CEBF53764D36}"/>
    <dgm:cxn modelId="{8A2F5A8C-8BFD-488A-871C-AFABEE1EE905}" type="presOf" srcId="{CA56D8C2-3146-4EF7-8624-0EEC40A1553D}" destId="{756D059C-E764-4134-85D7-3140124BC19B}" srcOrd="0" destOrd="0" presId="urn:microsoft.com/office/officeart/2005/8/layout/list1"/>
    <dgm:cxn modelId="{6C069BA7-41FA-4FA9-B8A3-02573BF46BB5}" type="presOf" srcId="{E3E48112-01E4-4708-B90F-D1D2C1F799DE}" destId="{102C490A-4E53-4F6C-B7F2-A43F76587581}" srcOrd="1" destOrd="0" presId="urn:microsoft.com/office/officeart/2005/8/layout/list1"/>
    <dgm:cxn modelId="{4F4498C5-6747-4157-8442-9CC745C5A516}" type="presOf" srcId="{C5A5B842-F24F-408D-8AD4-6DC5B5C6414B}" destId="{25EA6653-9057-4FF6-8337-341271AEEA93}" srcOrd="0" destOrd="0" presId="urn:microsoft.com/office/officeart/2005/8/layout/list1"/>
    <dgm:cxn modelId="{BC08E1E2-D78C-4215-BAD9-F7FF49C3A0E9}" type="presOf" srcId="{C5A5B842-F24F-408D-8AD4-6DC5B5C6414B}" destId="{2395481C-AECC-4F09-A61C-EE46BEB10B81}" srcOrd="1" destOrd="0" presId="urn:microsoft.com/office/officeart/2005/8/layout/list1"/>
    <dgm:cxn modelId="{E143023A-E8F0-43B8-A53A-B4DE0B4FF170}" type="presParOf" srcId="{8C725DA7-DE0B-4226-B22A-368D956F6405}" destId="{C70BD94D-8552-443A-9FF0-7779E8B56997}" srcOrd="0" destOrd="0" presId="urn:microsoft.com/office/officeart/2005/8/layout/list1"/>
    <dgm:cxn modelId="{834FFDA4-A23E-4E72-853F-0F1D3EEB44BB}" type="presParOf" srcId="{C70BD94D-8552-443A-9FF0-7779E8B56997}" destId="{25EA6653-9057-4FF6-8337-341271AEEA93}" srcOrd="0" destOrd="0" presId="urn:microsoft.com/office/officeart/2005/8/layout/list1"/>
    <dgm:cxn modelId="{100739D5-71A6-4A79-B459-141D55B6BA11}" type="presParOf" srcId="{C70BD94D-8552-443A-9FF0-7779E8B56997}" destId="{2395481C-AECC-4F09-A61C-EE46BEB10B81}" srcOrd="1" destOrd="0" presId="urn:microsoft.com/office/officeart/2005/8/layout/list1"/>
    <dgm:cxn modelId="{A059D320-FCC1-4324-983E-4696B054DD8D}" type="presParOf" srcId="{8C725DA7-DE0B-4226-B22A-368D956F6405}" destId="{38B0D908-C43F-46FC-B8B2-15A4D2091AAF}" srcOrd="1" destOrd="0" presId="urn:microsoft.com/office/officeart/2005/8/layout/list1"/>
    <dgm:cxn modelId="{EA42B076-9240-4AFF-B6E7-6DF729E97956}" type="presParOf" srcId="{8C725DA7-DE0B-4226-B22A-368D956F6405}" destId="{6A7D8D0F-DED5-4B57-B1E9-EE1000EA5682}" srcOrd="2" destOrd="0" presId="urn:microsoft.com/office/officeart/2005/8/layout/list1"/>
    <dgm:cxn modelId="{71B7EF3C-621C-428E-BE36-F81CE3502A5A}" type="presParOf" srcId="{8C725DA7-DE0B-4226-B22A-368D956F6405}" destId="{94BB82F0-0FC0-4EFD-81F2-013B3C09CA1E}" srcOrd="3" destOrd="0" presId="urn:microsoft.com/office/officeart/2005/8/layout/list1"/>
    <dgm:cxn modelId="{4C8F3CBD-0675-4D1B-B13B-F9981A27B055}" type="presParOf" srcId="{8C725DA7-DE0B-4226-B22A-368D956F6405}" destId="{7E60B881-7A75-439E-AD64-DC7FE8D816FB}" srcOrd="4" destOrd="0" presId="urn:microsoft.com/office/officeart/2005/8/layout/list1"/>
    <dgm:cxn modelId="{E4E7FDBF-4ECE-4C82-9375-83C872307E43}" type="presParOf" srcId="{7E60B881-7A75-439E-AD64-DC7FE8D816FB}" destId="{CE3E0AA9-D144-4161-8C2B-430542FCDB56}" srcOrd="0" destOrd="0" presId="urn:microsoft.com/office/officeart/2005/8/layout/list1"/>
    <dgm:cxn modelId="{BF1E55EA-7EDD-4799-9C02-E5C0B8D4EE10}" type="presParOf" srcId="{7E60B881-7A75-439E-AD64-DC7FE8D816FB}" destId="{102C490A-4E53-4F6C-B7F2-A43F76587581}" srcOrd="1" destOrd="0" presId="urn:microsoft.com/office/officeart/2005/8/layout/list1"/>
    <dgm:cxn modelId="{2AEE7F86-71DE-448B-BB8E-9085E67F7DE5}" type="presParOf" srcId="{8C725DA7-DE0B-4226-B22A-368D956F6405}" destId="{3204D483-6578-4489-AEED-086E7FC1AC08}" srcOrd="5" destOrd="0" presId="urn:microsoft.com/office/officeart/2005/8/layout/list1"/>
    <dgm:cxn modelId="{B67E3D21-69A9-4B95-9907-186472E9D51F}" type="presParOf" srcId="{8C725DA7-DE0B-4226-B22A-368D956F6405}" destId="{D3C64738-ABB6-4BA4-B80A-A0BD17156346}" srcOrd="6" destOrd="0" presId="urn:microsoft.com/office/officeart/2005/8/layout/list1"/>
    <dgm:cxn modelId="{FF8D683F-A4AC-4BEE-A12B-08F6E17A1D09}" type="presParOf" srcId="{8C725DA7-DE0B-4226-B22A-368D956F6405}" destId="{7B54939A-2776-4BD1-B5FC-0CC1D8BF2E7B}" srcOrd="7" destOrd="0" presId="urn:microsoft.com/office/officeart/2005/8/layout/list1"/>
    <dgm:cxn modelId="{6B70B0E4-0AE3-4EF5-BDE5-A78EF19A8A3D}" type="presParOf" srcId="{8C725DA7-DE0B-4226-B22A-368D956F6405}" destId="{F8BD4810-D58B-47BC-A4E6-050F8BF0A503}" srcOrd="8" destOrd="0" presId="urn:microsoft.com/office/officeart/2005/8/layout/list1"/>
    <dgm:cxn modelId="{95763D5D-1170-49E3-B58F-211F74DBD3C6}" type="presParOf" srcId="{F8BD4810-D58B-47BC-A4E6-050F8BF0A503}" destId="{756D059C-E764-4134-85D7-3140124BC19B}" srcOrd="0" destOrd="0" presId="urn:microsoft.com/office/officeart/2005/8/layout/list1"/>
    <dgm:cxn modelId="{EBCAE645-62AD-4AD8-B424-4EA98B197DDA}" type="presParOf" srcId="{F8BD4810-D58B-47BC-A4E6-050F8BF0A503}" destId="{B83331AB-548F-42C1-8A74-1DF7890BE133}" srcOrd="1" destOrd="0" presId="urn:microsoft.com/office/officeart/2005/8/layout/list1"/>
    <dgm:cxn modelId="{C794020C-EEB5-462D-994A-18A4F13D647A}" type="presParOf" srcId="{8C725DA7-DE0B-4226-B22A-368D956F6405}" destId="{E3A0CE4C-2150-491F-95AE-72CE8F0D8E8F}" srcOrd="9" destOrd="0" presId="urn:microsoft.com/office/officeart/2005/8/layout/list1"/>
    <dgm:cxn modelId="{ECEE27EE-F3FB-49C2-B9DF-3232344C78EB}" type="presParOf" srcId="{8C725DA7-DE0B-4226-B22A-368D956F6405}" destId="{00C2D461-4FB6-4392-8D12-952077F5CED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8A855-D6F7-487D-9F62-34BB0C52F623}">
      <dsp:nvSpPr>
        <dsp:cNvPr id="0" name=""/>
        <dsp:cNvSpPr/>
      </dsp:nvSpPr>
      <dsp:spPr>
        <a:xfrm>
          <a:off x="1657740" y="60"/>
          <a:ext cx="4018184" cy="2308677"/>
        </a:xfrm>
        <a:prstGeom prst="down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Child/youth meets clinical criteria for CSoC based on brief CANS screen</a:t>
          </a:r>
        </a:p>
      </dsp:txBody>
      <dsp:txXfrm>
        <a:off x="2662286" y="60"/>
        <a:ext cx="2009092" cy="1904659"/>
      </dsp:txXfrm>
    </dsp:sp>
    <dsp:sp modelId="{D849D9BE-D58E-4CA9-A150-F2CB9F34B1BA}">
      <dsp:nvSpPr>
        <dsp:cNvPr id="0" name=""/>
        <dsp:cNvSpPr/>
      </dsp:nvSpPr>
      <dsp:spPr>
        <a:xfrm rot="5400000">
          <a:off x="4307436" y="1427008"/>
          <a:ext cx="3615343" cy="2308677"/>
        </a:xfrm>
        <a:prstGeom prst="down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Child/youth formally referred by Magellan to the WAA</a:t>
          </a:r>
        </a:p>
      </dsp:txBody>
      <dsp:txXfrm rot="-5400000">
        <a:off x="5364787" y="1677511"/>
        <a:ext cx="1904659" cy="1807671"/>
      </dsp:txXfrm>
    </dsp:sp>
    <dsp:sp modelId="{D2CF955C-9F5F-4F24-A60F-0747825E75EC}">
      <dsp:nvSpPr>
        <dsp:cNvPr id="0" name=""/>
        <dsp:cNvSpPr/>
      </dsp:nvSpPr>
      <dsp:spPr>
        <a:xfrm rot="10800000">
          <a:off x="1299895" y="3482462"/>
          <a:ext cx="4733874" cy="2308677"/>
        </a:xfrm>
        <a:prstGeom prst="down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kern="1200" dirty="0"/>
            <a:t>Presumptive Eligibility Period begins on the date of referral to WAA</a:t>
          </a:r>
        </a:p>
        <a:p>
          <a:pPr marL="114300" lvl="1" indent="-114300" algn="l" defTabSz="533400">
            <a:lnSpc>
              <a:spcPct val="90000"/>
            </a:lnSpc>
            <a:spcBef>
              <a:spcPct val="0"/>
            </a:spcBef>
            <a:spcAft>
              <a:spcPct val="15000"/>
            </a:spcAft>
            <a:buChar char="•"/>
          </a:pPr>
          <a:r>
            <a:rPr lang="en-US" sz="1200" kern="1200" dirty="0"/>
            <a:t>Date of referral is the date the referral was made to WAA</a:t>
          </a:r>
        </a:p>
        <a:p>
          <a:pPr marL="114300" lvl="1" indent="-114300" algn="l" defTabSz="533400">
            <a:lnSpc>
              <a:spcPct val="90000"/>
            </a:lnSpc>
            <a:spcBef>
              <a:spcPct val="0"/>
            </a:spcBef>
            <a:spcAft>
              <a:spcPct val="15000"/>
            </a:spcAft>
            <a:buChar char="•"/>
          </a:pPr>
          <a:r>
            <a:rPr lang="en-US" sz="1200" kern="1200" dirty="0"/>
            <a:t>WAA can validate this date on </a:t>
          </a:r>
          <a:r>
            <a:rPr lang="en-US" sz="12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https://www.magellanprovider.com/MagellanProvider/do/LoadHome</a:t>
          </a:r>
          <a:endParaRPr lang="en-US" sz="1200" kern="1200" dirty="0">
            <a:solidFill>
              <a:schemeClr val="tx1"/>
            </a:solidFill>
          </a:endParaRPr>
        </a:p>
      </dsp:txBody>
      <dsp:txXfrm rot="10800000">
        <a:off x="2483363" y="3886480"/>
        <a:ext cx="2366937" cy="1904659"/>
      </dsp:txXfrm>
    </dsp:sp>
    <dsp:sp modelId="{AE38E247-EA41-45A3-93BB-434948062B06}">
      <dsp:nvSpPr>
        <dsp:cNvPr id="0" name=""/>
        <dsp:cNvSpPr/>
      </dsp:nvSpPr>
      <dsp:spPr>
        <a:xfrm rot="16200000">
          <a:off x="-549829" y="1466301"/>
          <a:ext cx="3576072" cy="2308677"/>
        </a:xfrm>
        <a:prstGeom prst="down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Period of Presumptive Eligibility limited to no more than 30 consecutive calendar days</a:t>
          </a:r>
        </a:p>
      </dsp:txBody>
      <dsp:txXfrm rot="5400000">
        <a:off x="83869" y="1726621"/>
        <a:ext cx="1904659" cy="17880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1E763-F789-49B6-A975-49681C8C7C6A}">
      <dsp:nvSpPr>
        <dsp:cNvPr id="0" name=""/>
        <dsp:cNvSpPr/>
      </dsp:nvSpPr>
      <dsp:spPr>
        <a:xfrm>
          <a:off x="0" y="889141"/>
          <a:ext cx="11052048" cy="3597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Always give complete information on the member and policyholder.</a:t>
          </a:r>
          <a:endParaRPr lang="en-US" sz="1500" kern="1200" dirty="0"/>
        </a:p>
      </dsp:txBody>
      <dsp:txXfrm>
        <a:off x="17563" y="906704"/>
        <a:ext cx="11016922" cy="324648"/>
      </dsp:txXfrm>
    </dsp:sp>
    <dsp:sp modelId="{FC3E5C93-B80A-4F83-AC10-931182E0A4E6}">
      <dsp:nvSpPr>
        <dsp:cNvPr id="0" name=""/>
        <dsp:cNvSpPr/>
      </dsp:nvSpPr>
      <dsp:spPr>
        <a:xfrm>
          <a:off x="0" y="1292115"/>
          <a:ext cx="11052048" cy="3597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Watch out for name variations and changes.</a:t>
          </a:r>
          <a:endParaRPr lang="en-US" sz="1500" kern="1200" dirty="0"/>
        </a:p>
      </dsp:txBody>
      <dsp:txXfrm>
        <a:off x="17563" y="1309678"/>
        <a:ext cx="11016922" cy="324648"/>
      </dsp:txXfrm>
    </dsp:sp>
    <dsp:sp modelId="{F81574FD-5DD7-42F0-BA92-9CAC7FB4D557}">
      <dsp:nvSpPr>
        <dsp:cNvPr id="0" name=""/>
        <dsp:cNvSpPr/>
      </dsp:nvSpPr>
      <dsp:spPr>
        <a:xfrm>
          <a:off x="0" y="1695091"/>
          <a:ext cx="11052048" cy="3597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Provide complete information for items such as the name, birth date, sex, and relationship for both the member and the policy holder.</a:t>
          </a:r>
          <a:endParaRPr lang="en-US" sz="1500" kern="1200" dirty="0"/>
        </a:p>
      </dsp:txBody>
      <dsp:txXfrm>
        <a:off x="17563" y="1712654"/>
        <a:ext cx="11016922" cy="324648"/>
      </dsp:txXfrm>
    </dsp:sp>
    <dsp:sp modelId="{24DA308C-E8D0-4504-BD73-7139304A601D}">
      <dsp:nvSpPr>
        <dsp:cNvPr id="0" name=""/>
        <dsp:cNvSpPr/>
      </dsp:nvSpPr>
      <dsp:spPr>
        <a:xfrm>
          <a:off x="0" y="2098066"/>
          <a:ext cx="11052048" cy="3597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Verify that this information matches the patient’s insurance card; also, membership can be verified through Medicaid’s website.</a:t>
          </a:r>
          <a:endParaRPr lang="en-US" sz="1500" kern="1200" dirty="0"/>
        </a:p>
      </dsp:txBody>
      <dsp:txXfrm>
        <a:off x="17563" y="2115629"/>
        <a:ext cx="11016922" cy="324648"/>
      </dsp:txXfrm>
    </dsp:sp>
    <dsp:sp modelId="{059AA7B2-8911-4981-9BCD-15D55B1E8567}">
      <dsp:nvSpPr>
        <dsp:cNvPr id="0" name=""/>
        <dsp:cNvSpPr/>
      </dsp:nvSpPr>
      <dsp:spPr>
        <a:xfrm>
          <a:off x="0" y="2501040"/>
          <a:ext cx="11052048" cy="3597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Please provide complete information regarding the provider, including the names and NPI for rendering provider and the billing entity.</a:t>
          </a:r>
          <a:endParaRPr lang="en-US" sz="1500" kern="1200" dirty="0"/>
        </a:p>
      </dsp:txBody>
      <dsp:txXfrm>
        <a:off x="17563" y="2518603"/>
        <a:ext cx="11016922" cy="324648"/>
      </dsp:txXfrm>
    </dsp:sp>
    <dsp:sp modelId="{9FA164A0-CD7A-41B1-8348-03175C58AD5C}">
      <dsp:nvSpPr>
        <dsp:cNvPr id="0" name=""/>
        <dsp:cNvSpPr/>
      </dsp:nvSpPr>
      <dsp:spPr>
        <a:xfrm>
          <a:off x="0" y="2904016"/>
          <a:ext cx="11052048" cy="3597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Taxpayer Identification Number (TIN).</a:t>
          </a:r>
          <a:endParaRPr lang="en-US" sz="1500" kern="1200" dirty="0"/>
        </a:p>
      </dsp:txBody>
      <dsp:txXfrm>
        <a:off x="17563" y="2921579"/>
        <a:ext cx="11016922" cy="324648"/>
      </dsp:txXfrm>
    </dsp:sp>
    <dsp:sp modelId="{E01F6C32-348D-4119-AB56-BDBEC7890C4C}">
      <dsp:nvSpPr>
        <dsp:cNvPr id="0" name=""/>
        <dsp:cNvSpPr/>
      </dsp:nvSpPr>
      <dsp:spPr>
        <a:xfrm>
          <a:off x="0" y="3306991"/>
          <a:ext cx="11052048" cy="3597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Complete Diagnosis.</a:t>
          </a:r>
          <a:endParaRPr lang="en-US" sz="1500" kern="1200" dirty="0"/>
        </a:p>
      </dsp:txBody>
      <dsp:txXfrm>
        <a:off x="17563" y="3324554"/>
        <a:ext cx="11016922" cy="324648"/>
      </dsp:txXfrm>
    </dsp:sp>
    <dsp:sp modelId="{6DB1BE6D-90E0-4A4A-81B1-272AEA37EC16}">
      <dsp:nvSpPr>
        <dsp:cNvPr id="0" name=""/>
        <dsp:cNvSpPr/>
      </dsp:nvSpPr>
      <dsp:spPr>
        <a:xfrm>
          <a:off x="0" y="3709966"/>
          <a:ext cx="11052048" cy="3597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Errors and omissions of these items can cause an unnecessary delay in processing the claim.</a:t>
          </a:r>
          <a:endParaRPr lang="en-US" sz="1500" kern="1200" dirty="0"/>
        </a:p>
      </dsp:txBody>
      <dsp:txXfrm>
        <a:off x="17563" y="3727529"/>
        <a:ext cx="11016922" cy="3246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53217-8E38-4523-9DFE-D374B2220F5C}">
      <dsp:nvSpPr>
        <dsp:cNvPr id="0" name=""/>
        <dsp:cNvSpPr/>
      </dsp:nvSpPr>
      <dsp:spPr>
        <a:xfrm>
          <a:off x="0" y="1407"/>
          <a:ext cx="11052048"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A6BA7C-9661-46FC-8F73-525CC13742AF}">
      <dsp:nvSpPr>
        <dsp:cNvPr id="0" name=""/>
        <dsp:cNvSpPr/>
      </dsp:nvSpPr>
      <dsp:spPr>
        <a:xfrm>
          <a:off x="181438" y="136361"/>
          <a:ext cx="329887" cy="32988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752E4B-0BD4-4F74-B3AB-B8AB640001F4}">
      <dsp:nvSpPr>
        <dsp:cNvPr id="0" name=""/>
        <dsp:cNvSpPr/>
      </dsp:nvSpPr>
      <dsp:spPr>
        <a:xfrm>
          <a:off x="692764" y="1407"/>
          <a:ext cx="10359283"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US" sz="1600" kern="1200" dirty="0"/>
            <a:t>Know the specific services you are contracted for by referring to your fee schedule (last page of your contract) and share with those in your organization responsible for your claim submissions.</a:t>
          </a:r>
        </a:p>
      </dsp:txBody>
      <dsp:txXfrm>
        <a:off x="692764" y="1407"/>
        <a:ext cx="10359283" cy="599796"/>
      </dsp:txXfrm>
    </dsp:sp>
    <dsp:sp modelId="{C9F30D2F-53D7-409A-A7AA-5716A5DDD964}">
      <dsp:nvSpPr>
        <dsp:cNvPr id="0" name=""/>
        <dsp:cNvSpPr/>
      </dsp:nvSpPr>
      <dsp:spPr>
        <a:xfrm>
          <a:off x="0" y="751152"/>
          <a:ext cx="11052048"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C4D21-B320-4292-A16A-F714071ECAEB}">
      <dsp:nvSpPr>
        <dsp:cNvPr id="0" name=""/>
        <dsp:cNvSpPr/>
      </dsp:nvSpPr>
      <dsp:spPr>
        <a:xfrm>
          <a:off x="181438" y="886107"/>
          <a:ext cx="329887" cy="32988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E16D3-86FD-473D-86FE-0876A6D7D5CB}">
      <dsp:nvSpPr>
        <dsp:cNvPr id="0" name=""/>
        <dsp:cNvSpPr/>
      </dsp:nvSpPr>
      <dsp:spPr>
        <a:xfrm>
          <a:off x="692764" y="751152"/>
          <a:ext cx="10359283"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US" sz="1600" kern="1200" dirty="0"/>
            <a:t>You are only able to bill for those services which you are contracted to provide and for services listed on the Plan of Care (POC).</a:t>
          </a:r>
        </a:p>
      </dsp:txBody>
      <dsp:txXfrm>
        <a:off x="692764" y="751152"/>
        <a:ext cx="10359283" cy="599796"/>
      </dsp:txXfrm>
    </dsp:sp>
    <dsp:sp modelId="{09857ED6-34E5-45D7-9EDB-53098B7BD5EF}">
      <dsp:nvSpPr>
        <dsp:cNvPr id="0" name=""/>
        <dsp:cNvSpPr/>
      </dsp:nvSpPr>
      <dsp:spPr>
        <a:xfrm>
          <a:off x="0" y="1500898"/>
          <a:ext cx="11052048"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F44A9-2B97-4E17-8404-057FC2A3AF3D}">
      <dsp:nvSpPr>
        <dsp:cNvPr id="0" name=""/>
        <dsp:cNvSpPr/>
      </dsp:nvSpPr>
      <dsp:spPr>
        <a:xfrm>
          <a:off x="181438" y="1635852"/>
          <a:ext cx="329887" cy="32988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7A192E-6979-4B6E-84EB-C1A04DF20471}">
      <dsp:nvSpPr>
        <dsp:cNvPr id="0" name=""/>
        <dsp:cNvSpPr/>
      </dsp:nvSpPr>
      <dsp:spPr>
        <a:xfrm>
          <a:off x="692764" y="1500898"/>
          <a:ext cx="10359283"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US" sz="1600" kern="1200" dirty="0"/>
            <a:t>Know the Details of the Services as Defined and Outlined in the Behavioral Health Services Provider Manual Located at </a:t>
          </a:r>
          <a:r>
            <a:rPr lang="en-US" sz="1600" b="1" kern="1200" dirty="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BHS.pdf (lamedicaid.com)</a:t>
          </a:r>
          <a:r>
            <a:rPr lang="en-US" sz="1600" b="0" kern="1200" dirty="0">
              <a:solidFill>
                <a:schemeClr val="tx1"/>
              </a:solidFill>
            </a:rPr>
            <a:t>.</a:t>
          </a:r>
        </a:p>
      </dsp:txBody>
      <dsp:txXfrm>
        <a:off x="692764" y="1500898"/>
        <a:ext cx="10359283" cy="599796"/>
      </dsp:txXfrm>
    </dsp:sp>
    <dsp:sp modelId="{D5C12C1E-A79B-4355-848A-7E415F51EFA2}">
      <dsp:nvSpPr>
        <dsp:cNvPr id="0" name=""/>
        <dsp:cNvSpPr/>
      </dsp:nvSpPr>
      <dsp:spPr>
        <a:xfrm>
          <a:off x="0" y="2250643"/>
          <a:ext cx="11052048"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F43A1-8028-4C25-BD5B-CF55AFAC5B50}">
      <dsp:nvSpPr>
        <dsp:cNvPr id="0" name=""/>
        <dsp:cNvSpPr/>
      </dsp:nvSpPr>
      <dsp:spPr>
        <a:xfrm>
          <a:off x="181438" y="2385597"/>
          <a:ext cx="329887" cy="329887"/>
        </a:xfrm>
        <a:prstGeom prst="rect">
          <a:avLst/>
        </a:prstGeom>
        <a:blipFill>
          <a:blip xmlns:r="http://schemas.openxmlformats.org/officeDocument/2006/relationships"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189DD4-7B47-4B25-A7C6-811FCB4D311D}">
      <dsp:nvSpPr>
        <dsp:cNvPr id="0" name=""/>
        <dsp:cNvSpPr/>
      </dsp:nvSpPr>
      <dsp:spPr>
        <a:xfrm>
          <a:off x="692764" y="2250643"/>
          <a:ext cx="10359283"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US" sz="1600" kern="1200" dirty="0"/>
            <a:t>Be sure to request and secure needed authorizations prior to providing your contracted services.</a:t>
          </a:r>
        </a:p>
      </dsp:txBody>
      <dsp:txXfrm>
        <a:off x="692764" y="2250643"/>
        <a:ext cx="10359283" cy="599796"/>
      </dsp:txXfrm>
    </dsp:sp>
    <dsp:sp modelId="{8E971C68-6E36-4700-B26A-18D2083F46EF}">
      <dsp:nvSpPr>
        <dsp:cNvPr id="0" name=""/>
        <dsp:cNvSpPr/>
      </dsp:nvSpPr>
      <dsp:spPr>
        <a:xfrm>
          <a:off x="0" y="3000388"/>
          <a:ext cx="11052048"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60CDF2-B7C5-4DE4-8559-1162BE02E84A}">
      <dsp:nvSpPr>
        <dsp:cNvPr id="0" name=""/>
        <dsp:cNvSpPr/>
      </dsp:nvSpPr>
      <dsp:spPr>
        <a:xfrm>
          <a:off x="181438" y="3135342"/>
          <a:ext cx="329887" cy="329887"/>
        </a:xfrm>
        <a:prstGeom prst="rect">
          <a:avLst/>
        </a:prstGeom>
        <a:blipFill>
          <a:blip xmlns:r="http://schemas.openxmlformats.org/officeDocument/2006/relationships"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46072-EA76-4092-8A7F-350E5CA96077}">
      <dsp:nvSpPr>
        <dsp:cNvPr id="0" name=""/>
        <dsp:cNvSpPr/>
      </dsp:nvSpPr>
      <dsp:spPr>
        <a:xfrm>
          <a:off x="692764" y="3000388"/>
          <a:ext cx="10359283"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US" sz="1600" kern="1200" dirty="0"/>
            <a:t>Be familiar with authorization procedures as stated in the Medical Necessity Criteria guide, which is located at </a:t>
          </a:r>
          <a:r>
            <a:rPr lang="en-US" sz="1600" b="1" kern="1200" dirty="0">
              <a:solidFill>
                <a:schemeClr val="tx1"/>
              </a:solidFill>
              <a:hlinkClick xmlns:r="http://schemas.openxmlformats.org/officeDocument/2006/relationships" r:id="rId12">
                <a:extLst>
                  <a:ext uri="{A12FA001-AC4F-418D-AE19-62706E023703}">
                    <ahyp:hlinkClr xmlns:ahyp="http://schemas.microsoft.com/office/drawing/2018/hyperlinkcolor" val="tx"/>
                  </a:ext>
                </a:extLst>
              </a:hlinkClick>
            </a:rPr>
            <a:t>Medical Necessity Criteria | Magellan of Louisiana</a:t>
          </a:r>
          <a:r>
            <a:rPr lang="en-US" sz="1600" b="0" kern="1200" dirty="0">
              <a:solidFill>
                <a:schemeClr val="tx1"/>
              </a:solidFill>
            </a:rPr>
            <a:t>.</a:t>
          </a:r>
        </a:p>
      </dsp:txBody>
      <dsp:txXfrm>
        <a:off x="692764" y="3000388"/>
        <a:ext cx="10359283" cy="599796"/>
      </dsp:txXfrm>
    </dsp:sp>
    <dsp:sp modelId="{D23E325E-646B-4D4C-938B-E450C81EE207}">
      <dsp:nvSpPr>
        <dsp:cNvPr id="0" name=""/>
        <dsp:cNvSpPr/>
      </dsp:nvSpPr>
      <dsp:spPr>
        <a:xfrm>
          <a:off x="0" y="3750134"/>
          <a:ext cx="11052048"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1D9A6-EEC9-430E-8999-E87C49C0AB46}">
      <dsp:nvSpPr>
        <dsp:cNvPr id="0" name=""/>
        <dsp:cNvSpPr/>
      </dsp:nvSpPr>
      <dsp:spPr>
        <a:xfrm>
          <a:off x="181438" y="3885088"/>
          <a:ext cx="329887" cy="329887"/>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F3E0EB-B96D-43DD-81E4-44392AC24516}">
      <dsp:nvSpPr>
        <dsp:cNvPr id="0" name=""/>
        <dsp:cNvSpPr/>
      </dsp:nvSpPr>
      <dsp:spPr>
        <a:xfrm>
          <a:off x="692764" y="3750134"/>
          <a:ext cx="10359283"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US" sz="1600" kern="1200" dirty="0"/>
            <a:t>Use Availity Essentials for Magellan eligibility, benefits and claim transactions. Additional information on Availity Essentials can be accessed here </a:t>
          </a:r>
          <a:r>
            <a:rPr lang="en-US" sz="1600" b="1" kern="1200" dirty="0">
              <a:solidFill>
                <a:schemeClr val="tx1"/>
              </a:solidFill>
              <a:hlinkClick xmlns:r="http://schemas.openxmlformats.org/officeDocument/2006/relationships" r:id="rId15">
                <a:extLst>
                  <a:ext uri="{A12FA001-AC4F-418D-AE19-62706E023703}">
                    <ahyp:hlinkClr xmlns:ahyp="http://schemas.microsoft.com/office/drawing/2018/hyperlinkcolor" val="tx"/>
                  </a:ext>
                </a:extLst>
              </a:hlinkClick>
            </a:rPr>
            <a:t>Availity (magellanprovider.com)</a:t>
          </a:r>
          <a:r>
            <a:rPr lang="en-US" sz="1600" b="0" kern="1200" dirty="0">
              <a:solidFill>
                <a:schemeClr val="tx1"/>
              </a:solidFill>
            </a:rPr>
            <a:t>.</a:t>
          </a:r>
        </a:p>
      </dsp:txBody>
      <dsp:txXfrm>
        <a:off x="692764" y="3750134"/>
        <a:ext cx="10359283" cy="5997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728B3-325D-4746-B37F-95F26CDC3292}">
      <dsp:nvSpPr>
        <dsp:cNvPr id="0" name=""/>
        <dsp:cNvSpPr/>
      </dsp:nvSpPr>
      <dsp:spPr>
        <a:xfrm>
          <a:off x="172688" y="876"/>
          <a:ext cx="3345834" cy="2007500"/>
        </a:xfrm>
        <a:prstGeom prst="rect">
          <a:avLst/>
        </a:prstGeom>
        <a:solidFill>
          <a:srgbClr val="DC12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Availity Essentials portal allows providers to view member CSoC eligibility and claim transactions – detailed information can be found here </a:t>
          </a:r>
          <a:r>
            <a:rPr lang="en-US" sz="1500" b="1" kern="1200" dirty="0">
              <a:solidFill>
                <a:srgbClr val="FFC000"/>
              </a:solidFill>
              <a:hlinkClick xmlns:r="http://schemas.openxmlformats.org/officeDocument/2006/relationships" r:id="rId1">
                <a:extLst>
                  <a:ext uri="{A12FA001-AC4F-418D-AE19-62706E023703}">
                    <ahyp:hlinkClr xmlns:ahyp="http://schemas.microsoft.com/office/drawing/2018/hyperlinkcolor" val="tx"/>
                  </a:ext>
                </a:extLst>
              </a:hlinkClick>
            </a:rPr>
            <a:t>Availity (magellanprovider.com)</a:t>
          </a:r>
          <a:endParaRPr lang="en-US" sz="1500" b="1" kern="1200" dirty="0">
            <a:solidFill>
              <a:srgbClr val="FFC000"/>
            </a:solidFill>
          </a:endParaRPr>
        </a:p>
      </dsp:txBody>
      <dsp:txXfrm>
        <a:off x="172688" y="876"/>
        <a:ext cx="3345834" cy="2007500"/>
      </dsp:txXfrm>
    </dsp:sp>
    <dsp:sp modelId="{4E3F0582-68A2-4B70-95C0-715AB79FAAEF}">
      <dsp:nvSpPr>
        <dsp:cNvPr id="0" name=""/>
        <dsp:cNvSpPr/>
      </dsp:nvSpPr>
      <dsp:spPr>
        <a:xfrm>
          <a:off x="3853106" y="876"/>
          <a:ext cx="3345834" cy="2007500"/>
        </a:xfrm>
        <a:prstGeom prst="rect">
          <a:avLst/>
        </a:prstGeom>
        <a:solidFill>
          <a:srgbClr val="DC12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Additional options for viewing EOP/EOB data: If you receive your payment for Magellan claims through ECHO Health, the </a:t>
          </a:r>
          <a:r>
            <a:rPr lang="en-US" sz="1500" b="1" u="sng" kern="1200" dirty="0">
              <a:solidFill>
                <a:srgbClr val="FFC000"/>
              </a:solidFill>
              <a:hlinkClick xmlns:r="http://schemas.openxmlformats.org/officeDocument/2006/relationships" r:id="rId2">
                <a:extLst>
                  <a:ext uri="{A12FA001-AC4F-418D-AE19-62706E023703}">
                    <ahyp:hlinkClr xmlns:ahyp="http://schemas.microsoft.com/office/drawing/2018/hyperlinkcolor" val="tx"/>
                  </a:ext>
                </a:extLst>
              </a:hlinkClick>
            </a:rPr>
            <a:t>ECHO portal</a:t>
          </a:r>
          <a:r>
            <a:rPr lang="en-US" sz="1500" b="1" kern="1200" dirty="0">
              <a:solidFill>
                <a:srgbClr val="FFC000"/>
              </a:solidFill>
            </a:rPr>
            <a:t> </a:t>
          </a:r>
          <a:r>
            <a:rPr lang="en-US" sz="1500" b="1" kern="1200" dirty="0"/>
            <a:t>also offers access. If you use a clearinghouse and are enrolled to receive ERA/835, you may be able to access EOP/EOB data by contacting your clearinghouse or using their portal.</a:t>
          </a:r>
        </a:p>
      </dsp:txBody>
      <dsp:txXfrm>
        <a:off x="3853106" y="876"/>
        <a:ext cx="3345834" cy="2007500"/>
      </dsp:txXfrm>
    </dsp:sp>
    <dsp:sp modelId="{5F2AD071-AC5F-4737-A1E9-E978E053AE6A}">
      <dsp:nvSpPr>
        <dsp:cNvPr id="0" name=""/>
        <dsp:cNvSpPr/>
      </dsp:nvSpPr>
      <dsp:spPr>
        <a:xfrm>
          <a:off x="7533524" y="876"/>
          <a:ext cx="3345834" cy="2007500"/>
        </a:xfrm>
        <a:prstGeom prst="rect">
          <a:avLst/>
        </a:prstGeom>
        <a:solidFill>
          <a:srgbClr val="DC12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Top 10 tips to help you get the most out of Availity Essentials can be found here </a:t>
          </a:r>
          <a:r>
            <a:rPr lang="en-US" sz="1500" b="1" kern="1200" dirty="0">
              <a:solidFill>
                <a:srgbClr val="FFC000"/>
              </a:solidFill>
              <a:hlinkClick xmlns:r="http://schemas.openxmlformats.org/officeDocument/2006/relationships" r:id="rId3">
                <a:extLst>
                  <a:ext uri="{A12FA001-AC4F-418D-AE19-62706E023703}">
                    <ahyp:hlinkClr xmlns:ahyp="http://schemas.microsoft.com/office/drawing/2018/hyperlinkcolor" val="tx"/>
                  </a:ext>
                </a:extLst>
              </a:hlinkClick>
            </a:rPr>
            <a:t>availityessentialstips</a:t>
          </a:r>
          <a:endParaRPr lang="en-US" sz="1500" b="1" kern="1200" dirty="0">
            <a:solidFill>
              <a:srgbClr val="FFC000"/>
            </a:solidFill>
          </a:endParaRPr>
        </a:p>
      </dsp:txBody>
      <dsp:txXfrm>
        <a:off x="7533524" y="876"/>
        <a:ext cx="3345834" cy="2007500"/>
      </dsp:txXfrm>
    </dsp:sp>
    <dsp:sp modelId="{15D8A747-C361-4092-9425-B4C5551E4D62}">
      <dsp:nvSpPr>
        <dsp:cNvPr id="0" name=""/>
        <dsp:cNvSpPr/>
      </dsp:nvSpPr>
      <dsp:spPr>
        <a:xfrm>
          <a:off x="172688" y="2342960"/>
          <a:ext cx="3345834" cy="2007500"/>
        </a:xfrm>
        <a:prstGeom prst="rect">
          <a:avLst/>
        </a:prstGeom>
        <a:solidFill>
          <a:srgbClr val="DC12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Tips and tricks for navigating Availity Essentials can be found here </a:t>
          </a:r>
          <a:r>
            <a:rPr lang="en-US" sz="1500" b="1" kern="1200" dirty="0">
              <a:solidFill>
                <a:srgbClr val="FFC000"/>
              </a:solidFill>
              <a:hlinkClick xmlns:r="http://schemas.openxmlformats.org/officeDocument/2006/relationships" r:id="rId4">
                <a:extLst>
                  <a:ext uri="{A12FA001-AC4F-418D-AE19-62706E023703}">
                    <ahyp:hlinkClr xmlns:ahyp="http://schemas.microsoft.com/office/drawing/2018/hyperlinkcolor" val="tx"/>
                  </a:ext>
                </a:extLst>
              </a:hlinkClick>
            </a:rPr>
            <a:t>Tips and Tricks Navigating Availity Essentials</a:t>
          </a:r>
          <a:endParaRPr lang="en-US" sz="1500" b="1" kern="1200" dirty="0">
            <a:solidFill>
              <a:srgbClr val="FFC000"/>
            </a:solidFill>
          </a:endParaRPr>
        </a:p>
      </dsp:txBody>
      <dsp:txXfrm>
        <a:off x="172688" y="2342960"/>
        <a:ext cx="3345834" cy="2007500"/>
      </dsp:txXfrm>
    </dsp:sp>
    <dsp:sp modelId="{BDF98EFF-949B-43C8-8B44-222F53B7B571}">
      <dsp:nvSpPr>
        <dsp:cNvPr id="0" name=""/>
        <dsp:cNvSpPr/>
      </dsp:nvSpPr>
      <dsp:spPr>
        <a:xfrm>
          <a:off x="3853106" y="2342960"/>
          <a:ext cx="3345834" cy="2007500"/>
        </a:xfrm>
        <a:prstGeom prst="rect">
          <a:avLst/>
        </a:prstGeom>
        <a:solidFill>
          <a:srgbClr val="DC12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Through Magellan’s Payer Space in </a:t>
          </a:r>
          <a:r>
            <a:rPr lang="en-US" sz="1500" b="1" i="0" u="sng" kern="1200" dirty="0">
              <a:solidFill>
                <a:srgbClr val="FFC000"/>
              </a:solidFill>
              <a:hlinkClick xmlns:r="http://schemas.openxmlformats.org/officeDocument/2006/relationships" r:id="rId5">
                <a:extLst>
                  <a:ext uri="{A12FA001-AC4F-418D-AE19-62706E023703}">
                    <ahyp:hlinkClr xmlns:ahyp="http://schemas.microsoft.com/office/drawing/2018/hyperlinkcolor" val="tx"/>
                  </a:ext>
                </a:extLst>
              </a:hlinkClick>
            </a:rPr>
            <a:t>Availity Essentials</a:t>
          </a:r>
          <a:r>
            <a:rPr lang="en-US" sz="1500" b="1" i="0" kern="1200" dirty="0"/>
            <a:t>, you can access Magellan-specific applications and resources via a single-sign on to Magellan’s provider website.</a:t>
          </a:r>
          <a:endParaRPr lang="en-US" sz="1500" b="1" kern="1200" dirty="0"/>
        </a:p>
      </dsp:txBody>
      <dsp:txXfrm>
        <a:off x="3853106" y="2342960"/>
        <a:ext cx="3345834" cy="2007500"/>
      </dsp:txXfrm>
    </dsp:sp>
    <dsp:sp modelId="{F4D89BEE-E940-4FAE-A5D6-ED060EE1F077}">
      <dsp:nvSpPr>
        <dsp:cNvPr id="0" name=""/>
        <dsp:cNvSpPr/>
      </dsp:nvSpPr>
      <dsp:spPr>
        <a:xfrm>
          <a:off x="7533524" y="2342960"/>
          <a:ext cx="3345834" cy="2007500"/>
        </a:xfrm>
        <a:prstGeom prst="rect">
          <a:avLst/>
        </a:prstGeom>
        <a:solidFill>
          <a:srgbClr val="DC127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To create an account, visit</a:t>
          </a:r>
          <a:r>
            <a:rPr lang="en-US" sz="1500" b="1" i="0" kern="1200" dirty="0">
              <a:solidFill>
                <a:srgbClr val="FFC000"/>
              </a:solidFill>
            </a:rPr>
            <a:t> </a:t>
          </a:r>
          <a:r>
            <a:rPr lang="en-US" sz="1500" b="1" i="0" u="sng" kern="1200" dirty="0">
              <a:solidFill>
                <a:srgbClr val="FFC000"/>
              </a:solidFill>
              <a:hlinkClick xmlns:r="http://schemas.openxmlformats.org/officeDocument/2006/relationships" r:id="rId6">
                <a:extLst>
                  <a:ext uri="{A12FA001-AC4F-418D-AE19-62706E023703}">
                    <ahyp:hlinkClr xmlns:ahyp="http://schemas.microsoft.com/office/drawing/2018/hyperlinkcolor" val="tx"/>
                  </a:ext>
                </a:extLst>
              </a:hlinkClick>
            </a:rPr>
            <a:t>Availity.com</a:t>
          </a:r>
          <a:endParaRPr lang="en-US" sz="1500" b="1" kern="1200" dirty="0">
            <a:solidFill>
              <a:srgbClr val="FFC000"/>
            </a:solidFill>
          </a:endParaRPr>
        </a:p>
      </dsp:txBody>
      <dsp:txXfrm>
        <a:off x="7533524" y="2342960"/>
        <a:ext cx="3345834" cy="20075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FF482-C367-4301-B0E6-B57C0CD06C56}">
      <dsp:nvSpPr>
        <dsp:cNvPr id="0" name=""/>
        <dsp:cNvSpPr/>
      </dsp:nvSpPr>
      <dsp:spPr>
        <a:xfrm>
          <a:off x="0" y="3338792"/>
          <a:ext cx="7584290" cy="21906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Provider Handbook:  </a:t>
          </a:r>
          <a:r>
            <a:rPr lang="en-US" sz="16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http://www.magellanoflouisiana.com/for-providers/provider-toolkit/provider-handbook/</a:t>
          </a:r>
          <a:endParaRPr lang="en-US" sz="1600" kern="1200" dirty="0">
            <a:solidFill>
              <a:schemeClr val="tx1"/>
            </a:solidFill>
          </a:endParaRPr>
        </a:p>
      </dsp:txBody>
      <dsp:txXfrm>
        <a:off x="0" y="3338792"/>
        <a:ext cx="7584290" cy="2190609"/>
      </dsp:txXfrm>
    </dsp:sp>
    <dsp:sp modelId="{5744433C-AFB7-4D2C-975F-2FB621139355}">
      <dsp:nvSpPr>
        <dsp:cNvPr id="0" name=""/>
        <dsp:cNvSpPr/>
      </dsp:nvSpPr>
      <dsp:spPr>
        <a:xfrm rot="10800000">
          <a:off x="0" y="2494"/>
          <a:ext cx="7584290" cy="3369157"/>
        </a:xfrm>
        <a:prstGeom prst="upArrowCallou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Find basic billing tips on the Magellan provider website, </a:t>
          </a:r>
          <a:r>
            <a:rPr lang="en-US" sz="16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www.MagellanHealth.com/provider</a:t>
          </a:r>
          <a:r>
            <a:rPr lang="en-US" sz="1600" kern="1200" dirty="0">
              <a:solidFill>
                <a:schemeClr val="tx1"/>
              </a:solidFill>
            </a:rPr>
            <a:t>, (accessible via </a:t>
          </a:r>
          <a:r>
            <a:rPr lang="en-US" sz="1600" u="sng"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https://www.magellanoflouisiana.com/for-providers/provider-toolkit/provider-website/</a:t>
          </a:r>
          <a:r>
            <a:rPr lang="en-US" sz="1600" kern="1200" dirty="0">
              <a:solidFill>
                <a:schemeClr val="tx1"/>
              </a:solidFill>
            </a:rPr>
            <a:t>)</a:t>
          </a:r>
          <a:r>
            <a:rPr lang="en-US" sz="1600" kern="1200" dirty="0"/>
            <a:t> </a:t>
          </a:r>
          <a:r>
            <a:rPr lang="en-US" sz="1600" b="1" kern="1200" dirty="0"/>
            <a:t>and click the “Getting Paid” top-menu item.</a:t>
          </a:r>
        </a:p>
      </dsp:txBody>
      <dsp:txXfrm rot="-10800000">
        <a:off x="0" y="2494"/>
        <a:ext cx="7584290" cy="1182574"/>
      </dsp:txXfrm>
    </dsp:sp>
    <dsp:sp modelId="{22C345B4-8FE2-4E3D-83BD-5494B6483E6F}">
      <dsp:nvSpPr>
        <dsp:cNvPr id="0" name=""/>
        <dsp:cNvSpPr/>
      </dsp:nvSpPr>
      <dsp:spPr>
        <a:xfrm>
          <a:off x="0" y="1185068"/>
          <a:ext cx="1896072" cy="100737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Preparing Claims- Claims Filing Procedures, Elements of a Clean Claim, Claims Tip Sheets, Coordination of Benefits</a:t>
          </a:r>
        </a:p>
      </dsp:txBody>
      <dsp:txXfrm>
        <a:off x="0" y="1185068"/>
        <a:ext cx="1896072" cy="1007378"/>
      </dsp:txXfrm>
    </dsp:sp>
    <dsp:sp modelId="{B9E4CBCD-5AC8-4F01-8B37-2CED86EDC7E1}">
      <dsp:nvSpPr>
        <dsp:cNvPr id="0" name=""/>
        <dsp:cNvSpPr/>
      </dsp:nvSpPr>
      <dsp:spPr>
        <a:xfrm>
          <a:off x="1896072" y="1185068"/>
          <a:ext cx="1896072" cy="100737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HIPAA- Coding Information for Professional and Facility/Program Services, Code Sets, Resources</a:t>
          </a:r>
        </a:p>
      </dsp:txBody>
      <dsp:txXfrm>
        <a:off x="1896072" y="1185068"/>
        <a:ext cx="1896072" cy="1007378"/>
      </dsp:txXfrm>
    </dsp:sp>
    <dsp:sp modelId="{092ECF7C-AF57-40EC-829A-0F745427404B}">
      <dsp:nvSpPr>
        <dsp:cNvPr id="0" name=""/>
        <dsp:cNvSpPr/>
      </dsp:nvSpPr>
      <dsp:spPr>
        <a:xfrm>
          <a:off x="3792145" y="1185068"/>
          <a:ext cx="1896072" cy="100737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Electronic Transactions- Options to submit transactions/claims electronically to Magellan, Companion Guides, Clearinghouse Information, Electronic Funds Transfer, National Provider Identifiers (NPI)</a:t>
          </a:r>
        </a:p>
      </dsp:txBody>
      <dsp:txXfrm>
        <a:off x="3792145" y="1185068"/>
        <a:ext cx="1896072" cy="1007378"/>
      </dsp:txXfrm>
    </dsp:sp>
    <dsp:sp modelId="{623E3F1B-E9E3-4D18-B1B0-FCC78BAA31A6}">
      <dsp:nvSpPr>
        <dsp:cNvPr id="0" name=""/>
        <dsp:cNvSpPr/>
      </dsp:nvSpPr>
      <dsp:spPr>
        <a:xfrm>
          <a:off x="5688217" y="1185068"/>
          <a:ext cx="1896072" cy="100737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Paper Claim Forms- We highly recommend electronic submission, but accept paper claims on CMS-1500 and UB-04 forms</a:t>
          </a:r>
        </a:p>
      </dsp:txBody>
      <dsp:txXfrm>
        <a:off x="5688217" y="1185068"/>
        <a:ext cx="1896072" cy="10073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04506-A15B-476A-9E2F-EC8C3C198850}">
      <dsp:nvSpPr>
        <dsp:cNvPr id="0" name=""/>
        <dsp:cNvSpPr/>
      </dsp:nvSpPr>
      <dsp:spPr>
        <a:xfrm>
          <a:off x="0" y="58975"/>
          <a:ext cx="11052048" cy="769859"/>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Regular routine outpatient claims submitted to Magellan require a degree level modifier. If the service is provided via telehealth, the telehealth modifier, 95, is required on the claim. The degree level modifier is required first, followed by modifier 95 if the service is provided via telehealth. If the service is provided in the office, the degree level modifier is the only modifier required on the claim.</a:t>
          </a:r>
        </a:p>
      </dsp:txBody>
      <dsp:txXfrm>
        <a:off x="37581" y="96556"/>
        <a:ext cx="10976886" cy="694697"/>
      </dsp:txXfrm>
    </dsp:sp>
    <dsp:sp modelId="{FFA022C0-6BEF-41F7-B1D0-5C028BA06019}">
      <dsp:nvSpPr>
        <dsp:cNvPr id="0" name=""/>
        <dsp:cNvSpPr/>
      </dsp:nvSpPr>
      <dsp:spPr>
        <a:xfrm>
          <a:off x="0" y="869155"/>
          <a:ext cx="11052048" cy="7698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Place of Service Codes to use when the telehealth modifier is on the claim: </a:t>
          </a:r>
        </a:p>
      </dsp:txBody>
      <dsp:txXfrm>
        <a:off x="37581" y="906736"/>
        <a:ext cx="10976886" cy="694697"/>
      </dsp:txXfrm>
    </dsp:sp>
    <dsp:sp modelId="{C3683B68-53B1-403C-8958-B8D720F09EA2}">
      <dsp:nvSpPr>
        <dsp:cNvPr id="0" name=""/>
        <dsp:cNvSpPr/>
      </dsp:nvSpPr>
      <dsp:spPr>
        <a:xfrm>
          <a:off x="0" y="1679335"/>
          <a:ext cx="11052048" cy="769859"/>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Place of service 10-Use this code when the member is at home, and the service is provided via telehealth. </a:t>
          </a:r>
        </a:p>
      </dsp:txBody>
      <dsp:txXfrm>
        <a:off x="37581" y="1716916"/>
        <a:ext cx="10976886" cy="694697"/>
      </dsp:txXfrm>
    </dsp:sp>
    <dsp:sp modelId="{12514E78-8BF4-4130-B4BD-AEFAB3C7FD16}">
      <dsp:nvSpPr>
        <dsp:cNvPr id="0" name=""/>
        <dsp:cNvSpPr/>
      </dsp:nvSpPr>
      <dsp:spPr>
        <a:xfrm>
          <a:off x="0" y="2489515"/>
          <a:ext cx="11052048" cy="7698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Place of service 02-Use this code when the member is anywhere else, and the service is provided via telehealth. </a:t>
          </a:r>
        </a:p>
      </dsp:txBody>
      <dsp:txXfrm>
        <a:off x="37581" y="2527096"/>
        <a:ext cx="10976886" cy="694697"/>
      </dsp:txXfrm>
    </dsp:sp>
    <dsp:sp modelId="{BEFE7D03-CC49-4F19-9AA0-84CA849BF09B}">
      <dsp:nvSpPr>
        <dsp:cNvPr id="0" name=""/>
        <dsp:cNvSpPr/>
      </dsp:nvSpPr>
      <dsp:spPr>
        <a:xfrm>
          <a:off x="0" y="3299695"/>
          <a:ext cx="11052048" cy="769859"/>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Place of service 99 is not allowed for telehealth services. </a:t>
          </a:r>
        </a:p>
      </dsp:txBody>
      <dsp:txXfrm>
        <a:off x="37581" y="3337276"/>
        <a:ext cx="10976886" cy="694697"/>
      </dsp:txXfrm>
    </dsp:sp>
    <dsp:sp modelId="{589D1DF8-6F40-4AF6-9F43-173D3F18714B}">
      <dsp:nvSpPr>
        <dsp:cNvPr id="0" name=""/>
        <dsp:cNvSpPr/>
      </dsp:nvSpPr>
      <dsp:spPr>
        <a:xfrm>
          <a:off x="0" y="4109875"/>
          <a:ext cx="11052048" cy="7698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Reminders: The HA, age modifier, is not required on any claims submitted to Magellan. Claims will be denied for invalid modifier combination if modifier HA is present on the claim.</a:t>
          </a:r>
        </a:p>
      </dsp:txBody>
      <dsp:txXfrm>
        <a:off x="37581" y="4147456"/>
        <a:ext cx="10976886" cy="694697"/>
      </dsp:txXfrm>
    </dsp:sp>
    <dsp:sp modelId="{2CBD268C-46F4-44BC-9D12-67BB54BBE54E}">
      <dsp:nvSpPr>
        <dsp:cNvPr id="0" name=""/>
        <dsp:cNvSpPr/>
      </dsp:nvSpPr>
      <dsp:spPr>
        <a:xfrm>
          <a:off x="0" y="4920055"/>
          <a:ext cx="11052048" cy="769859"/>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Please refer to your Magellan fee schedule for rates. Fee schedules for services you are contracted to provide are included with your agreement.</a:t>
          </a:r>
        </a:p>
      </dsp:txBody>
      <dsp:txXfrm>
        <a:off x="37581" y="4957636"/>
        <a:ext cx="10976886" cy="6946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6B722-057B-47C2-8EC7-A1C9F2A67889}">
      <dsp:nvSpPr>
        <dsp:cNvPr id="0" name=""/>
        <dsp:cNvSpPr/>
      </dsp:nvSpPr>
      <dsp:spPr>
        <a:xfrm>
          <a:off x="258007" y="1367300"/>
          <a:ext cx="931875" cy="9318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640D3A-ADD1-4192-9317-A8BBEE15353A}">
      <dsp:nvSpPr>
        <dsp:cNvPr id="0" name=""/>
        <dsp:cNvSpPr/>
      </dsp:nvSpPr>
      <dsp:spPr>
        <a:xfrm>
          <a:off x="453701" y="1562994"/>
          <a:ext cx="540487" cy="54048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3A312A-C1EA-4E40-9D98-60530E72A135}">
      <dsp:nvSpPr>
        <dsp:cNvPr id="0" name=""/>
        <dsp:cNvSpPr/>
      </dsp:nvSpPr>
      <dsp:spPr>
        <a:xfrm>
          <a:off x="1290450" y="746844"/>
          <a:ext cx="2674865" cy="254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Licensed mental health professionals (LMHP) and provisionally licensed staff (LMSWs, PLPCs, and PLMFTs) may submit a claim for attending a CFT meeting for the purpose of developing a treatment plan ONLY when the youth/guardian attends the meeting, and the development of the treatment plan is required for CSoC eligible members. </a:t>
          </a:r>
          <a:r>
            <a:rPr lang="en-US" sz="1500" kern="1200" dirty="0">
              <a:effectLst/>
              <a:latin typeface="Calibri" panose="020F0502020204030204" pitchFamily="34" charset="0"/>
              <a:ea typeface="Times New Roman" panose="02020603050405020304" pitchFamily="18" charset="0"/>
              <a:cs typeface="Calibri" panose="020F0502020204030204" pitchFamily="34" charset="0"/>
            </a:rPr>
            <a:t>Provisionally licensed staff would submit claims using the codes listed to include the appropriate U modifier.</a:t>
          </a:r>
          <a:endParaRPr lang="en-US" sz="1500" kern="1200" dirty="0"/>
        </a:p>
      </dsp:txBody>
      <dsp:txXfrm>
        <a:off x="1290450" y="746844"/>
        <a:ext cx="2674865" cy="2546005"/>
      </dsp:txXfrm>
    </dsp:sp>
    <dsp:sp modelId="{F1B7E809-2F87-4CDB-A855-DAE7E6A52AD2}">
      <dsp:nvSpPr>
        <dsp:cNvPr id="0" name=""/>
        <dsp:cNvSpPr/>
      </dsp:nvSpPr>
      <dsp:spPr>
        <a:xfrm>
          <a:off x="4254660" y="1367300"/>
          <a:ext cx="931875" cy="9318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9D6D4F-25A6-45CF-9EE3-1D197095026F}">
      <dsp:nvSpPr>
        <dsp:cNvPr id="0" name=""/>
        <dsp:cNvSpPr/>
      </dsp:nvSpPr>
      <dsp:spPr>
        <a:xfrm>
          <a:off x="4403713" y="1562994"/>
          <a:ext cx="540487" cy="54048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7A457-0400-4186-AD8B-4913DA157B4B}">
      <dsp:nvSpPr>
        <dsp:cNvPr id="0" name=""/>
        <dsp:cNvSpPr/>
      </dsp:nvSpPr>
      <dsp:spPr>
        <a:xfrm>
          <a:off x="5339583" y="1367300"/>
          <a:ext cx="2196563" cy="93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90832 – Psychotherapy, 30 minutes with patient and/or family member </a:t>
          </a:r>
        </a:p>
      </dsp:txBody>
      <dsp:txXfrm>
        <a:off x="5339583" y="1367300"/>
        <a:ext cx="2196563" cy="931875"/>
      </dsp:txXfrm>
    </dsp:sp>
    <dsp:sp modelId="{C8CFB3DA-5E79-47C5-A3C3-E4D52DDDECD4}">
      <dsp:nvSpPr>
        <dsp:cNvPr id="0" name=""/>
        <dsp:cNvSpPr/>
      </dsp:nvSpPr>
      <dsp:spPr>
        <a:xfrm>
          <a:off x="7918881" y="1367300"/>
          <a:ext cx="931875" cy="9318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A50E5-D1CE-4DAE-B13C-43BC94082E97}">
      <dsp:nvSpPr>
        <dsp:cNvPr id="0" name=""/>
        <dsp:cNvSpPr/>
      </dsp:nvSpPr>
      <dsp:spPr>
        <a:xfrm>
          <a:off x="8114575" y="1562994"/>
          <a:ext cx="540487" cy="54048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ADE923-4FC4-4E31-9CDC-24BA126871F1}">
      <dsp:nvSpPr>
        <dsp:cNvPr id="0" name=""/>
        <dsp:cNvSpPr/>
      </dsp:nvSpPr>
      <dsp:spPr>
        <a:xfrm>
          <a:off x="9050444" y="1367300"/>
          <a:ext cx="2196563" cy="93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90834 – Psychotherapy, 45 minutes with patient and/or family member</a:t>
          </a:r>
        </a:p>
      </dsp:txBody>
      <dsp:txXfrm>
        <a:off x="9050444" y="1367300"/>
        <a:ext cx="2196563" cy="931875"/>
      </dsp:txXfrm>
    </dsp:sp>
    <dsp:sp modelId="{BAEB53EE-7CE4-4CA8-9842-D8042641235D}">
      <dsp:nvSpPr>
        <dsp:cNvPr id="0" name=""/>
        <dsp:cNvSpPr/>
      </dsp:nvSpPr>
      <dsp:spPr>
        <a:xfrm>
          <a:off x="258007" y="4048072"/>
          <a:ext cx="931875" cy="9318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21B46-AD12-41C0-9E0E-71D666D105D3}">
      <dsp:nvSpPr>
        <dsp:cNvPr id="0" name=""/>
        <dsp:cNvSpPr/>
      </dsp:nvSpPr>
      <dsp:spPr>
        <a:xfrm>
          <a:off x="453701" y="4243766"/>
          <a:ext cx="540487" cy="54048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E62904-A5F4-4F4D-A7C9-F2D3AD5EC943}">
      <dsp:nvSpPr>
        <dsp:cNvPr id="0" name=""/>
        <dsp:cNvSpPr/>
      </dsp:nvSpPr>
      <dsp:spPr>
        <a:xfrm>
          <a:off x="1389570" y="4048072"/>
          <a:ext cx="2196563" cy="93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90837 – Psychotherapy, 60 minutes with patient and/or family member</a:t>
          </a:r>
        </a:p>
      </dsp:txBody>
      <dsp:txXfrm>
        <a:off x="1389570" y="4048072"/>
        <a:ext cx="2196563" cy="931875"/>
      </dsp:txXfrm>
    </dsp:sp>
    <dsp:sp modelId="{D986FB18-084A-4F0A-9182-8904CD0CDF8A}">
      <dsp:nvSpPr>
        <dsp:cNvPr id="0" name=""/>
        <dsp:cNvSpPr/>
      </dsp:nvSpPr>
      <dsp:spPr>
        <a:xfrm>
          <a:off x="3968869" y="4048072"/>
          <a:ext cx="931875" cy="9318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AAEB9-B71A-443B-B910-B2F2AC7EF374}">
      <dsp:nvSpPr>
        <dsp:cNvPr id="0" name=""/>
        <dsp:cNvSpPr/>
      </dsp:nvSpPr>
      <dsp:spPr>
        <a:xfrm>
          <a:off x="4164562" y="4243766"/>
          <a:ext cx="540487" cy="54048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63EE1C-FA82-4CCE-A521-7C652906B70A}">
      <dsp:nvSpPr>
        <dsp:cNvPr id="0" name=""/>
        <dsp:cNvSpPr/>
      </dsp:nvSpPr>
      <dsp:spPr>
        <a:xfrm>
          <a:off x="5100432" y="4048072"/>
          <a:ext cx="2196563" cy="93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90847 – Family psychotherapy (conjoin psychotherapy) with patient present</a:t>
          </a:r>
        </a:p>
      </dsp:txBody>
      <dsp:txXfrm>
        <a:off x="5100432" y="4048072"/>
        <a:ext cx="2196563" cy="93187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A4514-C166-43C4-9423-D721C86D4635}">
      <dsp:nvSpPr>
        <dsp:cNvPr id="0" name=""/>
        <dsp:cNvSpPr/>
      </dsp:nvSpPr>
      <dsp:spPr>
        <a:xfrm>
          <a:off x="4155" y="112914"/>
          <a:ext cx="2498583" cy="8560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No Authorization</a:t>
          </a:r>
        </a:p>
      </dsp:txBody>
      <dsp:txXfrm>
        <a:off x="4155" y="112914"/>
        <a:ext cx="2498583" cy="856042"/>
      </dsp:txXfrm>
    </dsp:sp>
    <dsp:sp modelId="{5CC38E70-610E-4F48-B0F5-F52EF9CE4626}">
      <dsp:nvSpPr>
        <dsp:cNvPr id="0" name=""/>
        <dsp:cNvSpPr/>
      </dsp:nvSpPr>
      <dsp:spPr>
        <a:xfrm>
          <a:off x="4155" y="968957"/>
          <a:ext cx="2498583" cy="326946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The number of units in the authorization are exhausted </a:t>
          </a:r>
        </a:p>
        <a:p>
          <a:pPr marL="171450" lvl="1" indent="-171450" algn="l" defTabSz="755650">
            <a:lnSpc>
              <a:spcPct val="90000"/>
            </a:lnSpc>
            <a:spcBef>
              <a:spcPct val="0"/>
            </a:spcBef>
            <a:spcAft>
              <a:spcPct val="15000"/>
            </a:spcAft>
            <a:buChar char="•"/>
          </a:pPr>
          <a:r>
            <a:rPr lang="en-US" sz="1700" kern="1200" dirty="0"/>
            <a:t>The number of units remaining is fewer than the number of units received on the claim </a:t>
          </a:r>
        </a:p>
        <a:p>
          <a:pPr marL="171450" lvl="1" indent="-171450" algn="l" defTabSz="755650">
            <a:lnSpc>
              <a:spcPct val="90000"/>
            </a:lnSpc>
            <a:spcBef>
              <a:spcPct val="0"/>
            </a:spcBef>
            <a:spcAft>
              <a:spcPct val="15000"/>
            </a:spcAft>
            <a:buChar char="•"/>
          </a:pPr>
          <a:r>
            <a:rPr lang="en-US" sz="1700" kern="1200" dirty="0"/>
            <a:t>No authorization was obtained for a provider</a:t>
          </a:r>
        </a:p>
        <a:p>
          <a:pPr marL="171450" lvl="1" indent="-171450" algn="l" defTabSz="755650">
            <a:lnSpc>
              <a:spcPct val="90000"/>
            </a:lnSpc>
            <a:spcBef>
              <a:spcPct val="0"/>
            </a:spcBef>
            <a:spcAft>
              <a:spcPct val="15000"/>
            </a:spcAft>
            <a:buChar char="•"/>
          </a:pPr>
          <a:endParaRPr lang="en-US" sz="1700" kern="1200" dirty="0"/>
        </a:p>
      </dsp:txBody>
      <dsp:txXfrm>
        <a:off x="4155" y="968957"/>
        <a:ext cx="2498583" cy="3269466"/>
      </dsp:txXfrm>
    </dsp:sp>
    <dsp:sp modelId="{C13A7CE2-31A7-4F41-B23B-138DB56E9FDF}">
      <dsp:nvSpPr>
        <dsp:cNvPr id="0" name=""/>
        <dsp:cNvSpPr/>
      </dsp:nvSpPr>
      <dsp:spPr>
        <a:xfrm>
          <a:off x="2852540" y="112914"/>
          <a:ext cx="2498583" cy="8560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No Eligibility</a:t>
          </a:r>
        </a:p>
      </dsp:txBody>
      <dsp:txXfrm>
        <a:off x="2852540" y="112914"/>
        <a:ext cx="2498583" cy="856042"/>
      </dsp:txXfrm>
    </dsp:sp>
    <dsp:sp modelId="{04305929-7530-4D58-AC76-ABFF74464AC9}">
      <dsp:nvSpPr>
        <dsp:cNvPr id="0" name=""/>
        <dsp:cNvSpPr/>
      </dsp:nvSpPr>
      <dsp:spPr>
        <a:xfrm>
          <a:off x="2852540" y="968957"/>
          <a:ext cx="2498583" cy="326946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The member does not have or did not have CSoC or Medicaid eligibility on the DOS. </a:t>
          </a:r>
        </a:p>
        <a:p>
          <a:pPr marL="171450" lvl="1" indent="-171450" algn="l" defTabSz="755650">
            <a:lnSpc>
              <a:spcPct val="90000"/>
            </a:lnSpc>
            <a:spcBef>
              <a:spcPct val="0"/>
            </a:spcBef>
            <a:spcAft>
              <a:spcPct val="15000"/>
            </a:spcAft>
            <a:buChar char="•"/>
          </a:pPr>
          <a:r>
            <a:rPr lang="en-US" sz="1700" kern="1200" dirty="0"/>
            <a:t>The member's name, date of birth, and/or insured ID do not match the eligibility record.</a:t>
          </a:r>
        </a:p>
        <a:p>
          <a:pPr marL="171450" lvl="1" indent="-171450" algn="l" defTabSz="755650">
            <a:lnSpc>
              <a:spcPct val="90000"/>
            </a:lnSpc>
            <a:spcBef>
              <a:spcPct val="0"/>
            </a:spcBef>
            <a:spcAft>
              <a:spcPct val="15000"/>
            </a:spcAft>
            <a:buChar char="•"/>
          </a:pPr>
          <a:r>
            <a:rPr lang="en-US" sz="1700" kern="1200" dirty="0"/>
            <a:t>The member is/was disenrolled.</a:t>
          </a:r>
        </a:p>
        <a:p>
          <a:pPr marL="171450" lvl="1" indent="-171450" algn="l" defTabSz="755650">
            <a:lnSpc>
              <a:spcPct val="90000"/>
            </a:lnSpc>
            <a:spcBef>
              <a:spcPct val="0"/>
            </a:spcBef>
            <a:spcAft>
              <a:spcPct val="15000"/>
            </a:spcAft>
            <a:buChar char="•"/>
          </a:pPr>
          <a:r>
            <a:rPr lang="en-US" sz="1700" kern="1200" dirty="0"/>
            <a:t>The member is/was discharged.</a:t>
          </a:r>
        </a:p>
      </dsp:txBody>
      <dsp:txXfrm>
        <a:off x="2852540" y="968957"/>
        <a:ext cx="2498583" cy="3269466"/>
      </dsp:txXfrm>
    </dsp:sp>
    <dsp:sp modelId="{71DB2738-C816-44A2-8EAA-00049347DF75}">
      <dsp:nvSpPr>
        <dsp:cNvPr id="0" name=""/>
        <dsp:cNvSpPr/>
      </dsp:nvSpPr>
      <dsp:spPr>
        <a:xfrm>
          <a:off x="5700924" y="112914"/>
          <a:ext cx="2498583" cy="8560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Provider Roster Not Registered</a:t>
          </a:r>
        </a:p>
      </dsp:txBody>
      <dsp:txXfrm>
        <a:off x="5700924" y="112914"/>
        <a:ext cx="2498583" cy="856042"/>
      </dsp:txXfrm>
    </dsp:sp>
    <dsp:sp modelId="{D75CCD33-8556-43A6-81D9-369EC2E26186}">
      <dsp:nvSpPr>
        <dsp:cNvPr id="0" name=""/>
        <dsp:cNvSpPr/>
      </dsp:nvSpPr>
      <dsp:spPr>
        <a:xfrm>
          <a:off x="5700924" y="968957"/>
          <a:ext cx="2498583" cy="326946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The rendering provider’s NPI is not registered with Magellan. </a:t>
          </a:r>
          <a:endParaRPr lang="en-US" sz="1700" b="0" kern="1200" dirty="0">
            <a:solidFill>
              <a:schemeClr val="tx1"/>
            </a:solidFill>
          </a:endParaRPr>
        </a:p>
      </dsp:txBody>
      <dsp:txXfrm>
        <a:off x="5700924" y="968957"/>
        <a:ext cx="2498583" cy="3269466"/>
      </dsp:txXfrm>
    </dsp:sp>
    <dsp:sp modelId="{56295446-0368-44ED-80C7-D778CF775A10}">
      <dsp:nvSpPr>
        <dsp:cNvPr id="0" name=""/>
        <dsp:cNvSpPr/>
      </dsp:nvSpPr>
      <dsp:spPr>
        <a:xfrm>
          <a:off x="8549309" y="112914"/>
          <a:ext cx="2498583" cy="8560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Invalid Procedure Code/Modifier Combination</a:t>
          </a:r>
        </a:p>
      </dsp:txBody>
      <dsp:txXfrm>
        <a:off x="8549309" y="112914"/>
        <a:ext cx="2498583" cy="856042"/>
      </dsp:txXfrm>
    </dsp:sp>
    <dsp:sp modelId="{F9185ADE-E6B8-44C9-80A6-A457BB97A30F}">
      <dsp:nvSpPr>
        <dsp:cNvPr id="0" name=""/>
        <dsp:cNvSpPr/>
      </dsp:nvSpPr>
      <dsp:spPr>
        <a:xfrm>
          <a:off x="8549309" y="968957"/>
          <a:ext cx="2498583" cy="326946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The provider submitted a claim for an incorrect procedure code and/or incorrect modifier(s).</a:t>
          </a:r>
        </a:p>
        <a:p>
          <a:pPr marL="171450" lvl="1" indent="-171450" algn="l" defTabSz="755650">
            <a:lnSpc>
              <a:spcPct val="90000"/>
            </a:lnSpc>
            <a:spcBef>
              <a:spcPct val="0"/>
            </a:spcBef>
            <a:spcAft>
              <a:spcPct val="15000"/>
            </a:spcAft>
            <a:buChar char="•"/>
          </a:pPr>
          <a:r>
            <a:rPr lang="en-US" sz="1700" kern="1200" dirty="0"/>
            <a:t>The modifiers were correct but out of order.</a:t>
          </a:r>
        </a:p>
        <a:p>
          <a:pPr marL="171450" lvl="1" indent="-171450" algn="l" defTabSz="755650">
            <a:lnSpc>
              <a:spcPct val="90000"/>
            </a:lnSpc>
            <a:spcBef>
              <a:spcPct val="0"/>
            </a:spcBef>
            <a:spcAft>
              <a:spcPct val="15000"/>
            </a:spcAft>
            <a:buChar char="•"/>
          </a:pPr>
          <a:r>
            <a:rPr lang="en-US" sz="1700" kern="1200" dirty="0"/>
            <a:t>The HA modifier was not required.</a:t>
          </a:r>
        </a:p>
      </dsp:txBody>
      <dsp:txXfrm>
        <a:off x="8549309" y="968957"/>
        <a:ext cx="2498583" cy="32694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04506-A15B-476A-9E2F-EC8C3C198850}">
      <dsp:nvSpPr>
        <dsp:cNvPr id="0" name=""/>
        <dsp:cNvSpPr/>
      </dsp:nvSpPr>
      <dsp:spPr>
        <a:xfrm>
          <a:off x="0" y="178"/>
          <a:ext cx="11052048" cy="812552"/>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Changes in Medicaid Eligibility </a:t>
          </a:r>
          <a:r>
            <a:rPr lang="en-US" sz="1900" kern="1200" dirty="0">
              <a:latin typeface="Calibri" panose="020F0502020204030204" pitchFamily="34" charset="0"/>
              <a:cs typeface="Calibri" panose="020F0502020204030204" pitchFamily="34" charset="0"/>
            </a:rPr>
            <a:t>(member recert date missed, member no longer eligible, etc.)</a:t>
          </a:r>
        </a:p>
      </dsp:txBody>
      <dsp:txXfrm>
        <a:off x="39666" y="39844"/>
        <a:ext cx="10972716" cy="733220"/>
      </dsp:txXfrm>
    </dsp:sp>
    <dsp:sp modelId="{FFA022C0-6BEF-41F7-B1D0-5C028BA06019}">
      <dsp:nvSpPr>
        <dsp:cNvPr id="0" name=""/>
        <dsp:cNvSpPr/>
      </dsp:nvSpPr>
      <dsp:spPr>
        <a:xfrm>
          <a:off x="0" y="822842"/>
          <a:ext cx="11052048" cy="8125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Untimely submission of Plans of Care</a:t>
          </a:r>
          <a:r>
            <a:rPr lang="en-US" sz="1900" kern="1200" dirty="0"/>
            <a:t> </a:t>
          </a:r>
          <a:r>
            <a:rPr lang="en-US" sz="1900" kern="1200" dirty="0">
              <a:latin typeface="Calibri" panose="020F0502020204030204" pitchFamily="34" charset="0"/>
              <a:cs typeface="Calibri" panose="020F0502020204030204" pitchFamily="34" charset="0"/>
            </a:rPr>
            <a:t>(30 days from date of CSoC referral for Provisional POCs; 45 days for the Initial; once a month for Routine POCs; 90/180 days for eligibility POCs)</a:t>
          </a:r>
        </a:p>
      </dsp:txBody>
      <dsp:txXfrm>
        <a:off x="39666" y="862508"/>
        <a:ext cx="10972716" cy="733220"/>
      </dsp:txXfrm>
    </dsp:sp>
    <dsp:sp modelId="{C3683B68-53B1-403C-8958-B8D720F09EA2}">
      <dsp:nvSpPr>
        <dsp:cNvPr id="0" name=""/>
        <dsp:cNvSpPr/>
      </dsp:nvSpPr>
      <dsp:spPr>
        <a:xfrm>
          <a:off x="0" y="1645505"/>
          <a:ext cx="11052048" cy="812552"/>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kern="1200" dirty="0"/>
        </a:p>
        <a:p>
          <a:pPr marL="0" lvl="0" indent="0" algn="l" defTabSz="444500">
            <a:lnSpc>
              <a:spcPct val="90000"/>
            </a:lnSpc>
            <a:spcBef>
              <a:spcPct val="0"/>
            </a:spcBef>
            <a:spcAft>
              <a:spcPct val="35000"/>
            </a:spcAft>
            <a:buNone/>
          </a:pPr>
          <a:r>
            <a:rPr lang="en-US" sz="1900" b="1" kern="1200" dirty="0"/>
            <a:t>Untimely assessments/reassessments </a:t>
          </a:r>
          <a:r>
            <a:rPr lang="en-US" sz="1900" kern="1200" dirty="0">
              <a:latin typeface="Calibri" panose="020F0502020204030204" pitchFamily="34" charset="0"/>
              <a:cs typeface="Calibri" panose="020F0502020204030204" pitchFamily="34" charset="0"/>
            </a:rPr>
            <a:t>(CANS/IBHAs conducted after the waiver period ends will result in a gap or discharge of WAA and provider authorizations)</a:t>
          </a:r>
        </a:p>
        <a:p>
          <a:pPr marL="0" lvl="0" indent="0" algn="l" defTabSz="444500">
            <a:lnSpc>
              <a:spcPct val="90000"/>
            </a:lnSpc>
            <a:spcBef>
              <a:spcPct val="0"/>
            </a:spcBef>
            <a:spcAft>
              <a:spcPct val="35000"/>
            </a:spcAft>
            <a:buNone/>
          </a:pPr>
          <a:endParaRPr lang="en-US" sz="1000" kern="1200" dirty="0"/>
        </a:p>
      </dsp:txBody>
      <dsp:txXfrm>
        <a:off x="39666" y="1685171"/>
        <a:ext cx="10972716" cy="733220"/>
      </dsp:txXfrm>
    </dsp:sp>
    <dsp:sp modelId="{12514E78-8BF4-4130-B4BD-AEFAB3C7FD16}">
      <dsp:nvSpPr>
        <dsp:cNvPr id="0" name=""/>
        <dsp:cNvSpPr/>
      </dsp:nvSpPr>
      <dsp:spPr>
        <a:xfrm>
          <a:off x="0" y="2468168"/>
          <a:ext cx="11052048" cy="8125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Errors or omissions in eligibility documents or Plans of Care </a:t>
          </a:r>
          <a:r>
            <a:rPr lang="en-US" sz="1900" kern="1200" dirty="0">
              <a:latin typeface="Calibri" panose="020F0502020204030204" pitchFamily="34" charset="0"/>
              <a:cs typeface="Calibri" panose="020F0502020204030204" pitchFamily="34" charset="0"/>
            </a:rPr>
            <a:t>(omitting a provider and or accompanying strategy on a Plan of Care; using </a:t>
          </a:r>
          <a:r>
            <a:rPr lang="en-US" sz="1900" kern="1200">
              <a:latin typeface="Calibri" panose="020F0502020204030204" pitchFamily="34" charset="0"/>
              <a:cs typeface="Calibri" panose="020F0502020204030204" pitchFamily="34" charset="0"/>
            </a:rPr>
            <a:t>an incomplete/incorrect </a:t>
          </a:r>
          <a:r>
            <a:rPr lang="en-US" sz="1900" kern="1200" dirty="0">
              <a:latin typeface="Calibri" panose="020F0502020204030204" pitchFamily="34" charset="0"/>
              <a:cs typeface="Calibri" panose="020F0502020204030204" pitchFamily="34" charset="0"/>
            </a:rPr>
            <a:t>provider MIS; neglecting to address a youth’s need on </a:t>
          </a:r>
          <a:r>
            <a:rPr lang="en-US" sz="1900" kern="1200">
              <a:latin typeface="Calibri" panose="020F0502020204030204" pitchFamily="34" charset="0"/>
              <a:cs typeface="Calibri" panose="020F0502020204030204" pitchFamily="34" charset="0"/>
            </a:rPr>
            <a:t>the POC; </a:t>
          </a:r>
          <a:r>
            <a:rPr lang="en-US" sz="1900" kern="1200" dirty="0">
              <a:latin typeface="Calibri" panose="020F0502020204030204" pitchFamily="34" charset="0"/>
              <a:cs typeface="Calibri" panose="020F0502020204030204" pitchFamily="34" charset="0"/>
            </a:rPr>
            <a:t>mislabeling a POC that requests additional service authorizations) </a:t>
          </a:r>
        </a:p>
      </dsp:txBody>
      <dsp:txXfrm>
        <a:off x="39666" y="2507834"/>
        <a:ext cx="10972716" cy="733220"/>
      </dsp:txXfrm>
    </dsp:sp>
    <dsp:sp modelId="{BEFE7D03-CC49-4F19-9AA0-84CA849BF09B}">
      <dsp:nvSpPr>
        <dsp:cNvPr id="0" name=""/>
        <dsp:cNvSpPr/>
      </dsp:nvSpPr>
      <dsp:spPr>
        <a:xfrm>
          <a:off x="0" y="3293173"/>
          <a:ext cx="11052048" cy="812552"/>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Changes in Level of Care </a:t>
          </a:r>
          <a:r>
            <a:rPr lang="en-US" sz="1900" kern="1200" dirty="0">
              <a:latin typeface="+mj-lt"/>
              <a:cs typeface="Calibri Light" panose="020F0302020204030204" pitchFamily="34" charset="0"/>
            </a:rPr>
            <a:t>(Claims for most services will not pay when a youth is inpatient in a psychiatric hospital)</a:t>
          </a:r>
          <a:r>
            <a:rPr lang="en-US" sz="1900" kern="1200" dirty="0">
              <a:latin typeface="+mj-lt"/>
            </a:rPr>
            <a:t>   </a:t>
          </a:r>
        </a:p>
      </dsp:txBody>
      <dsp:txXfrm>
        <a:off x="39666" y="3332839"/>
        <a:ext cx="10972716" cy="733220"/>
      </dsp:txXfrm>
    </dsp:sp>
    <dsp:sp modelId="{E9A27F8C-6529-472A-92B3-F264F681DA85}">
      <dsp:nvSpPr>
        <dsp:cNvPr id="0" name=""/>
        <dsp:cNvSpPr/>
      </dsp:nvSpPr>
      <dsp:spPr>
        <a:xfrm>
          <a:off x="0" y="4113495"/>
          <a:ext cx="11052048" cy="8125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Discontinuation of a service </a:t>
          </a:r>
          <a:r>
            <a:rPr lang="en-US" sz="1900" b="0" kern="1200" dirty="0"/>
            <a:t>(P</a:t>
          </a:r>
          <a:r>
            <a:rPr lang="en-US" sz="1900" kern="1200" dirty="0">
              <a:latin typeface="Calibri" panose="020F0502020204030204" pitchFamily="34" charset="0"/>
              <a:cs typeface="Calibri" panose="020F0502020204030204" pitchFamily="34" charset="0"/>
            </a:rPr>
            <a:t>rovider is removed from the POC causing the authorization to end)</a:t>
          </a:r>
        </a:p>
      </dsp:txBody>
      <dsp:txXfrm>
        <a:off x="39666" y="4153161"/>
        <a:ext cx="10972716" cy="733220"/>
      </dsp:txXfrm>
    </dsp:sp>
    <dsp:sp modelId="{BBCCE5F2-DC41-4468-80A6-08ADB3FC55CC}">
      <dsp:nvSpPr>
        <dsp:cNvPr id="0" name=""/>
        <dsp:cNvSpPr/>
      </dsp:nvSpPr>
      <dsp:spPr>
        <a:xfrm>
          <a:off x="0" y="4936158"/>
          <a:ext cx="11052048" cy="812552"/>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Discharge</a:t>
          </a:r>
          <a:endParaRPr lang="en-US" sz="1900" kern="1200" dirty="0">
            <a:latin typeface="Calibri Light" panose="020F0302020204030204" pitchFamily="34" charset="0"/>
            <a:cs typeface="Calibri Light" panose="020F0302020204030204" pitchFamily="34" charset="0"/>
          </a:endParaRPr>
        </a:p>
      </dsp:txBody>
      <dsp:txXfrm>
        <a:off x="39666" y="4975824"/>
        <a:ext cx="10972716" cy="733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BF276-C465-46F9-B287-130981B22008}">
      <dsp:nvSpPr>
        <dsp:cNvPr id="0" name=""/>
        <dsp:cNvSpPr/>
      </dsp:nvSpPr>
      <dsp:spPr>
        <a:xfrm>
          <a:off x="0" y="133388"/>
          <a:ext cx="5317177" cy="120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2672" tIns="124968" rIns="412672" bIns="78232" numCol="1" spcCol="1270" anchor="t" anchorCtr="0">
          <a:noAutofit/>
        </a:bodyPr>
        <a:lstStyle/>
        <a:p>
          <a:pPr marL="0" lvl="1" indent="-91440" algn="l" defTabSz="488950">
            <a:lnSpc>
              <a:spcPct val="90000"/>
            </a:lnSpc>
            <a:spcBef>
              <a:spcPct val="0"/>
            </a:spcBef>
            <a:spcAft>
              <a:spcPct val="15000"/>
            </a:spcAft>
            <a:buFontTx/>
            <a:buNone/>
          </a:pPr>
          <a:r>
            <a:rPr lang="en-US" sz="1100" kern="1200" dirty="0"/>
            <a:t>The Wraparound Agency is responsible for sharing the following documents with any formal providers listed on the youth’s POC: </a:t>
          </a:r>
        </a:p>
        <a:p>
          <a:pPr marL="57150" lvl="1" indent="-57150" algn="l" defTabSz="488950">
            <a:lnSpc>
              <a:spcPct val="90000"/>
            </a:lnSpc>
            <a:spcBef>
              <a:spcPct val="0"/>
            </a:spcBef>
            <a:spcAft>
              <a:spcPct val="15000"/>
            </a:spcAft>
            <a:buChar char="•"/>
          </a:pPr>
          <a:r>
            <a:rPr lang="en-US" sz="1100" kern="1200" dirty="0"/>
            <a:t>Independent Behavioral Health Assessment (IBHA)</a:t>
          </a:r>
        </a:p>
        <a:p>
          <a:pPr marL="91440" lvl="1" indent="-91440" algn="l" defTabSz="488950">
            <a:lnSpc>
              <a:spcPct val="90000"/>
            </a:lnSpc>
            <a:spcBef>
              <a:spcPct val="0"/>
            </a:spcBef>
            <a:spcAft>
              <a:spcPct val="15000"/>
            </a:spcAft>
            <a:buChar char="•"/>
          </a:pPr>
          <a:r>
            <a:rPr lang="en-US" sz="1100" kern="1200" dirty="0"/>
            <a:t>Child and Adolescent Needs and Strengths (CANS) Comprehensive Screening Tools</a:t>
          </a:r>
        </a:p>
        <a:p>
          <a:pPr marL="91440" lvl="1" indent="-91440" algn="l" defTabSz="488950">
            <a:lnSpc>
              <a:spcPct val="90000"/>
            </a:lnSpc>
            <a:spcBef>
              <a:spcPct val="0"/>
            </a:spcBef>
            <a:spcAft>
              <a:spcPct val="15000"/>
            </a:spcAft>
            <a:buChar char="•"/>
          </a:pPr>
          <a:r>
            <a:rPr lang="en-US" sz="1100" kern="1200" dirty="0"/>
            <a:t>Plan of Care (POC) and Crisis Plan </a:t>
          </a:r>
        </a:p>
      </dsp:txBody>
      <dsp:txXfrm>
        <a:off x="0" y="133388"/>
        <a:ext cx="5317177" cy="1209600"/>
      </dsp:txXfrm>
    </dsp:sp>
    <dsp:sp modelId="{C3AF46EF-2CC1-4558-970E-8718F508379A}">
      <dsp:nvSpPr>
        <dsp:cNvPr id="0" name=""/>
        <dsp:cNvSpPr/>
      </dsp:nvSpPr>
      <dsp:spPr>
        <a:xfrm>
          <a:off x="265858" y="44828"/>
          <a:ext cx="3722023" cy="1771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684" tIns="0" rIns="140684" bIns="0" numCol="1" spcCol="1270" anchor="ctr" anchorCtr="0">
          <a:noAutofit/>
        </a:bodyPr>
        <a:lstStyle/>
        <a:p>
          <a:pPr marL="0" lvl="0" indent="0" algn="l" defTabSz="533400">
            <a:lnSpc>
              <a:spcPct val="90000"/>
            </a:lnSpc>
            <a:spcBef>
              <a:spcPct val="0"/>
            </a:spcBef>
            <a:spcAft>
              <a:spcPct val="35000"/>
            </a:spcAft>
            <a:buNone/>
          </a:pPr>
          <a:r>
            <a:rPr lang="en-US" sz="1200" kern="1200" dirty="0"/>
            <a:t>Eligibility Assessment and POC Development</a:t>
          </a:r>
        </a:p>
      </dsp:txBody>
      <dsp:txXfrm>
        <a:off x="274504" y="53474"/>
        <a:ext cx="3704731" cy="159828"/>
      </dsp:txXfrm>
    </dsp:sp>
    <dsp:sp modelId="{8BCE1EEE-80EC-4CF7-8B2A-4FF743F89E86}">
      <dsp:nvSpPr>
        <dsp:cNvPr id="0" name=""/>
        <dsp:cNvSpPr/>
      </dsp:nvSpPr>
      <dsp:spPr>
        <a:xfrm>
          <a:off x="0" y="1463948"/>
          <a:ext cx="5317177" cy="1512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2672" tIns="124968" rIns="412672" bIns="78232" numCol="1" spcCol="1270" anchor="ctr" anchorCtr="0">
          <a:noAutofit/>
        </a:bodyPr>
        <a:lstStyle/>
        <a:p>
          <a:pPr marL="91440" lvl="1" indent="-91440" algn="l" defTabSz="488950">
            <a:lnSpc>
              <a:spcPct val="90000"/>
            </a:lnSpc>
            <a:spcBef>
              <a:spcPct val="0"/>
            </a:spcBef>
            <a:spcAft>
              <a:spcPct val="15000"/>
            </a:spcAft>
            <a:buChar char="•"/>
          </a:pPr>
          <a:r>
            <a:rPr lang="en-US" sz="1100" kern="1200" dirty="0"/>
            <a:t>Providers must complete their own intake assessment prior to providing CPST and/or PSR and at least once every 180 days until discharge.</a:t>
          </a:r>
        </a:p>
        <a:p>
          <a:pPr marL="91440" lvl="1" indent="-91440" algn="l" defTabSz="488950">
            <a:lnSpc>
              <a:spcPct val="90000"/>
            </a:lnSpc>
            <a:spcBef>
              <a:spcPct val="0"/>
            </a:spcBef>
            <a:spcAft>
              <a:spcPct val="15000"/>
            </a:spcAft>
            <a:buChar char="•"/>
          </a:pPr>
          <a:r>
            <a:rPr lang="en-US" sz="1100" kern="1200" dirty="0"/>
            <a:t>The CANS and IBHA are excellent sources of information to guide the assessment process. </a:t>
          </a:r>
        </a:p>
        <a:p>
          <a:pPr marL="91440" lvl="1" indent="-91440" algn="l" defTabSz="488950">
            <a:lnSpc>
              <a:spcPct val="90000"/>
            </a:lnSpc>
            <a:spcBef>
              <a:spcPct val="0"/>
            </a:spcBef>
            <a:spcAft>
              <a:spcPct val="15000"/>
            </a:spcAft>
            <a:buChar char="•"/>
          </a:pPr>
          <a:r>
            <a:rPr lang="en-US" sz="1100" kern="1200" dirty="0"/>
            <a:t>If you are providing clinical services (i.e., therapy, medication management, CPST/PSR, CI, etc.), ensure your assessment is guided using one or more of our Clinical Practice Guidelines</a:t>
          </a:r>
        </a:p>
        <a:p>
          <a:pPr marL="57150" lvl="1" indent="0" algn="l" defTabSz="444500">
            <a:lnSpc>
              <a:spcPct val="90000"/>
            </a:lnSpc>
            <a:spcBef>
              <a:spcPct val="0"/>
            </a:spcBef>
            <a:spcAft>
              <a:spcPct val="15000"/>
            </a:spcAft>
            <a:buChar char="•"/>
          </a:pPr>
          <a:endParaRPr lang="en-US" sz="1000" kern="1200" dirty="0"/>
        </a:p>
      </dsp:txBody>
      <dsp:txXfrm>
        <a:off x="0" y="1463948"/>
        <a:ext cx="5317177" cy="1512000"/>
      </dsp:txXfrm>
    </dsp:sp>
    <dsp:sp modelId="{B7E3BC3B-46FB-4D73-9B9C-6A54796CDC78}">
      <dsp:nvSpPr>
        <dsp:cNvPr id="0" name=""/>
        <dsp:cNvSpPr/>
      </dsp:nvSpPr>
      <dsp:spPr>
        <a:xfrm>
          <a:off x="265858" y="1375388"/>
          <a:ext cx="3722023" cy="1771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684" tIns="0" rIns="140684" bIns="0" numCol="1" spcCol="1270" anchor="ctr" anchorCtr="0">
          <a:noAutofit/>
        </a:bodyPr>
        <a:lstStyle/>
        <a:p>
          <a:pPr marL="0" lvl="0" indent="0" algn="l" defTabSz="533400">
            <a:lnSpc>
              <a:spcPct val="90000"/>
            </a:lnSpc>
            <a:spcBef>
              <a:spcPct val="0"/>
            </a:spcBef>
            <a:spcAft>
              <a:spcPct val="35000"/>
            </a:spcAft>
            <a:buNone/>
          </a:pPr>
          <a:r>
            <a:rPr lang="en-US" sz="1200" kern="1200" dirty="0"/>
            <a:t>Provider’s Intake Assessments</a:t>
          </a:r>
        </a:p>
      </dsp:txBody>
      <dsp:txXfrm>
        <a:off x="274504" y="1384034"/>
        <a:ext cx="3704731" cy="159828"/>
      </dsp:txXfrm>
    </dsp:sp>
    <dsp:sp modelId="{41261863-C3AA-40A6-AFA5-7B2ECC11C2B3}">
      <dsp:nvSpPr>
        <dsp:cNvPr id="0" name=""/>
        <dsp:cNvSpPr/>
      </dsp:nvSpPr>
      <dsp:spPr>
        <a:xfrm>
          <a:off x="0" y="3096909"/>
          <a:ext cx="5317177" cy="120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2672" tIns="124968" rIns="412672" bIns="78232" numCol="1" spcCol="1270" anchor="t" anchorCtr="0">
          <a:noAutofit/>
        </a:bodyPr>
        <a:lstStyle/>
        <a:p>
          <a:pPr marL="91440" lvl="1" indent="-91440" algn="l" defTabSz="488950">
            <a:lnSpc>
              <a:spcPct val="90000"/>
            </a:lnSpc>
            <a:spcBef>
              <a:spcPct val="0"/>
            </a:spcBef>
            <a:spcAft>
              <a:spcPct val="15000"/>
            </a:spcAft>
            <a:buChar char="•"/>
          </a:pPr>
          <a:r>
            <a:rPr lang="en-US" sz="1100" kern="1200" dirty="0"/>
            <a:t>Ensures provider’s treatment goals and interventions are consistent with the strategies on the POC</a:t>
          </a:r>
        </a:p>
        <a:p>
          <a:pPr marL="91440" lvl="1" indent="-91440" algn="l" defTabSz="488950">
            <a:lnSpc>
              <a:spcPct val="90000"/>
            </a:lnSpc>
            <a:spcBef>
              <a:spcPct val="0"/>
            </a:spcBef>
            <a:spcAft>
              <a:spcPct val="15000"/>
            </a:spcAft>
            <a:buChar char="•"/>
          </a:pPr>
          <a:r>
            <a:rPr lang="en-US" sz="1100" kern="1200" dirty="0"/>
            <a:t>Provides the service authorization start and end date</a:t>
          </a:r>
        </a:p>
        <a:p>
          <a:pPr marL="91440" lvl="1" indent="-91440" algn="l" defTabSz="488950">
            <a:lnSpc>
              <a:spcPct val="90000"/>
            </a:lnSpc>
            <a:spcBef>
              <a:spcPct val="0"/>
            </a:spcBef>
            <a:spcAft>
              <a:spcPct val="15000"/>
            </a:spcAft>
            <a:buChar char="•"/>
          </a:pPr>
          <a:r>
            <a:rPr lang="en-US" sz="1100" kern="1200" dirty="0"/>
            <a:t>Specifies the type, frequency, duration, and amount of services to be provided</a:t>
          </a:r>
        </a:p>
        <a:p>
          <a:pPr marL="91440" lvl="1" indent="-91440" algn="l" defTabSz="488950">
            <a:lnSpc>
              <a:spcPct val="90000"/>
            </a:lnSpc>
            <a:spcBef>
              <a:spcPct val="0"/>
            </a:spcBef>
            <a:spcAft>
              <a:spcPct val="15000"/>
            </a:spcAft>
            <a:buChar char="•"/>
          </a:pPr>
          <a:r>
            <a:rPr lang="en-US" sz="1100" kern="1200" dirty="0"/>
            <a:t>Identifies other relevant BH providers working with youth</a:t>
          </a:r>
        </a:p>
      </dsp:txBody>
      <dsp:txXfrm>
        <a:off x="0" y="3096909"/>
        <a:ext cx="5317177" cy="1209600"/>
      </dsp:txXfrm>
    </dsp:sp>
    <dsp:sp modelId="{EAE3A993-9BE5-40B3-8013-E043F4E90EA8}">
      <dsp:nvSpPr>
        <dsp:cNvPr id="0" name=""/>
        <dsp:cNvSpPr/>
      </dsp:nvSpPr>
      <dsp:spPr>
        <a:xfrm>
          <a:off x="265858" y="3008349"/>
          <a:ext cx="3722023" cy="1771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684" tIns="0" rIns="140684" bIns="0" numCol="1" spcCol="1270" anchor="ctr" anchorCtr="0">
          <a:noAutofit/>
        </a:bodyPr>
        <a:lstStyle/>
        <a:p>
          <a:pPr marL="0" lvl="0" indent="0" algn="l" defTabSz="533400">
            <a:lnSpc>
              <a:spcPct val="90000"/>
            </a:lnSpc>
            <a:spcBef>
              <a:spcPct val="0"/>
            </a:spcBef>
            <a:spcAft>
              <a:spcPct val="35000"/>
            </a:spcAft>
            <a:buNone/>
          </a:pPr>
          <a:r>
            <a:rPr lang="en-US" sz="1200" kern="1200" dirty="0"/>
            <a:t>Provider’s Treatment Plan</a:t>
          </a:r>
        </a:p>
      </dsp:txBody>
      <dsp:txXfrm>
        <a:off x="274504" y="3016995"/>
        <a:ext cx="3704731" cy="159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FDE59-6EBD-46B1-8F93-339DBB91DB45}">
      <dsp:nvSpPr>
        <dsp:cNvPr id="0" name=""/>
        <dsp:cNvSpPr/>
      </dsp:nvSpPr>
      <dsp:spPr>
        <a:xfrm rot="5400000">
          <a:off x="742741" y="1060042"/>
          <a:ext cx="553476" cy="630113"/>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71CC54E-EFEE-45AF-B15F-AF0D0E829115}">
      <dsp:nvSpPr>
        <dsp:cNvPr id="0" name=""/>
        <dsp:cNvSpPr/>
      </dsp:nvSpPr>
      <dsp:spPr>
        <a:xfrm>
          <a:off x="0" y="528938"/>
          <a:ext cx="2117521" cy="598140"/>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Receive a new client to your Practice/Agency/Facility</a:t>
          </a:r>
        </a:p>
      </dsp:txBody>
      <dsp:txXfrm>
        <a:off x="29204" y="558142"/>
        <a:ext cx="2059113" cy="539732"/>
      </dsp:txXfrm>
    </dsp:sp>
    <dsp:sp modelId="{C276EF00-6A24-4116-9A59-62BCC296CCF8}">
      <dsp:nvSpPr>
        <dsp:cNvPr id="0" name=""/>
        <dsp:cNvSpPr/>
      </dsp:nvSpPr>
      <dsp:spPr>
        <a:xfrm>
          <a:off x="1845471" y="713070"/>
          <a:ext cx="42373" cy="118385"/>
        </a:xfrm>
        <a:prstGeom prst="rect">
          <a:avLst/>
        </a:prstGeom>
        <a:noFill/>
        <a:ln>
          <a:noFill/>
        </a:ln>
        <a:effectLst/>
      </dsp:spPr>
      <dsp:style>
        <a:lnRef idx="0">
          <a:scrgbClr r="0" g="0" b="0"/>
        </a:lnRef>
        <a:fillRef idx="0">
          <a:scrgbClr r="0" g="0" b="0"/>
        </a:fillRef>
        <a:effectRef idx="0">
          <a:scrgbClr r="0" g="0" b="0"/>
        </a:effectRef>
        <a:fontRef idx="minor"/>
      </dsp:style>
    </dsp:sp>
    <dsp:sp modelId="{37EBA17C-8DBE-4754-93CF-8AB839BFC3D1}">
      <dsp:nvSpPr>
        <dsp:cNvPr id="0" name=""/>
        <dsp:cNvSpPr/>
      </dsp:nvSpPr>
      <dsp:spPr>
        <a:xfrm rot="5400000">
          <a:off x="1850605" y="1757754"/>
          <a:ext cx="553476" cy="630113"/>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726AA09-36BA-4117-8536-60F0FA7D6B94}">
      <dsp:nvSpPr>
        <dsp:cNvPr id="0" name=""/>
        <dsp:cNvSpPr/>
      </dsp:nvSpPr>
      <dsp:spPr>
        <a:xfrm>
          <a:off x="1348909" y="1224533"/>
          <a:ext cx="2674955" cy="583296"/>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Verify Medicaid eligibility &amp; confirm specific benefit plan.</a:t>
          </a:r>
        </a:p>
      </dsp:txBody>
      <dsp:txXfrm>
        <a:off x="1377388" y="1253012"/>
        <a:ext cx="2617997" cy="526338"/>
      </dsp:txXfrm>
    </dsp:sp>
    <dsp:sp modelId="{5B7A0B31-4036-48C9-B6B3-52B7862A092E}">
      <dsp:nvSpPr>
        <dsp:cNvPr id="0" name=""/>
        <dsp:cNvSpPr/>
      </dsp:nvSpPr>
      <dsp:spPr>
        <a:xfrm>
          <a:off x="2822960" y="1206874"/>
          <a:ext cx="677650" cy="527120"/>
        </a:xfrm>
        <a:prstGeom prst="rect">
          <a:avLst/>
        </a:prstGeom>
        <a:noFill/>
        <a:ln>
          <a:noFill/>
        </a:ln>
        <a:effectLst/>
      </dsp:spPr>
      <dsp:style>
        <a:lnRef idx="0">
          <a:scrgbClr r="0" g="0" b="0"/>
        </a:lnRef>
        <a:fillRef idx="0">
          <a:scrgbClr r="0" g="0" b="0"/>
        </a:fillRef>
        <a:effectRef idx="0">
          <a:scrgbClr r="0" g="0" b="0"/>
        </a:effectRef>
        <a:fontRef idx="minor"/>
      </dsp:style>
    </dsp:sp>
    <dsp:sp modelId="{32CC8A6F-180A-447B-A8E4-019F0F7AA8BF}">
      <dsp:nvSpPr>
        <dsp:cNvPr id="0" name=""/>
        <dsp:cNvSpPr/>
      </dsp:nvSpPr>
      <dsp:spPr>
        <a:xfrm rot="5400000">
          <a:off x="2689623" y="2531789"/>
          <a:ext cx="553476" cy="630113"/>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1ADDBE8-4FCC-4783-A4FC-C9F944FA634C}">
      <dsp:nvSpPr>
        <dsp:cNvPr id="0" name=""/>
        <dsp:cNvSpPr/>
      </dsp:nvSpPr>
      <dsp:spPr>
        <a:xfrm>
          <a:off x="2512430" y="1867993"/>
          <a:ext cx="3588916" cy="788876"/>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Participate in Child &amp; Family team meetings so that the Wraparound Agency can request authorizations on your behalf on the Plan of Care.</a:t>
          </a:r>
        </a:p>
      </dsp:txBody>
      <dsp:txXfrm>
        <a:off x="2550947" y="1906510"/>
        <a:ext cx="3511882" cy="711842"/>
      </dsp:txXfrm>
    </dsp:sp>
    <dsp:sp modelId="{4B40F208-27DB-4B9A-B2AF-BF4D57DB85F2}">
      <dsp:nvSpPr>
        <dsp:cNvPr id="0" name=""/>
        <dsp:cNvSpPr/>
      </dsp:nvSpPr>
      <dsp:spPr>
        <a:xfrm>
          <a:off x="4296350" y="2007836"/>
          <a:ext cx="677650" cy="527120"/>
        </a:xfrm>
        <a:prstGeom prst="rect">
          <a:avLst/>
        </a:prstGeom>
        <a:noFill/>
        <a:ln>
          <a:noFill/>
        </a:ln>
        <a:effectLst/>
      </dsp:spPr>
      <dsp:style>
        <a:lnRef idx="0">
          <a:scrgbClr r="0" g="0" b="0"/>
        </a:lnRef>
        <a:fillRef idx="0">
          <a:scrgbClr r="0" g="0" b="0"/>
        </a:fillRef>
        <a:effectRef idx="0">
          <a:scrgbClr r="0" g="0" b="0"/>
        </a:effectRef>
        <a:fontRef idx="minor"/>
      </dsp:style>
    </dsp:sp>
    <dsp:sp modelId="{DCAA71E1-E67B-4F9E-8E88-738CBFE3311B}">
      <dsp:nvSpPr>
        <dsp:cNvPr id="0" name=""/>
        <dsp:cNvSpPr/>
      </dsp:nvSpPr>
      <dsp:spPr>
        <a:xfrm rot="5400000">
          <a:off x="3593991" y="3347465"/>
          <a:ext cx="553476" cy="630113"/>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FE76CEA-2770-4CDE-B3F2-F4B301B84D88}">
      <dsp:nvSpPr>
        <dsp:cNvPr id="0" name=""/>
        <dsp:cNvSpPr/>
      </dsp:nvSpPr>
      <dsp:spPr>
        <a:xfrm>
          <a:off x="3260763" y="2798165"/>
          <a:ext cx="3581704" cy="718545"/>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Prepare treatment plan informed by the Plan of Care, conduct service delivery, and document client encounters as required by your agency.</a:t>
          </a:r>
        </a:p>
      </dsp:txBody>
      <dsp:txXfrm>
        <a:off x="3295846" y="2833248"/>
        <a:ext cx="3511538" cy="648379"/>
      </dsp:txXfrm>
    </dsp:sp>
    <dsp:sp modelId="{989A30DA-222E-4701-A3EF-528014F47732}">
      <dsp:nvSpPr>
        <dsp:cNvPr id="0" name=""/>
        <dsp:cNvSpPr/>
      </dsp:nvSpPr>
      <dsp:spPr>
        <a:xfrm>
          <a:off x="5309154" y="2773632"/>
          <a:ext cx="677650" cy="527120"/>
        </a:xfrm>
        <a:prstGeom prst="rect">
          <a:avLst/>
        </a:prstGeom>
        <a:noFill/>
        <a:ln>
          <a:noFill/>
        </a:ln>
        <a:effectLst/>
      </dsp:spPr>
      <dsp:style>
        <a:lnRef idx="0">
          <a:scrgbClr r="0" g="0" b="0"/>
        </a:lnRef>
        <a:fillRef idx="0">
          <a:scrgbClr r="0" g="0" b="0"/>
        </a:fillRef>
        <a:effectRef idx="0">
          <a:scrgbClr r="0" g="0" b="0"/>
        </a:effectRef>
        <a:fontRef idx="minor"/>
      </dsp:style>
    </dsp:sp>
    <dsp:sp modelId="{8CD755F7-5806-4A18-8E36-84BAB69EB798}">
      <dsp:nvSpPr>
        <dsp:cNvPr id="0" name=""/>
        <dsp:cNvSpPr/>
      </dsp:nvSpPr>
      <dsp:spPr>
        <a:xfrm rot="5400000">
          <a:off x="4253346" y="4233463"/>
          <a:ext cx="553476" cy="630113"/>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423F8BA-E48C-4859-A93B-841FB82C246B}">
      <dsp:nvSpPr>
        <dsp:cNvPr id="0" name=""/>
        <dsp:cNvSpPr/>
      </dsp:nvSpPr>
      <dsp:spPr>
        <a:xfrm>
          <a:off x="4104403" y="3540248"/>
          <a:ext cx="3758751" cy="667290"/>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Conduct services and collaborate with the Wraparound Agency.  Continue participating in Child &amp; Family Team meetings.  Keep team updated on progress.</a:t>
          </a:r>
        </a:p>
      </dsp:txBody>
      <dsp:txXfrm>
        <a:off x="4136983" y="3572828"/>
        <a:ext cx="3693591" cy="602130"/>
      </dsp:txXfrm>
    </dsp:sp>
    <dsp:sp modelId="{E307F110-FDE6-42DA-9B94-73198C768ACD}">
      <dsp:nvSpPr>
        <dsp:cNvPr id="0" name=""/>
        <dsp:cNvSpPr/>
      </dsp:nvSpPr>
      <dsp:spPr>
        <a:xfrm flipV="1">
          <a:off x="6472583" y="3756173"/>
          <a:ext cx="560661" cy="42375"/>
        </a:xfrm>
        <a:prstGeom prst="rect">
          <a:avLst/>
        </a:prstGeom>
        <a:noFill/>
        <a:ln>
          <a:noFill/>
        </a:ln>
        <a:effectLst/>
      </dsp:spPr>
      <dsp:style>
        <a:lnRef idx="0">
          <a:scrgbClr r="0" g="0" b="0"/>
        </a:lnRef>
        <a:fillRef idx="0">
          <a:scrgbClr r="0" g="0" b="0"/>
        </a:fillRef>
        <a:effectRef idx="0">
          <a:scrgbClr r="0" g="0" b="0"/>
        </a:effectRef>
        <a:fontRef idx="minor"/>
      </dsp:style>
    </dsp:sp>
    <dsp:sp modelId="{20138A82-A836-4ED7-91A9-5ACBFAF62F8C}">
      <dsp:nvSpPr>
        <dsp:cNvPr id="0" name=""/>
        <dsp:cNvSpPr/>
      </dsp:nvSpPr>
      <dsp:spPr>
        <a:xfrm>
          <a:off x="4789835" y="4384459"/>
          <a:ext cx="3595857" cy="844520"/>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Submit claims to Magellan as per your chosen claims submission option and as often as you would like within the required billing period.</a:t>
          </a:r>
        </a:p>
      </dsp:txBody>
      <dsp:txXfrm>
        <a:off x="4831068" y="4425692"/>
        <a:ext cx="3513391" cy="7620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E1EF2-D81F-450F-97F8-74633DAD271E}">
      <dsp:nvSpPr>
        <dsp:cNvPr id="0" name=""/>
        <dsp:cNvSpPr/>
      </dsp:nvSpPr>
      <dsp:spPr>
        <a:xfrm rot="5400000">
          <a:off x="1396977" y="703621"/>
          <a:ext cx="647890" cy="737600"/>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17CF59F-BBDB-458C-B1B4-1B0254CD270B}">
      <dsp:nvSpPr>
        <dsp:cNvPr id="0" name=""/>
        <dsp:cNvSpPr/>
      </dsp:nvSpPr>
      <dsp:spPr>
        <a:xfrm>
          <a:off x="792427" y="35372"/>
          <a:ext cx="1978120" cy="728512"/>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Receive a new client to your Practice/Agency/Facility</a:t>
          </a:r>
        </a:p>
      </dsp:txBody>
      <dsp:txXfrm>
        <a:off x="827996" y="70941"/>
        <a:ext cx="1906982" cy="657374"/>
      </dsp:txXfrm>
    </dsp:sp>
    <dsp:sp modelId="{05560C56-064E-47DF-8C08-43AAFBBFD5F0}">
      <dsp:nvSpPr>
        <dsp:cNvPr id="0" name=""/>
        <dsp:cNvSpPr/>
      </dsp:nvSpPr>
      <dsp:spPr>
        <a:xfrm flipV="1">
          <a:off x="2657747" y="335105"/>
          <a:ext cx="131393" cy="128276"/>
        </a:xfrm>
        <a:prstGeom prst="rect">
          <a:avLst/>
        </a:prstGeom>
        <a:noFill/>
        <a:ln>
          <a:noFill/>
        </a:ln>
        <a:effectLst/>
      </dsp:spPr>
      <dsp:style>
        <a:lnRef idx="0">
          <a:scrgbClr r="0" g="0" b="0"/>
        </a:lnRef>
        <a:fillRef idx="0">
          <a:scrgbClr r="0" g="0" b="0"/>
        </a:fillRef>
        <a:effectRef idx="0">
          <a:scrgbClr r="0" g="0" b="0"/>
        </a:effectRef>
        <a:fontRef idx="minor"/>
      </dsp:style>
    </dsp:sp>
    <dsp:sp modelId="{C54C176B-D8E1-476D-9ED0-579733A9A460}">
      <dsp:nvSpPr>
        <dsp:cNvPr id="0" name=""/>
        <dsp:cNvSpPr/>
      </dsp:nvSpPr>
      <dsp:spPr>
        <a:xfrm rot="5400000">
          <a:off x="2447494" y="1599077"/>
          <a:ext cx="647890" cy="737600"/>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EC93512-9CEA-4C9E-8F0A-DD5FD3A75D8B}">
      <dsp:nvSpPr>
        <dsp:cNvPr id="0" name=""/>
        <dsp:cNvSpPr/>
      </dsp:nvSpPr>
      <dsp:spPr>
        <a:xfrm>
          <a:off x="2062453" y="875498"/>
          <a:ext cx="2140651" cy="774188"/>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Verify Medicaid eligibility &amp; confirm specific benefit plan.</a:t>
          </a:r>
        </a:p>
      </dsp:txBody>
      <dsp:txXfrm>
        <a:off x="2100253" y="913298"/>
        <a:ext cx="2065051" cy="698588"/>
      </dsp:txXfrm>
    </dsp:sp>
    <dsp:sp modelId="{3A2E29F0-F509-4FD8-83A1-0035DADBE954}">
      <dsp:nvSpPr>
        <dsp:cNvPr id="0" name=""/>
        <dsp:cNvSpPr/>
      </dsp:nvSpPr>
      <dsp:spPr>
        <a:xfrm>
          <a:off x="3698213" y="1198485"/>
          <a:ext cx="129838" cy="127443"/>
        </a:xfrm>
        <a:prstGeom prst="rect">
          <a:avLst/>
        </a:prstGeom>
        <a:noFill/>
        <a:ln>
          <a:noFill/>
        </a:ln>
        <a:effectLst/>
      </dsp:spPr>
      <dsp:style>
        <a:lnRef idx="0">
          <a:scrgbClr r="0" g="0" b="0"/>
        </a:lnRef>
        <a:fillRef idx="0">
          <a:scrgbClr r="0" g="0" b="0"/>
        </a:fillRef>
        <a:effectRef idx="0">
          <a:scrgbClr r="0" g="0" b="0"/>
        </a:effectRef>
        <a:fontRef idx="minor"/>
      </dsp:style>
    </dsp:sp>
    <dsp:sp modelId="{FB585B7C-8AD5-42ED-9852-D3B98B930627}">
      <dsp:nvSpPr>
        <dsp:cNvPr id="0" name=""/>
        <dsp:cNvSpPr/>
      </dsp:nvSpPr>
      <dsp:spPr>
        <a:xfrm rot="5400000">
          <a:off x="3549977" y="2500051"/>
          <a:ext cx="647890" cy="737600"/>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BC07486-3DE8-40AC-8DC7-BEF5778C021B}">
      <dsp:nvSpPr>
        <dsp:cNvPr id="0" name=""/>
        <dsp:cNvSpPr/>
      </dsp:nvSpPr>
      <dsp:spPr>
        <a:xfrm>
          <a:off x="3131873" y="1739897"/>
          <a:ext cx="2428773" cy="763431"/>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Obtain prior authorizations for services before rendering them.</a:t>
          </a:r>
        </a:p>
      </dsp:txBody>
      <dsp:txXfrm>
        <a:off x="3169147" y="1777171"/>
        <a:ext cx="2354225" cy="688883"/>
      </dsp:txXfrm>
    </dsp:sp>
    <dsp:sp modelId="{2E0311A7-C8A1-4205-A8CC-9985F7239297}">
      <dsp:nvSpPr>
        <dsp:cNvPr id="0" name=""/>
        <dsp:cNvSpPr/>
      </dsp:nvSpPr>
      <dsp:spPr>
        <a:xfrm>
          <a:off x="4572166" y="2012433"/>
          <a:ext cx="586899" cy="214717"/>
        </a:xfrm>
        <a:prstGeom prst="rect">
          <a:avLst/>
        </a:prstGeom>
        <a:noFill/>
        <a:ln>
          <a:noFill/>
        </a:ln>
        <a:effectLst/>
      </dsp:spPr>
      <dsp:style>
        <a:lnRef idx="0">
          <a:scrgbClr r="0" g="0" b="0"/>
        </a:lnRef>
        <a:fillRef idx="0">
          <a:scrgbClr r="0" g="0" b="0"/>
        </a:fillRef>
        <a:effectRef idx="0">
          <a:scrgbClr r="0" g="0" b="0"/>
        </a:effectRef>
        <a:fontRef idx="minor"/>
      </dsp:style>
    </dsp:sp>
    <dsp:sp modelId="{2E9715ED-5A9C-4259-9A3C-5D0142F3D962}">
      <dsp:nvSpPr>
        <dsp:cNvPr id="0" name=""/>
        <dsp:cNvSpPr/>
      </dsp:nvSpPr>
      <dsp:spPr>
        <a:xfrm rot="5400000">
          <a:off x="4537550" y="3270923"/>
          <a:ext cx="647890" cy="737600"/>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5E109F4-B804-4728-A250-0EEC2BBF548A}">
      <dsp:nvSpPr>
        <dsp:cNvPr id="0" name=""/>
        <dsp:cNvSpPr/>
      </dsp:nvSpPr>
      <dsp:spPr>
        <a:xfrm>
          <a:off x="4203191" y="2544035"/>
          <a:ext cx="3808412" cy="763431"/>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Prepare treatment plan, conduct service delivery and document client encounters as required by your agency.  Keep concurrent review appointments with Care Managers, as required.</a:t>
          </a:r>
        </a:p>
      </dsp:txBody>
      <dsp:txXfrm>
        <a:off x="4240465" y="2581309"/>
        <a:ext cx="3733864" cy="688883"/>
      </dsp:txXfrm>
    </dsp:sp>
    <dsp:sp modelId="{D2ED38F7-95DD-475C-ADDA-00A8D67DE6AE}">
      <dsp:nvSpPr>
        <dsp:cNvPr id="0" name=""/>
        <dsp:cNvSpPr/>
      </dsp:nvSpPr>
      <dsp:spPr>
        <a:xfrm>
          <a:off x="6117235" y="2668858"/>
          <a:ext cx="793247" cy="617038"/>
        </a:xfrm>
        <a:prstGeom prst="rect">
          <a:avLst/>
        </a:prstGeom>
        <a:noFill/>
        <a:ln>
          <a:noFill/>
        </a:ln>
        <a:effectLst/>
      </dsp:spPr>
      <dsp:style>
        <a:lnRef idx="0">
          <a:scrgbClr r="0" g="0" b="0"/>
        </a:lnRef>
        <a:fillRef idx="0">
          <a:scrgbClr r="0" g="0" b="0"/>
        </a:fillRef>
        <a:effectRef idx="0">
          <a:scrgbClr r="0" g="0" b="0"/>
        </a:effectRef>
        <a:fontRef idx="minor"/>
      </dsp:style>
    </dsp:sp>
    <dsp:sp modelId="{895452D9-BC11-42C6-9F66-BE8F02BB1684}">
      <dsp:nvSpPr>
        <dsp:cNvPr id="0" name=""/>
        <dsp:cNvSpPr/>
      </dsp:nvSpPr>
      <dsp:spPr>
        <a:xfrm rot="5400000">
          <a:off x="5452976" y="4070633"/>
          <a:ext cx="647890" cy="737600"/>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355F73E-18B1-408B-8243-D06935937E97}">
      <dsp:nvSpPr>
        <dsp:cNvPr id="0" name=""/>
        <dsp:cNvSpPr/>
      </dsp:nvSpPr>
      <dsp:spPr>
        <a:xfrm>
          <a:off x="5227370" y="3357425"/>
          <a:ext cx="3267539" cy="734329"/>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Contact and Collaborate with the Wraparound Agency.</a:t>
          </a:r>
        </a:p>
      </dsp:txBody>
      <dsp:txXfrm>
        <a:off x="5263223" y="3393278"/>
        <a:ext cx="3195833" cy="662623"/>
      </dsp:txXfrm>
    </dsp:sp>
    <dsp:sp modelId="{0A82763D-B40B-4DD4-B519-75915385F23F}">
      <dsp:nvSpPr>
        <dsp:cNvPr id="0" name=""/>
        <dsp:cNvSpPr/>
      </dsp:nvSpPr>
      <dsp:spPr>
        <a:xfrm>
          <a:off x="6805221" y="3511892"/>
          <a:ext cx="793247" cy="617038"/>
        </a:xfrm>
        <a:prstGeom prst="rect">
          <a:avLst/>
        </a:prstGeom>
        <a:noFill/>
        <a:ln>
          <a:noFill/>
        </a:ln>
        <a:effectLst/>
      </dsp:spPr>
      <dsp:style>
        <a:lnRef idx="0">
          <a:scrgbClr r="0" g="0" b="0"/>
        </a:lnRef>
        <a:fillRef idx="0">
          <a:scrgbClr r="0" g="0" b="0"/>
        </a:fillRef>
        <a:effectRef idx="0">
          <a:scrgbClr r="0" g="0" b="0"/>
        </a:effectRef>
        <a:fontRef idx="minor"/>
      </dsp:style>
    </dsp:sp>
    <dsp:sp modelId="{3401F0CC-551A-48A2-B5A0-ED7F8000803B}">
      <dsp:nvSpPr>
        <dsp:cNvPr id="0" name=""/>
        <dsp:cNvSpPr/>
      </dsp:nvSpPr>
      <dsp:spPr>
        <a:xfrm>
          <a:off x="6080630" y="4286223"/>
          <a:ext cx="2652730" cy="950968"/>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Submit claims to Magellan as per your chosen claims submission option and as often as you would like within the required billing period.</a:t>
          </a:r>
        </a:p>
      </dsp:txBody>
      <dsp:txXfrm>
        <a:off x="6127061" y="4332654"/>
        <a:ext cx="2559868" cy="858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B1E8F-63D1-45D1-A926-D11073FAAE08}">
      <dsp:nvSpPr>
        <dsp:cNvPr id="0" name=""/>
        <dsp:cNvSpPr/>
      </dsp:nvSpPr>
      <dsp:spPr>
        <a:xfrm>
          <a:off x="3777" y="130392"/>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care manager will review the youth’s clinical situation </a:t>
          </a:r>
        </a:p>
      </dsp:txBody>
      <dsp:txXfrm>
        <a:off x="3777" y="130392"/>
        <a:ext cx="2045276" cy="1227165"/>
      </dsp:txXfrm>
    </dsp:sp>
    <dsp:sp modelId="{3D0599FC-8A7E-44CA-805C-2688520CF519}">
      <dsp:nvSpPr>
        <dsp:cNvPr id="0" name=""/>
        <dsp:cNvSpPr/>
      </dsp:nvSpPr>
      <dsp:spPr>
        <a:xfrm>
          <a:off x="2253581" y="130392"/>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Information typically reviewed includes:</a:t>
          </a:r>
        </a:p>
      </dsp:txBody>
      <dsp:txXfrm>
        <a:off x="2253581" y="130392"/>
        <a:ext cx="2045276" cy="1227165"/>
      </dsp:txXfrm>
    </dsp:sp>
    <dsp:sp modelId="{B186699C-858C-4188-87F6-E9101EF57B8E}">
      <dsp:nvSpPr>
        <dsp:cNvPr id="0" name=""/>
        <dsp:cNvSpPr/>
      </dsp:nvSpPr>
      <dsp:spPr>
        <a:xfrm>
          <a:off x="4503385" y="130392"/>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Current symptoms</a:t>
          </a:r>
        </a:p>
      </dsp:txBody>
      <dsp:txXfrm>
        <a:off x="4503385" y="130392"/>
        <a:ext cx="2045276" cy="1227165"/>
      </dsp:txXfrm>
    </dsp:sp>
    <dsp:sp modelId="{5D09F4B2-D47A-4322-9F8A-C105443A7C40}">
      <dsp:nvSpPr>
        <dsp:cNvPr id="0" name=""/>
        <dsp:cNvSpPr/>
      </dsp:nvSpPr>
      <dsp:spPr>
        <a:xfrm>
          <a:off x="6753189" y="130392"/>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Current social supports</a:t>
          </a:r>
        </a:p>
      </dsp:txBody>
      <dsp:txXfrm>
        <a:off x="6753189" y="130392"/>
        <a:ext cx="2045276" cy="1227165"/>
      </dsp:txXfrm>
    </dsp:sp>
    <dsp:sp modelId="{ED042870-F283-49A5-8D11-9E0C8E3D9891}">
      <dsp:nvSpPr>
        <dsp:cNvPr id="0" name=""/>
        <dsp:cNvSpPr/>
      </dsp:nvSpPr>
      <dsp:spPr>
        <a:xfrm>
          <a:off x="9002993" y="130392"/>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Medications</a:t>
          </a:r>
        </a:p>
      </dsp:txBody>
      <dsp:txXfrm>
        <a:off x="9002993" y="130392"/>
        <a:ext cx="2045276" cy="1227165"/>
      </dsp:txXfrm>
    </dsp:sp>
    <dsp:sp modelId="{01BC37C3-4424-4F4B-9880-73EBFD105643}">
      <dsp:nvSpPr>
        <dsp:cNvPr id="0" name=""/>
        <dsp:cNvSpPr/>
      </dsp:nvSpPr>
      <dsp:spPr>
        <a:xfrm>
          <a:off x="3777" y="1562086"/>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Medical information</a:t>
          </a:r>
        </a:p>
      </dsp:txBody>
      <dsp:txXfrm>
        <a:off x="3777" y="1562086"/>
        <a:ext cx="2045276" cy="1227165"/>
      </dsp:txXfrm>
    </dsp:sp>
    <dsp:sp modelId="{B1C349DD-AFEF-4B4B-86C0-B598B1420A9F}">
      <dsp:nvSpPr>
        <dsp:cNvPr id="0" name=""/>
        <dsp:cNvSpPr/>
      </dsp:nvSpPr>
      <dsp:spPr>
        <a:xfrm>
          <a:off x="2253581" y="1562086"/>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Diagnosis</a:t>
          </a:r>
        </a:p>
      </dsp:txBody>
      <dsp:txXfrm>
        <a:off x="2253581" y="1562086"/>
        <a:ext cx="2045276" cy="1227165"/>
      </dsp:txXfrm>
    </dsp:sp>
    <dsp:sp modelId="{1AE0C259-C512-4153-B1BF-FE23FD8D5089}">
      <dsp:nvSpPr>
        <dsp:cNvPr id="0" name=""/>
        <dsp:cNvSpPr/>
      </dsp:nvSpPr>
      <dsp:spPr>
        <a:xfrm>
          <a:off x="4503385" y="1562086"/>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Treatment plan</a:t>
          </a:r>
        </a:p>
      </dsp:txBody>
      <dsp:txXfrm>
        <a:off x="4503385" y="1562086"/>
        <a:ext cx="2045276" cy="1227165"/>
      </dsp:txXfrm>
    </dsp:sp>
    <dsp:sp modelId="{C7429763-207E-4817-B5E9-95C98211649E}">
      <dsp:nvSpPr>
        <dsp:cNvPr id="0" name=""/>
        <dsp:cNvSpPr/>
      </dsp:nvSpPr>
      <dsp:spPr>
        <a:xfrm>
          <a:off x="6753189" y="1562086"/>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Discharge plan</a:t>
          </a:r>
        </a:p>
      </dsp:txBody>
      <dsp:txXfrm>
        <a:off x="6753189" y="1562086"/>
        <a:ext cx="2045276" cy="1227165"/>
      </dsp:txXfrm>
    </dsp:sp>
    <dsp:sp modelId="{3279782B-DAB3-46DF-B69C-C111B2BA2735}">
      <dsp:nvSpPr>
        <dsp:cNvPr id="0" name=""/>
        <dsp:cNvSpPr/>
      </dsp:nvSpPr>
      <dsp:spPr>
        <a:xfrm>
          <a:off x="9002993" y="1562086"/>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Care Coordination</a:t>
          </a:r>
        </a:p>
      </dsp:txBody>
      <dsp:txXfrm>
        <a:off x="9002993" y="1562086"/>
        <a:ext cx="2045276" cy="1227165"/>
      </dsp:txXfrm>
    </dsp:sp>
    <dsp:sp modelId="{0AC0F75D-2A70-4F8C-91DD-6B29411A3DB4}">
      <dsp:nvSpPr>
        <dsp:cNvPr id="0" name=""/>
        <dsp:cNvSpPr/>
      </dsp:nvSpPr>
      <dsp:spPr>
        <a:xfrm>
          <a:off x="2253581" y="2993779"/>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CSoC Assessment and Plan of Care</a:t>
          </a:r>
        </a:p>
      </dsp:txBody>
      <dsp:txXfrm>
        <a:off x="2253581" y="2993779"/>
        <a:ext cx="2045276" cy="1227165"/>
      </dsp:txXfrm>
    </dsp:sp>
    <dsp:sp modelId="{63FC4070-ACE9-4229-8C7F-64FACDF724C7}">
      <dsp:nvSpPr>
        <dsp:cNvPr id="0" name=""/>
        <dsp:cNvSpPr/>
      </dsp:nvSpPr>
      <dsp:spPr>
        <a:xfrm>
          <a:off x="4503385" y="2993779"/>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 assessment by a LMHP within 24 hours for Crisis Intervention follow-up </a:t>
          </a:r>
        </a:p>
      </dsp:txBody>
      <dsp:txXfrm>
        <a:off x="4503385" y="2993779"/>
        <a:ext cx="2045276" cy="1227165"/>
      </dsp:txXfrm>
    </dsp:sp>
    <dsp:sp modelId="{4BC2542A-5713-4B42-B558-4CAE174073EB}">
      <dsp:nvSpPr>
        <dsp:cNvPr id="0" name=""/>
        <dsp:cNvSpPr/>
      </dsp:nvSpPr>
      <dsp:spPr>
        <a:xfrm>
          <a:off x="6753189" y="2993779"/>
          <a:ext cx="2045276" cy="12271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Seen daily by a qualified professional for Inpatient Psychiatric Treatment</a:t>
          </a:r>
        </a:p>
      </dsp:txBody>
      <dsp:txXfrm>
        <a:off x="6753189" y="2993779"/>
        <a:ext cx="2045276" cy="1227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F7D14-70E4-452D-9C97-616E62013D70}">
      <dsp:nvSpPr>
        <dsp:cNvPr id="0" name=""/>
        <dsp:cNvSpPr/>
      </dsp:nvSpPr>
      <dsp:spPr>
        <a:xfrm>
          <a:off x="0" y="0"/>
          <a:ext cx="11052048" cy="136642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66775">
            <a:lnSpc>
              <a:spcPct val="90000"/>
            </a:lnSpc>
            <a:spcBef>
              <a:spcPct val="0"/>
            </a:spcBef>
            <a:spcAft>
              <a:spcPct val="35000"/>
            </a:spcAft>
            <a:buNone/>
          </a:pPr>
          <a:r>
            <a:rPr lang="en-US" sz="1950" kern="1200" dirty="0"/>
            <a:t>If a referral made by Magellan to the WAA is on the 1st day of the month, for the referral Month, Magellan pays for the following service types:</a:t>
          </a:r>
        </a:p>
      </dsp:txBody>
      <dsp:txXfrm>
        <a:off x="66704" y="66704"/>
        <a:ext cx="10918640" cy="1233021"/>
      </dsp:txXfrm>
    </dsp:sp>
    <dsp:sp modelId="{07FB7421-9342-4FA2-8CDF-54EB4F322EF6}">
      <dsp:nvSpPr>
        <dsp:cNvPr id="0" name=""/>
        <dsp:cNvSpPr/>
      </dsp:nvSpPr>
      <dsp:spPr>
        <a:xfrm>
          <a:off x="0" y="1621968"/>
          <a:ext cx="11052048"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0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Wraparound Facilitation</a:t>
          </a:r>
        </a:p>
        <a:p>
          <a:pPr marL="228600" lvl="1" indent="-228600" algn="l" defTabSz="889000">
            <a:lnSpc>
              <a:spcPct val="90000"/>
            </a:lnSpc>
            <a:spcBef>
              <a:spcPct val="0"/>
            </a:spcBef>
            <a:spcAft>
              <a:spcPct val="20000"/>
            </a:spcAft>
            <a:buChar char="•"/>
          </a:pPr>
          <a:r>
            <a:rPr lang="en-US" sz="2000" kern="1200" dirty="0"/>
            <a:t>Youth Support and Training</a:t>
          </a:r>
        </a:p>
        <a:p>
          <a:pPr marL="228600" lvl="1" indent="-228600" algn="l" defTabSz="889000">
            <a:lnSpc>
              <a:spcPct val="90000"/>
            </a:lnSpc>
            <a:spcBef>
              <a:spcPct val="0"/>
            </a:spcBef>
            <a:spcAft>
              <a:spcPct val="20000"/>
            </a:spcAft>
            <a:buChar char="•"/>
          </a:pPr>
          <a:r>
            <a:rPr lang="en-US" sz="2000" kern="1200" dirty="0"/>
            <a:t>Parent Support and Training</a:t>
          </a:r>
        </a:p>
        <a:p>
          <a:pPr marL="228600" lvl="1" indent="-228600" algn="l" defTabSz="889000">
            <a:lnSpc>
              <a:spcPct val="90000"/>
            </a:lnSpc>
            <a:spcBef>
              <a:spcPct val="0"/>
            </a:spcBef>
            <a:spcAft>
              <a:spcPct val="20000"/>
            </a:spcAft>
            <a:buChar char="•"/>
          </a:pPr>
          <a:r>
            <a:rPr lang="en-US" sz="2000" kern="1200" dirty="0"/>
            <a:t>Independent Living Skills Building</a:t>
          </a:r>
        </a:p>
        <a:p>
          <a:pPr marL="228600" lvl="1" indent="-228600" algn="l" defTabSz="889000">
            <a:lnSpc>
              <a:spcPct val="90000"/>
            </a:lnSpc>
            <a:spcBef>
              <a:spcPct val="0"/>
            </a:spcBef>
            <a:spcAft>
              <a:spcPct val="20000"/>
            </a:spcAft>
            <a:buChar char="•"/>
          </a:pPr>
          <a:r>
            <a:rPr lang="en-US" sz="2000" kern="1200" dirty="0"/>
            <a:t>Short-term Respite</a:t>
          </a:r>
        </a:p>
        <a:p>
          <a:pPr marL="228600" lvl="1" indent="-228600" algn="l" defTabSz="889000">
            <a:lnSpc>
              <a:spcPct val="90000"/>
            </a:lnSpc>
            <a:spcBef>
              <a:spcPct val="0"/>
            </a:spcBef>
            <a:spcAft>
              <a:spcPct val="20000"/>
            </a:spcAft>
            <a:buChar char="•"/>
          </a:pPr>
          <a:r>
            <a:rPr lang="en-US" sz="2000" kern="1200" dirty="0"/>
            <a:t>Crisis Stabilization</a:t>
          </a:r>
        </a:p>
        <a:p>
          <a:pPr marL="228600" lvl="1" indent="-228600" algn="l" defTabSz="889000">
            <a:lnSpc>
              <a:spcPct val="90000"/>
            </a:lnSpc>
            <a:spcBef>
              <a:spcPct val="0"/>
            </a:spcBef>
            <a:spcAft>
              <a:spcPct val="20000"/>
            </a:spcAft>
            <a:buChar char="•"/>
          </a:pPr>
          <a:r>
            <a:rPr lang="en-US" sz="2000" kern="1200" dirty="0"/>
            <a:t>Inpatient Psychiatric Treatment</a:t>
          </a:r>
        </a:p>
        <a:p>
          <a:pPr marL="171450" lvl="1" indent="-171450" algn="l" defTabSz="711200">
            <a:lnSpc>
              <a:spcPct val="90000"/>
            </a:lnSpc>
            <a:spcBef>
              <a:spcPct val="0"/>
            </a:spcBef>
            <a:spcAft>
              <a:spcPct val="20000"/>
            </a:spcAft>
            <a:buChar char="•"/>
          </a:pPr>
          <a:endParaRPr lang="en-US" sz="1600" kern="1200" dirty="0"/>
        </a:p>
      </dsp:txBody>
      <dsp:txXfrm>
        <a:off x="0" y="1621968"/>
        <a:ext cx="11052048" cy="2691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F7D14-70E4-452D-9C97-616E62013D70}">
      <dsp:nvSpPr>
        <dsp:cNvPr id="0" name=""/>
        <dsp:cNvSpPr/>
      </dsp:nvSpPr>
      <dsp:spPr>
        <a:xfrm>
          <a:off x="0" y="0"/>
          <a:ext cx="11052048" cy="9283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44525">
            <a:lnSpc>
              <a:spcPct val="90000"/>
            </a:lnSpc>
            <a:spcBef>
              <a:spcPct val="0"/>
            </a:spcBef>
            <a:spcAft>
              <a:spcPct val="35000"/>
            </a:spcAft>
            <a:buNone/>
          </a:pPr>
          <a:r>
            <a:rPr lang="en-US" sz="1450" kern="1200" dirty="0"/>
            <a:t>If a referral is made by Magellan to the WAA on the 2nd through the 31st day of the month, for the referral Month, Magellan pays for the following 5 service types:</a:t>
          </a:r>
        </a:p>
      </dsp:txBody>
      <dsp:txXfrm>
        <a:off x="45318" y="45318"/>
        <a:ext cx="10961412" cy="837709"/>
      </dsp:txXfrm>
    </dsp:sp>
    <dsp:sp modelId="{07FB7421-9342-4FA2-8CDF-54EB4F322EF6}">
      <dsp:nvSpPr>
        <dsp:cNvPr id="0" name=""/>
        <dsp:cNvSpPr/>
      </dsp:nvSpPr>
      <dsp:spPr>
        <a:xfrm>
          <a:off x="0" y="912202"/>
          <a:ext cx="11052048" cy="23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0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Wraparound Facilitation</a:t>
          </a:r>
        </a:p>
        <a:p>
          <a:pPr marL="171450" lvl="1" indent="-171450" algn="l" defTabSz="711200">
            <a:lnSpc>
              <a:spcPct val="90000"/>
            </a:lnSpc>
            <a:spcBef>
              <a:spcPct val="0"/>
            </a:spcBef>
            <a:spcAft>
              <a:spcPct val="20000"/>
            </a:spcAft>
            <a:buChar char="•"/>
          </a:pPr>
          <a:r>
            <a:rPr lang="en-US" sz="1600" kern="1200" dirty="0"/>
            <a:t>Youth Support and Training</a:t>
          </a:r>
        </a:p>
        <a:p>
          <a:pPr marL="171450" lvl="1" indent="-171450" algn="l" defTabSz="711200">
            <a:lnSpc>
              <a:spcPct val="90000"/>
            </a:lnSpc>
            <a:spcBef>
              <a:spcPct val="0"/>
            </a:spcBef>
            <a:spcAft>
              <a:spcPct val="20000"/>
            </a:spcAft>
            <a:buChar char="•"/>
          </a:pPr>
          <a:r>
            <a:rPr lang="en-US" sz="1600" kern="1200" dirty="0"/>
            <a:t>Parent Support and Training</a:t>
          </a:r>
        </a:p>
        <a:p>
          <a:pPr marL="171450" lvl="1" indent="-171450" algn="l" defTabSz="711200">
            <a:lnSpc>
              <a:spcPct val="90000"/>
            </a:lnSpc>
            <a:spcBef>
              <a:spcPct val="0"/>
            </a:spcBef>
            <a:spcAft>
              <a:spcPct val="20000"/>
            </a:spcAft>
            <a:buChar char="•"/>
          </a:pPr>
          <a:r>
            <a:rPr lang="en-US" sz="1600" kern="1200" dirty="0"/>
            <a:t>Independent Living Skills Building</a:t>
          </a:r>
        </a:p>
        <a:p>
          <a:pPr marL="171450" lvl="1" indent="-171450" algn="l" defTabSz="711200">
            <a:lnSpc>
              <a:spcPct val="90000"/>
            </a:lnSpc>
            <a:spcBef>
              <a:spcPct val="0"/>
            </a:spcBef>
            <a:spcAft>
              <a:spcPct val="20000"/>
            </a:spcAft>
            <a:buChar char="•"/>
          </a:pPr>
          <a:r>
            <a:rPr lang="en-US" sz="1600" kern="1200" dirty="0"/>
            <a:t>Short-term Respite</a:t>
          </a:r>
        </a:p>
      </dsp:txBody>
      <dsp:txXfrm>
        <a:off x="0" y="912202"/>
        <a:ext cx="11052048" cy="2341320"/>
      </dsp:txXfrm>
    </dsp:sp>
    <dsp:sp modelId="{C925164E-A432-4DDC-B708-7B4F2CA7F2DE}">
      <dsp:nvSpPr>
        <dsp:cNvPr id="0" name=""/>
        <dsp:cNvSpPr/>
      </dsp:nvSpPr>
      <dsp:spPr>
        <a:xfrm>
          <a:off x="0" y="2235784"/>
          <a:ext cx="11052048" cy="8336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44525">
            <a:lnSpc>
              <a:spcPct val="90000"/>
            </a:lnSpc>
            <a:spcBef>
              <a:spcPct val="0"/>
            </a:spcBef>
            <a:spcAft>
              <a:spcPct val="35000"/>
            </a:spcAft>
            <a:buNone/>
          </a:pPr>
          <a:r>
            <a:rPr lang="en-US" sz="1450" kern="1200" dirty="0"/>
            <a:t>For the referral Month, the Healthy Louisiana Plan pays for the other three service types:</a:t>
          </a:r>
        </a:p>
      </dsp:txBody>
      <dsp:txXfrm>
        <a:off x="40693" y="2276477"/>
        <a:ext cx="10970662" cy="752219"/>
      </dsp:txXfrm>
    </dsp:sp>
    <dsp:sp modelId="{5E0D33CF-4222-4639-B489-F731ABFDD231}">
      <dsp:nvSpPr>
        <dsp:cNvPr id="0" name=""/>
        <dsp:cNvSpPr/>
      </dsp:nvSpPr>
      <dsp:spPr>
        <a:xfrm>
          <a:off x="0" y="3147064"/>
          <a:ext cx="1105204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0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Crisis Stabilization</a:t>
          </a:r>
        </a:p>
        <a:p>
          <a:pPr marL="171450" lvl="1" indent="-171450" algn="l" defTabSz="711200">
            <a:lnSpc>
              <a:spcPct val="90000"/>
            </a:lnSpc>
            <a:spcBef>
              <a:spcPct val="0"/>
            </a:spcBef>
            <a:spcAft>
              <a:spcPct val="20000"/>
            </a:spcAft>
            <a:buChar char="•"/>
          </a:pPr>
          <a:r>
            <a:rPr lang="en-US" sz="1600" kern="1200" dirty="0"/>
            <a:t>Inpatient Psychiatric Treatment</a:t>
          </a:r>
        </a:p>
      </dsp:txBody>
      <dsp:txXfrm>
        <a:off x="0" y="3147064"/>
        <a:ext cx="11052048" cy="1076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AF36B-8ED4-402C-9648-E494A58FED99}">
      <dsp:nvSpPr>
        <dsp:cNvPr id="0" name=""/>
        <dsp:cNvSpPr/>
      </dsp:nvSpPr>
      <dsp:spPr>
        <a:xfrm>
          <a:off x="0" y="0"/>
          <a:ext cx="8841638" cy="9572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For a child/youth referred by Magellan to the WAA on the </a:t>
          </a:r>
          <a:r>
            <a:rPr lang="en-US" sz="1500" b="1" kern="1200" dirty="0"/>
            <a:t>2nd through the 31st day of the month</a:t>
          </a:r>
          <a:r>
            <a:rPr lang="en-US" sz="1500" kern="1200" dirty="0"/>
            <a:t>, providers must contact the appropriate Healthy Louisiana Plan for service authorizations/claims submission for the following services provided during the referral month: </a:t>
          </a:r>
        </a:p>
      </dsp:txBody>
      <dsp:txXfrm>
        <a:off x="28038" y="28038"/>
        <a:ext cx="7727752" cy="901218"/>
      </dsp:txXfrm>
    </dsp:sp>
    <dsp:sp modelId="{C29B2928-FFBB-45F9-A3E1-A39B396E7EC8}">
      <dsp:nvSpPr>
        <dsp:cNvPr id="0" name=""/>
        <dsp:cNvSpPr/>
      </dsp:nvSpPr>
      <dsp:spPr>
        <a:xfrm>
          <a:off x="740487" y="1131347"/>
          <a:ext cx="8841638" cy="9572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Crisis Stabilization</a:t>
          </a:r>
        </a:p>
      </dsp:txBody>
      <dsp:txXfrm>
        <a:off x="768525" y="1159385"/>
        <a:ext cx="7422833" cy="901218"/>
      </dsp:txXfrm>
    </dsp:sp>
    <dsp:sp modelId="{EEC87B38-9AF4-4C2E-9B82-6E96B07F16A7}">
      <dsp:nvSpPr>
        <dsp:cNvPr id="0" name=""/>
        <dsp:cNvSpPr/>
      </dsp:nvSpPr>
      <dsp:spPr>
        <a:xfrm>
          <a:off x="1469922" y="2262695"/>
          <a:ext cx="8841638" cy="9572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Hospitalization including Alcohol/Drug Detoxification and Inpatient ECT </a:t>
          </a:r>
        </a:p>
      </dsp:txBody>
      <dsp:txXfrm>
        <a:off x="1497960" y="2290733"/>
        <a:ext cx="7433885" cy="901218"/>
      </dsp:txXfrm>
    </dsp:sp>
    <dsp:sp modelId="{3C80D7FF-A29A-4A5A-830B-5BBC5EFA58EE}">
      <dsp:nvSpPr>
        <dsp:cNvPr id="0" name=""/>
        <dsp:cNvSpPr/>
      </dsp:nvSpPr>
      <dsp:spPr>
        <a:xfrm>
          <a:off x="2210409" y="3394043"/>
          <a:ext cx="8841638" cy="9572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Home and Community-Based Services </a:t>
          </a:r>
        </a:p>
        <a:p>
          <a:pPr marL="114300" lvl="1" indent="-114300" algn="ctr" defTabSz="666750">
            <a:lnSpc>
              <a:spcPct val="90000"/>
            </a:lnSpc>
            <a:spcBef>
              <a:spcPct val="0"/>
            </a:spcBef>
            <a:spcAft>
              <a:spcPct val="15000"/>
            </a:spcAft>
            <a:buChar char="•"/>
          </a:pPr>
          <a:r>
            <a:rPr lang="en-US" sz="1500" kern="1200" dirty="0"/>
            <a:t>CPST, PSR, FFT/FFT -CW, Homebuilders, ACT, Psychological Testing, Outpatient Counseling, Medication Management, Crisis Intervention, Mobile Crisis Response, Community Brief Support Service, and MST</a:t>
          </a:r>
        </a:p>
      </dsp:txBody>
      <dsp:txXfrm>
        <a:off x="2238447" y="3422081"/>
        <a:ext cx="7422833" cy="901218"/>
      </dsp:txXfrm>
    </dsp:sp>
    <dsp:sp modelId="{A1985FD1-ACE1-4815-AF50-842EEF51D046}">
      <dsp:nvSpPr>
        <dsp:cNvPr id="0" name=""/>
        <dsp:cNvSpPr/>
      </dsp:nvSpPr>
      <dsp:spPr>
        <a:xfrm>
          <a:off x="8219397"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8359401" y="733200"/>
        <a:ext cx="342233" cy="468236"/>
      </dsp:txXfrm>
    </dsp:sp>
    <dsp:sp modelId="{14A5DFFC-8391-4C0A-87A6-B83CBC969400}">
      <dsp:nvSpPr>
        <dsp:cNvPr id="0" name=""/>
        <dsp:cNvSpPr/>
      </dsp:nvSpPr>
      <dsp:spPr>
        <a:xfrm>
          <a:off x="8959884"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9099888" y="1864548"/>
        <a:ext cx="342233" cy="468236"/>
      </dsp:txXfrm>
    </dsp:sp>
    <dsp:sp modelId="{5C9A9B47-117A-43A4-924D-2D2653679F44}">
      <dsp:nvSpPr>
        <dsp:cNvPr id="0" name=""/>
        <dsp:cNvSpPr/>
      </dsp:nvSpPr>
      <dsp:spPr>
        <a:xfrm>
          <a:off x="9689319"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9829323" y="2995896"/>
        <a:ext cx="342233" cy="4682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D8D0F-DED5-4B57-B1E9-EE1000EA5682}">
      <dsp:nvSpPr>
        <dsp:cNvPr id="0" name=""/>
        <dsp:cNvSpPr/>
      </dsp:nvSpPr>
      <dsp:spPr>
        <a:xfrm>
          <a:off x="0" y="329678"/>
          <a:ext cx="8288337"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3267" tIns="374904" rIns="64326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Claims for inpatient services that require a revenue code must be submitted on 8372 or UB-04</a:t>
          </a:r>
        </a:p>
      </dsp:txBody>
      <dsp:txXfrm>
        <a:off x="0" y="329678"/>
        <a:ext cx="8288337" cy="1077300"/>
      </dsp:txXfrm>
    </dsp:sp>
    <dsp:sp modelId="{2395481C-AECC-4F09-A61C-EE46BEB10B81}">
      <dsp:nvSpPr>
        <dsp:cNvPr id="0" name=""/>
        <dsp:cNvSpPr/>
      </dsp:nvSpPr>
      <dsp:spPr>
        <a:xfrm>
          <a:off x="414416" y="63998"/>
          <a:ext cx="5801835"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296" tIns="0" rIns="219296" bIns="0" numCol="1" spcCol="1270" anchor="ctr" anchorCtr="0">
          <a:noAutofit/>
        </a:bodyPr>
        <a:lstStyle/>
        <a:p>
          <a:pPr marL="0" lvl="0" indent="0" algn="l" defTabSz="800100">
            <a:lnSpc>
              <a:spcPct val="90000"/>
            </a:lnSpc>
            <a:spcBef>
              <a:spcPct val="0"/>
            </a:spcBef>
            <a:spcAft>
              <a:spcPct val="35000"/>
            </a:spcAft>
            <a:buNone/>
          </a:pPr>
          <a:r>
            <a:rPr lang="en-US" sz="1800" b="1" kern="1200" dirty="0"/>
            <a:t>Inpatient</a:t>
          </a:r>
        </a:p>
      </dsp:txBody>
      <dsp:txXfrm>
        <a:off x="440355" y="89937"/>
        <a:ext cx="5749957" cy="479482"/>
      </dsp:txXfrm>
    </dsp:sp>
    <dsp:sp modelId="{D3C64738-ABB6-4BA4-B80A-A0BD17156346}">
      <dsp:nvSpPr>
        <dsp:cNvPr id="0" name=""/>
        <dsp:cNvSpPr/>
      </dsp:nvSpPr>
      <dsp:spPr>
        <a:xfrm>
          <a:off x="0" y="1769859"/>
          <a:ext cx="8288337"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3267" tIns="374904" rIns="64326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Claims with CPT or HCPCS procedures are to be submitted on an 837P or CMS-1500</a:t>
          </a:r>
        </a:p>
      </dsp:txBody>
      <dsp:txXfrm>
        <a:off x="0" y="1769859"/>
        <a:ext cx="8288337" cy="1077300"/>
      </dsp:txXfrm>
    </dsp:sp>
    <dsp:sp modelId="{102C490A-4E53-4F6C-B7F2-A43F76587581}">
      <dsp:nvSpPr>
        <dsp:cNvPr id="0" name=""/>
        <dsp:cNvSpPr/>
      </dsp:nvSpPr>
      <dsp:spPr>
        <a:xfrm>
          <a:off x="414416" y="1504179"/>
          <a:ext cx="5801835"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296" tIns="0" rIns="219296" bIns="0" numCol="1" spcCol="1270" anchor="ctr" anchorCtr="0">
          <a:noAutofit/>
        </a:bodyPr>
        <a:lstStyle/>
        <a:p>
          <a:pPr marL="0" lvl="0" indent="0" algn="l" defTabSz="800100">
            <a:lnSpc>
              <a:spcPct val="90000"/>
            </a:lnSpc>
            <a:spcBef>
              <a:spcPct val="0"/>
            </a:spcBef>
            <a:spcAft>
              <a:spcPct val="35000"/>
            </a:spcAft>
            <a:buNone/>
          </a:pPr>
          <a:r>
            <a:rPr lang="en-US" sz="1800" b="1" kern="1200" dirty="0"/>
            <a:t>CPT or HCPCS Procedures</a:t>
          </a:r>
        </a:p>
      </dsp:txBody>
      <dsp:txXfrm>
        <a:off x="440355" y="1530118"/>
        <a:ext cx="5749957" cy="479482"/>
      </dsp:txXfrm>
    </dsp:sp>
    <dsp:sp modelId="{00C2D461-4FB6-4392-8D12-952077F5CEDA}">
      <dsp:nvSpPr>
        <dsp:cNvPr id="0" name=""/>
        <dsp:cNvSpPr/>
      </dsp:nvSpPr>
      <dsp:spPr>
        <a:xfrm>
          <a:off x="0" y="3210039"/>
          <a:ext cx="8288337"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3267" tIns="374904" rIns="64326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Standard data elements are required for the UB-04 and CMS-1500</a:t>
          </a:r>
        </a:p>
      </dsp:txBody>
      <dsp:txXfrm>
        <a:off x="0" y="3210039"/>
        <a:ext cx="8288337" cy="1077300"/>
      </dsp:txXfrm>
    </dsp:sp>
    <dsp:sp modelId="{B83331AB-548F-42C1-8A74-1DF7890BE133}">
      <dsp:nvSpPr>
        <dsp:cNvPr id="0" name=""/>
        <dsp:cNvSpPr/>
      </dsp:nvSpPr>
      <dsp:spPr>
        <a:xfrm>
          <a:off x="414416" y="2944359"/>
          <a:ext cx="5801835"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296" tIns="0" rIns="219296" bIns="0" numCol="1" spcCol="1270" anchor="ctr" anchorCtr="0">
          <a:noAutofit/>
        </a:bodyPr>
        <a:lstStyle/>
        <a:p>
          <a:pPr marL="0" lvl="0" indent="0" algn="l" defTabSz="800100">
            <a:lnSpc>
              <a:spcPct val="90000"/>
            </a:lnSpc>
            <a:spcBef>
              <a:spcPct val="0"/>
            </a:spcBef>
            <a:spcAft>
              <a:spcPct val="35000"/>
            </a:spcAft>
            <a:buNone/>
          </a:pPr>
          <a:r>
            <a:rPr lang="en-US" sz="1800" b="1" kern="1200" dirty="0"/>
            <a:t>Standard</a:t>
          </a:r>
        </a:p>
      </dsp:txBody>
      <dsp:txXfrm>
        <a:off x="440355" y="2970298"/>
        <a:ext cx="5749957"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5EE1CC-053D-C3B4-F8A3-1BA0297463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05D98EB-6D41-8845-2F25-05A8B52D5A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04D46C-87A0-44C3-8F4F-419735BBB1FE}" type="datetimeFigureOut">
              <a:rPr lang="en-US" smtClean="0"/>
              <a:t>6/19/2025</a:t>
            </a:fld>
            <a:endParaRPr lang="en-US" dirty="0"/>
          </a:p>
        </p:txBody>
      </p:sp>
      <p:sp>
        <p:nvSpPr>
          <p:cNvPr id="4" name="Footer Placeholder 3">
            <a:extLst>
              <a:ext uri="{FF2B5EF4-FFF2-40B4-BE49-F238E27FC236}">
                <a16:creationId xmlns:a16="http://schemas.microsoft.com/office/drawing/2014/main" id="{93976DCB-F1F4-CCE6-60C0-E782A5F2F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1804E9A-E726-7ECC-E65B-E24812361D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94D28D-1AC8-429A-91C1-ACC4ED15F07B}" type="slidenum">
              <a:rPr lang="en-US" smtClean="0"/>
              <a:t>‹#›</a:t>
            </a:fld>
            <a:endParaRPr lang="en-US" dirty="0"/>
          </a:p>
        </p:txBody>
      </p:sp>
    </p:spTree>
    <p:extLst>
      <p:ext uri="{BB962C8B-B14F-4D97-AF65-F5344CB8AC3E}">
        <p14:creationId xmlns:p14="http://schemas.microsoft.com/office/powerpoint/2010/main" val="17333820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D2F94-CE3F-45CF-BEEB-B176424CB7EC}" type="datetimeFigureOut">
              <a:rPr lang="en-US" smtClean="0"/>
              <a:t>6/19/2025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94BA8-6158-4293-BC9E-97329DB49F26}" type="slidenum">
              <a:rPr lang="en-US" smtClean="0"/>
              <a:t>‹#›</a:t>
            </a:fld>
            <a:endParaRPr lang="en-US" dirty="0"/>
          </a:p>
        </p:txBody>
      </p:sp>
    </p:spTree>
    <p:extLst>
      <p:ext uri="{BB962C8B-B14F-4D97-AF65-F5344CB8AC3E}">
        <p14:creationId xmlns:p14="http://schemas.microsoft.com/office/powerpoint/2010/main" val="2634401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202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481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4500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1811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3726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7FEA5-85F6-DD0A-296A-5714F62A9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AB633-AB35-7E13-018F-A6155E990CD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2F4E738-1DED-4B7E-FC6F-62BE02A2A0D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0751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1634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6802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231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for sales</a:t>
            </a:r>
          </a:p>
        </p:txBody>
      </p:sp>
      <p:sp>
        <p:nvSpPr>
          <p:cNvPr id="4" name="Slide Number Placeholder 3"/>
          <p:cNvSpPr>
            <a:spLocks noGrp="1"/>
          </p:cNvSpPr>
          <p:nvPr>
            <p:ph type="sldNum" sz="quarter" idx="10"/>
          </p:nvPr>
        </p:nvSpPr>
        <p:spPr/>
        <p:txBody>
          <a:bodyPr/>
          <a:lstStyle/>
          <a:p>
            <a:fld id="{B9BC22A0-F4DE-46A5-8350-019C0A0CC2A5}" type="slidenum">
              <a:rPr lang="en-US" smtClean="0"/>
              <a:t>48</a:t>
            </a:fld>
            <a:endParaRPr lang="en-US" dirty="0"/>
          </a:p>
        </p:txBody>
      </p:sp>
    </p:spTree>
    <p:extLst>
      <p:ext uri="{BB962C8B-B14F-4D97-AF65-F5344CB8AC3E}">
        <p14:creationId xmlns:p14="http://schemas.microsoft.com/office/powerpoint/2010/main" val="3244174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educational presentations</a:t>
            </a:r>
          </a:p>
        </p:txBody>
      </p:sp>
      <p:sp>
        <p:nvSpPr>
          <p:cNvPr id="4" name="Slide Number Placeholder 3"/>
          <p:cNvSpPr>
            <a:spLocks noGrp="1"/>
          </p:cNvSpPr>
          <p:nvPr>
            <p:ph type="sldNum" sz="quarter" idx="10"/>
          </p:nvPr>
        </p:nvSpPr>
        <p:spPr/>
        <p:txBody>
          <a:bodyPr/>
          <a:lstStyle/>
          <a:p>
            <a:fld id="{B9BC22A0-F4DE-46A5-8350-019C0A0CC2A5}" type="slidenum">
              <a:rPr lang="en-US" smtClean="0"/>
              <a:t>49</a:t>
            </a:fld>
            <a:endParaRPr lang="en-US" dirty="0"/>
          </a:p>
        </p:txBody>
      </p:sp>
    </p:spTree>
    <p:extLst>
      <p:ext uri="{BB962C8B-B14F-4D97-AF65-F5344CB8AC3E}">
        <p14:creationId xmlns:p14="http://schemas.microsoft.com/office/powerpoint/2010/main" val="214618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32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81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SOP Chapter 2, Page 5</a:t>
            </a:r>
          </a:p>
          <a:p>
            <a:endParaRPr lang="en-US" dirty="0"/>
          </a:p>
        </p:txBody>
      </p:sp>
    </p:spTree>
    <p:extLst>
      <p:ext uri="{BB962C8B-B14F-4D97-AF65-F5344CB8AC3E}">
        <p14:creationId xmlns:p14="http://schemas.microsoft.com/office/powerpoint/2010/main" val="403166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SOP Chapter 2, Page 5</a:t>
            </a:r>
          </a:p>
          <a:p>
            <a:endParaRPr lang="en-US" dirty="0"/>
          </a:p>
        </p:txBody>
      </p:sp>
    </p:spTree>
    <p:extLst>
      <p:ext uri="{BB962C8B-B14F-4D97-AF65-F5344CB8AC3E}">
        <p14:creationId xmlns:p14="http://schemas.microsoft.com/office/powerpoint/2010/main" val="173596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846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5923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47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9989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ctrTitle"/>
          </p:nvPr>
        </p:nvSpPr>
        <p:spPr>
          <a:xfrm>
            <a:off x="461831" y="887894"/>
            <a:ext cx="11296926" cy="2313100"/>
          </a:xfrm>
          <a:prstGeom prst="rect">
            <a:avLst/>
          </a:prstGeom>
        </p:spPr>
        <p:txBody>
          <a:bodyPr anchor="b" anchorCtr="0"/>
          <a:lstStyle>
            <a:lvl1pPr algn="ctr">
              <a:defRPr sz="4400">
                <a:solidFill>
                  <a:schemeClr val="bg1"/>
                </a:solidFill>
              </a:defRPr>
            </a:lvl1pPr>
          </a:lstStyle>
          <a:p>
            <a:r>
              <a:rPr lang="en-US" dirty="0"/>
              <a:t>Click to edit Master title style</a:t>
            </a:r>
          </a:p>
        </p:txBody>
      </p:sp>
      <p:sp>
        <p:nvSpPr>
          <p:cNvPr id="16" name="Subtitle 2"/>
          <p:cNvSpPr>
            <a:spLocks noGrp="1"/>
          </p:cNvSpPr>
          <p:nvPr>
            <p:ph type="subTitle" idx="1" hasCustomPrompt="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14801394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r>
              <a:rPr lang="en-US" dirty="0"/>
              <a:t>How To Get Paid Refresher</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27493647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65843"/>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tx2"/>
                </a:solidFill>
              </a:defRPr>
            </a:lvl1pPr>
          </a:lstStyle>
          <a:p>
            <a:r>
              <a:rPr lang="en-US" dirty="0"/>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618527" cy="514415"/>
          </a:xfrm>
          <a:prstGeom prst="rect">
            <a:avLst/>
          </a:prstGeom>
        </p:spPr>
      </p:pic>
    </p:spTree>
    <p:extLst>
      <p:ext uri="{BB962C8B-B14F-4D97-AF65-F5344CB8AC3E}">
        <p14:creationId xmlns:p14="http://schemas.microsoft.com/office/powerpoint/2010/main" val="1152704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5" name="Rectangle 4"/>
          <p:cNvSpPr/>
          <p:nvPr userDrawn="1"/>
        </p:nvSpPr>
        <p:spPr>
          <a:xfrm>
            <a:off x="1119266" y="1"/>
            <a:ext cx="11072735"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How To Get Paid Refresher</a:t>
            </a:r>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80479" cy="467650"/>
          </a:xfrm>
          <a:prstGeom prst="rect">
            <a:avLst/>
          </a:prstGeom>
        </p:spPr>
      </p:pic>
    </p:spTree>
    <p:extLst>
      <p:ext uri="{BB962C8B-B14F-4D97-AF65-F5344CB8AC3E}">
        <p14:creationId xmlns:p14="http://schemas.microsoft.com/office/powerpoint/2010/main" val="21865784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How To Get Paid Refresher</a:t>
            </a:r>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dirty="0"/>
          </a:p>
        </p:txBody>
      </p:sp>
      <p:sp>
        <p:nvSpPr>
          <p:cNvPr id="9" name="Content Placeholder 2"/>
          <p:cNvSpPr>
            <a:spLocks noGrp="1"/>
          </p:cNvSpPr>
          <p:nvPr>
            <p:ph sz="half" idx="1"/>
          </p:nvPr>
        </p:nvSpPr>
        <p:spPr>
          <a:xfrm>
            <a:off x="297561" y="1146950"/>
            <a:ext cx="531717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37708" y="1146950"/>
            <a:ext cx="549281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9095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52590"/>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accent4"/>
                </a:solidFill>
              </a:defRPr>
            </a:lvl1pPr>
          </a:lstStyle>
          <a:p>
            <a:r>
              <a:rPr lang="en-US" dirty="0"/>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618527" cy="514415"/>
          </a:xfrm>
          <a:prstGeom prst="rect">
            <a:avLst/>
          </a:prstGeom>
        </p:spPr>
      </p:pic>
    </p:spTree>
    <p:extLst>
      <p:ext uri="{BB962C8B-B14F-4D97-AF65-F5344CB8AC3E}">
        <p14:creationId xmlns:p14="http://schemas.microsoft.com/office/powerpoint/2010/main" val="34084591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5"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tx2"/>
                </a:solidFill>
              </a:defRPr>
            </a:lvl1pPr>
          </a:lstStyle>
          <a:p>
            <a:r>
              <a:rPr lang="en-US" dirty="0"/>
              <a:t>Click to edit Master title style</a:t>
            </a:r>
          </a:p>
        </p:txBody>
      </p:sp>
      <p:sp>
        <p:nvSpPr>
          <p:cNvPr id="17"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30" y="5526328"/>
            <a:ext cx="2880381" cy="565856"/>
          </a:xfrm>
          <a:prstGeom prst="rect">
            <a:avLst/>
          </a:prstGeom>
        </p:spPr>
      </p:pic>
    </p:spTree>
    <p:extLst>
      <p:ext uri="{BB962C8B-B14F-4D97-AF65-F5344CB8AC3E}">
        <p14:creationId xmlns:p14="http://schemas.microsoft.com/office/powerpoint/2010/main" val="6806702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r>
              <a:rPr lang="en-US" dirty="0"/>
              <a:t>How To Get Paid Refresher</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dirty="0"/>
          </a:p>
        </p:txBody>
      </p:sp>
    </p:spTree>
    <p:extLst>
      <p:ext uri="{BB962C8B-B14F-4D97-AF65-F5344CB8AC3E}">
        <p14:creationId xmlns:p14="http://schemas.microsoft.com/office/powerpoint/2010/main" val="27493647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spTree>
    <p:extLst>
      <p:ext uri="{BB962C8B-B14F-4D97-AF65-F5344CB8AC3E}">
        <p14:creationId xmlns:p14="http://schemas.microsoft.com/office/powerpoint/2010/main" val="25279052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5" name="Rectangle 4"/>
          <p:cNvSpPr/>
          <p:nvPr userDrawn="1"/>
        </p:nvSpPr>
        <p:spPr>
          <a:xfrm>
            <a:off x="0" y="1"/>
            <a:ext cx="1219200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7449" y="6082125"/>
            <a:ext cx="1646218" cy="443212"/>
          </a:xfrm>
          <a:prstGeom prst="rect">
            <a:avLst/>
          </a:prstGeom>
        </p:spPr>
      </p:pic>
    </p:spTree>
    <p:extLst>
      <p:ext uri="{BB962C8B-B14F-4D97-AF65-F5344CB8AC3E}">
        <p14:creationId xmlns:p14="http://schemas.microsoft.com/office/powerpoint/2010/main" val="2186578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ues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63189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6699" y="5589497"/>
            <a:ext cx="2101755" cy="565856"/>
          </a:xfrm>
          <a:prstGeom prst="rect">
            <a:avLst/>
          </a:prstGeom>
        </p:spPr>
      </p:pic>
    </p:spTree>
    <p:extLst>
      <p:ext uri="{BB962C8B-B14F-4D97-AF65-F5344CB8AC3E}">
        <p14:creationId xmlns:p14="http://schemas.microsoft.com/office/powerpoint/2010/main" val="7153291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p:nvPr>
        </p:nvSpPr>
        <p:spPr>
          <a:xfrm>
            <a:off x="6942" y="1330519"/>
            <a:ext cx="12191997" cy="2313100"/>
          </a:xfrm>
          <a:prstGeom prst="rect">
            <a:avLst/>
          </a:prstGeom>
        </p:spPr>
        <p:txBody>
          <a:bodyPr anchor="ctr" anchorCtr="0"/>
          <a:lstStyle>
            <a:lvl1pPr algn="ctr">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9237109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dirty="0"/>
          </a:p>
        </p:txBody>
      </p:sp>
      <p:sp>
        <p:nvSpPr>
          <p:cNvPr id="3" name="Footer Placeholder 4">
            <a:extLst>
              <a:ext uri="{FF2B5EF4-FFF2-40B4-BE49-F238E27FC236}">
                <a16:creationId xmlns:a16="http://schemas.microsoft.com/office/drawing/2014/main" id="{2D541481-14BC-4C40-33A2-720826A14828}"/>
              </a:ext>
            </a:extLst>
          </p:cNvPr>
          <p:cNvSpPr>
            <a:spLocks noGrp="1"/>
          </p:cNvSpPr>
          <p:nvPr>
            <p:ph type="ftr" sz="quarter" idx="3"/>
          </p:nvPr>
        </p:nvSpPr>
        <p:spPr>
          <a:xfrm>
            <a:off x="984313" y="6429184"/>
            <a:ext cx="9726019"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r>
              <a:rPr lang="en-US" dirty="0"/>
              <a:t>How To Get Paid Refresher</a:t>
            </a:r>
          </a:p>
        </p:txBody>
      </p:sp>
    </p:spTree>
    <p:extLst>
      <p:ext uri="{BB962C8B-B14F-4D97-AF65-F5344CB8AC3E}">
        <p14:creationId xmlns:p14="http://schemas.microsoft.com/office/powerpoint/2010/main" val="329586270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dirty="0"/>
          </a:p>
        </p:txBody>
      </p:sp>
      <p:sp>
        <p:nvSpPr>
          <p:cNvPr id="9" name="Content Placeholder 2"/>
          <p:cNvSpPr>
            <a:spLocks noGrp="1"/>
          </p:cNvSpPr>
          <p:nvPr>
            <p:ph sz="half" idx="1"/>
          </p:nvPr>
        </p:nvSpPr>
        <p:spPr>
          <a:xfrm>
            <a:off x="297561" y="1146950"/>
            <a:ext cx="531717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37708" y="1146950"/>
            <a:ext cx="549281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217FA479-32D0-34CA-104E-5732C4A44C2E}"/>
              </a:ext>
            </a:extLst>
          </p:cNvPr>
          <p:cNvSpPr>
            <a:spLocks noGrp="1"/>
          </p:cNvSpPr>
          <p:nvPr>
            <p:ph type="ftr" sz="quarter" idx="3"/>
          </p:nvPr>
        </p:nvSpPr>
        <p:spPr>
          <a:xfrm>
            <a:off x="984313" y="6429184"/>
            <a:ext cx="9726019"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r>
              <a:rPr lang="en-US" dirty="0"/>
              <a:t>How To Get Paid Refresher</a:t>
            </a:r>
          </a:p>
        </p:txBody>
      </p:sp>
    </p:spTree>
    <p:extLst>
      <p:ext uri="{BB962C8B-B14F-4D97-AF65-F5344CB8AC3E}">
        <p14:creationId xmlns:p14="http://schemas.microsoft.com/office/powerpoint/2010/main" val="13419095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dirty="0"/>
          </a:p>
        </p:txBody>
      </p:sp>
      <p:sp>
        <p:nvSpPr>
          <p:cNvPr id="4" name="Footer Placeholder 4">
            <a:extLst>
              <a:ext uri="{FF2B5EF4-FFF2-40B4-BE49-F238E27FC236}">
                <a16:creationId xmlns:a16="http://schemas.microsoft.com/office/drawing/2014/main" id="{2F2621B2-D531-DE32-A270-EB7821B73FCB}"/>
              </a:ext>
            </a:extLst>
          </p:cNvPr>
          <p:cNvSpPr>
            <a:spLocks noGrp="1"/>
          </p:cNvSpPr>
          <p:nvPr>
            <p:ph type="ftr" sz="quarter" idx="3"/>
          </p:nvPr>
        </p:nvSpPr>
        <p:spPr>
          <a:xfrm>
            <a:off x="984313" y="6429184"/>
            <a:ext cx="9726019"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r>
              <a:rPr lang="en-US" dirty="0"/>
              <a:t>How To Get Paid Refresher</a:t>
            </a:r>
          </a:p>
        </p:txBody>
      </p:sp>
    </p:spTree>
    <p:extLst>
      <p:ext uri="{BB962C8B-B14F-4D97-AF65-F5344CB8AC3E}">
        <p14:creationId xmlns:p14="http://schemas.microsoft.com/office/powerpoint/2010/main" val="27493647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67884" y="6429184"/>
            <a:ext cx="537235"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dirty="0"/>
          </a:p>
        </p:txBody>
      </p:sp>
      <p:sp>
        <p:nvSpPr>
          <p:cNvPr id="13" name="Text Placeholder 2"/>
          <p:cNvSpPr>
            <a:spLocks noGrp="1"/>
          </p:cNvSpPr>
          <p:nvPr>
            <p:ph type="body" idx="1"/>
          </p:nvPr>
        </p:nvSpPr>
        <p:spPr>
          <a:xfrm>
            <a:off x="352555" y="1580086"/>
            <a:ext cx="11052048"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259417" y="189652"/>
            <a:ext cx="10086851" cy="1131147"/>
          </a:xfrm>
          <a:prstGeom prst="rect">
            <a:avLst/>
          </a:prstGeom>
        </p:spPr>
        <p:txBody>
          <a:bodyPr vert="horz" lIns="91440" tIns="45720" rIns="91440" bIns="45720" rtlCol="0" anchor="t" anchorCtr="0">
            <a:noAutofit/>
          </a:bodyPr>
          <a:lstStyle/>
          <a:p>
            <a:r>
              <a:rPr lang="en-US"/>
              <a:t>Click to edit Master title style</a:t>
            </a:r>
            <a:endParaRPr lang="en-US" dirty="0"/>
          </a:p>
        </p:txBody>
      </p:sp>
      <p:pic>
        <p:nvPicPr>
          <p:cNvPr id="2" name="Picture 1"/>
          <p:cNvPicPr>
            <a:picLocks noChangeAspect="1"/>
          </p:cNvPicPr>
          <p:nvPr userDrawn="1"/>
        </p:nvPicPr>
        <p:blipFill rotWithShape="1">
          <a:blip r:embed="rId7">
            <a:extLst>
              <a:ext uri="{28A0092B-C50C-407E-A947-70E740481C1C}">
                <a14:useLocalDpi xmlns:a14="http://schemas.microsoft.com/office/drawing/2010/main" val="0"/>
              </a:ext>
            </a:extLst>
          </a:blip>
          <a:srcRect l="82583" b="75704"/>
          <a:stretch/>
        </p:blipFill>
        <p:spPr>
          <a:xfrm>
            <a:off x="10068560" y="0"/>
            <a:ext cx="2123440" cy="1666240"/>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34924" y="6406371"/>
            <a:ext cx="1124389" cy="302720"/>
          </a:xfrm>
          <a:prstGeom prst="rect">
            <a:avLst/>
          </a:prstGeom>
        </p:spPr>
      </p:pic>
    </p:spTree>
    <p:extLst>
      <p:ext uri="{BB962C8B-B14F-4D97-AF65-F5344CB8AC3E}">
        <p14:creationId xmlns:p14="http://schemas.microsoft.com/office/powerpoint/2010/main" val="3184782550"/>
      </p:ext>
    </p:extLst>
  </p:cSld>
  <p:clrMap bg1="lt1" tx1="dk1" bg2="lt2" tx2="dk2" accent1="accent1" accent2="accent2" accent3="accent3" accent4="accent4" accent5="accent5" accent6="accent6" hlink="hlink" folHlink="folHlink"/>
  <p:sldLayoutIdLst>
    <p:sldLayoutId id="2147483686" r:id="rId1"/>
    <p:sldLayoutId id="2147483703" r:id="rId2"/>
    <p:sldLayoutId id="2147483697" r:id="rId3"/>
    <p:sldLayoutId id="2147483708" r:id="rId4"/>
    <p:sldLayoutId id="2147483680" r:id="rId5"/>
  </p:sldLayoutIdLst>
  <p:transition>
    <p:fade/>
  </p:transition>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67884" y="6429184"/>
            <a:ext cx="537235"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dirty="0"/>
          </a:p>
        </p:txBody>
      </p:sp>
      <p:sp>
        <p:nvSpPr>
          <p:cNvPr id="13" name="Text Placeholder 2"/>
          <p:cNvSpPr>
            <a:spLocks noGrp="1"/>
          </p:cNvSpPr>
          <p:nvPr>
            <p:ph type="body" idx="1"/>
          </p:nvPr>
        </p:nvSpPr>
        <p:spPr>
          <a:xfrm>
            <a:off x="352555" y="1580086"/>
            <a:ext cx="11052048"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259417" y="189652"/>
            <a:ext cx="10086851" cy="1131147"/>
          </a:xfrm>
          <a:prstGeom prst="rect">
            <a:avLst/>
          </a:prstGeom>
        </p:spPr>
        <p:txBody>
          <a:bodyPr vert="horz" lIns="91440" tIns="45720" rIns="91440" bIns="45720" rtlCol="0" anchor="t" anchorCtr="0">
            <a:noAutofit/>
          </a:bodyPr>
          <a:lstStyle/>
          <a:p>
            <a:r>
              <a:rPr lang="en-US"/>
              <a:t>Click to edit Master title style</a:t>
            </a:r>
            <a:endParaRPr lang="en-US" dirty="0"/>
          </a:p>
        </p:txBody>
      </p:sp>
      <p:pic>
        <p:nvPicPr>
          <p:cNvPr id="2" name="Picture 1"/>
          <p:cNvPicPr>
            <a:picLocks noChangeAspect="1"/>
          </p:cNvPicPr>
          <p:nvPr userDrawn="1"/>
        </p:nvPicPr>
        <p:blipFill rotWithShape="1">
          <a:blip r:embed="rId6">
            <a:extLst>
              <a:ext uri="{28A0092B-C50C-407E-A947-70E740481C1C}">
                <a14:useLocalDpi xmlns:a14="http://schemas.microsoft.com/office/drawing/2010/main" val="0"/>
              </a:ext>
            </a:extLst>
          </a:blip>
          <a:srcRect l="82583" b="75704"/>
          <a:stretch/>
        </p:blipFill>
        <p:spPr>
          <a:xfrm>
            <a:off x="10068560" y="0"/>
            <a:ext cx="2123440" cy="1666240"/>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34924" y="6406371"/>
            <a:ext cx="1124389" cy="302720"/>
          </a:xfrm>
          <a:prstGeom prst="rect">
            <a:avLst/>
          </a:prstGeom>
        </p:spPr>
      </p:pic>
      <p:sp>
        <p:nvSpPr>
          <p:cNvPr id="3" name="Footer Placeholder 4">
            <a:extLst>
              <a:ext uri="{FF2B5EF4-FFF2-40B4-BE49-F238E27FC236}">
                <a16:creationId xmlns:a16="http://schemas.microsoft.com/office/drawing/2014/main" id="{138CB7B2-562A-206B-51AE-BB4950BFF1B1}"/>
              </a:ext>
            </a:extLst>
          </p:cNvPr>
          <p:cNvSpPr>
            <a:spLocks noGrp="1"/>
          </p:cNvSpPr>
          <p:nvPr>
            <p:ph type="ftr" sz="quarter" idx="3"/>
          </p:nvPr>
        </p:nvSpPr>
        <p:spPr>
          <a:xfrm>
            <a:off x="984313" y="6429184"/>
            <a:ext cx="9726019"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r>
              <a:rPr lang="en-US" dirty="0"/>
              <a:t>How To Get Paid Refresher</a:t>
            </a:r>
          </a:p>
        </p:txBody>
      </p:sp>
    </p:spTree>
    <p:extLst>
      <p:ext uri="{BB962C8B-B14F-4D97-AF65-F5344CB8AC3E}">
        <p14:creationId xmlns:p14="http://schemas.microsoft.com/office/powerpoint/2010/main" val="3184782550"/>
      </p:ext>
    </p:extLst>
  </p:cSld>
  <p:clrMap bg1="lt1" tx1="dk1" bg2="lt2" tx2="dk2" accent1="accent1" accent2="accent2" accent3="accent3" accent4="accent4" accent5="accent5" accent6="accent6" hlink="hlink" folHlink="folHlink"/>
  <p:sldLayoutIdLst>
    <p:sldLayoutId id="2147483705" r:id="rId1"/>
    <p:sldLayoutId id="2147483654" r:id="rId2"/>
    <p:sldLayoutId id="2147483652" r:id="rId3"/>
    <p:sldLayoutId id="2147483650" r:id="rId4"/>
  </p:sldLayoutIdLst>
  <p:transition>
    <p:fade/>
  </p:transition>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984313" y="6429184"/>
            <a:ext cx="9726019"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r>
              <a:rPr lang="en-US" dirty="0"/>
              <a:t>How To Get Paid Refresher</a:t>
            </a:r>
          </a:p>
        </p:txBody>
      </p:sp>
      <p:sp>
        <p:nvSpPr>
          <p:cNvPr id="6" name="Slide Number Placeholder 5"/>
          <p:cNvSpPr>
            <a:spLocks noGrp="1"/>
          </p:cNvSpPr>
          <p:nvPr>
            <p:ph type="sldNum" sz="quarter" idx="4"/>
          </p:nvPr>
        </p:nvSpPr>
        <p:spPr>
          <a:xfrm>
            <a:off x="267884" y="6429184"/>
            <a:ext cx="537235"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dirty="0"/>
          </a:p>
        </p:txBody>
      </p:sp>
      <p:sp>
        <p:nvSpPr>
          <p:cNvPr id="13" name="Text Placeholder 2"/>
          <p:cNvSpPr>
            <a:spLocks noGrp="1"/>
          </p:cNvSpPr>
          <p:nvPr>
            <p:ph type="body" idx="1"/>
          </p:nvPr>
        </p:nvSpPr>
        <p:spPr>
          <a:xfrm>
            <a:off x="352555" y="1580086"/>
            <a:ext cx="11052048"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259417" y="189652"/>
            <a:ext cx="10086851" cy="1131147"/>
          </a:xfrm>
          <a:prstGeom prst="rect">
            <a:avLst/>
          </a:prstGeom>
        </p:spPr>
        <p:txBody>
          <a:bodyPr vert="horz" lIns="91440" tIns="45720" rIns="91440" bIns="45720" rtlCol="0" anchor="t" anchorCtr="0">
            <a:noAutofit/>
          </a:bodyPr>
          <a:lstStyle/>
          <a:p>
            <a:r>
              <a:rPr lang="en-US" dirty="0"/>
              <a:t>Click to edit Master title style</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69420" b="85314"/>
          <a:stretch/>
        </p:blipFill>
        <p:spPr>
          <a:xfrm>
            <a:off x="8764103" y="1"/>
            <a:ext cx="3427895" cy="92601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181" y="6521656"/>
            <a:ext cx="1135265" cy="223025"/>
          </a:xfrm>
          <a:prstGeom prst="rect">
            <a:avLst/>
          </a:prstGeom>
        </p:spPr>
      </p:pic>
    </p:spTree>
    <p:extLst>
      <p:ext uri="{BB962C8B-B14F-4D97-AF65-F5344CB8AC3E}">
        <p14:creationId xmlns:p14="http://schemas.microsoft.com/office/powerpoint/2010/main" val="3184782550"/>
      </p:ext>
    </p:extLst>
  </p:cSld>
  <p:clrMap bg1="lt1" tx1="dk1" bg2="lt2" tx2="dk2" accent1="accent1" accent2="accent2" accent3="accent3" accent4="accent4" accent5="accent5" accent6="accent6" hlink="hlink" folHlink="folHlink"/>
  <p:sldLayoutIdLst>
    <p:sldLayoutId id="2147483711" r:id="rId1"/>
  </p:sldLayoutIdLst>
  <p:transition>
    <p:fade/>
  </p:transition>
  <p:hf hd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984313" y="6429184"/>
            <a:ext cx="9726019"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r>
              <a:rPr lang="en-US" dirty="0"/>
              <a:t>How To Get Paid Refresher</a:t>
            </a:r>
          </a:p>
        </p:txBody>
      </p:sp>
      <p:sp>
        <p:nvSpPr>
          <p:cNvPr id="6" name="Slide Number Placeholder 5"/>
          <p:cNvSpPr>
            <a:spLocks noGrp="1"/>
          </p:cNvSpPr>
          <p:nvPr>
            <p:ph type="sldNum" sz="quarter" idx="4"/>
          </p:nvPr>
        </p:nvSpPr>
        <p:spPr>
          <a:xfrm>
            <a:off x="267884" y="6429184"/>
            <a:ext cx="537235"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dirty="0"/>
          </a:p>
        </p:txBody>
      </p:sp>
      <p:sp>
        <p:nvSpPr>
          <p:cNvPr id="13" name="Text Placeholder 2"/>
          <p:cNvSpPr>
            <a:spLocks noGrp="1"/>
          </p:cNvSpPr>
          <p:nvPr>
            <p:ph type="body" idx="1"/>
          </p:nvPr>
        </p:nvSpPr>
        <p:spPr>
          <a:xfrm>
            <a:off x="352555" y="1580086"/>
            <a:ext cx="11052048"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259417" y="189652"/>
            <a:ext cx="10086851" cy="1131147"/>
          </a:xfrm>
          <a:prstGeom prst="rect">
            <a:avLst/>
          </a:prstGeom>
        </p:spPr>
        <p:txBody>
          <a:bodyPr vert="horz" lIns="91440" tIns="45720" rIns="91440" bIns="45720" rtlCol="0" anchor="t" anchorCtr="0">
            <a:noAutofit/>
          </a:bodyPr>
          <a:lstStyle/>
          <a:p>
            <a:r>
              <a:rPr lang="en-US" dirty="0"/>
              <a:t>Click to edit Master title style</a:t>
            </a:r>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l="69420" b="85314"/>
          <a:stretch/>
        </p:blipFill>
        <p:spPr>
          <a:xfrm>
            <a:off x="8764103" y="1"/>
            <a:ext cx="3427895" cy="926019"/>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3181" y="6521656"/>
            <a:ext cx="1135265" cy="223025"/>
          </a:xfrm>
          <a:prstGeom prst="rect">
            <a:avLst/>
          </a:prstGeom>
        </p:spPr>
      </p:pic>
    </p:spTree>
    <p:extLst>
      <p:ext uri="{BB962C8B-B14F-4D97-AF65-F5344CB8AC3E}">
        <p14:creationId xmlns:p14="http://schemas.microsoft.com/office/powerpoint/2010/main" val="3184782550"/>
      </p:ext>
    </p:extLst>
  </p:cSld>
  <p:clrMap bg1="lt1" tx1="dk1" bg2="lt2" tx2="dk2" accent1="accent1" accent2="accent2" accent3="accent3" accent4="accent4" accent5="accent5" accent6="accent6" hlink="hlink" folHlink="folHlink"/>
  <p:sldLayoutIdLst>
    <p:sldLayoutId id="2147483684" r:id="rId1"/>
    <p:sldLayoutId id="2147483715" r:id="rId2"/>
    <p:sldLayoutId id="2147483714" r:id="rId3"/>
    <p:sldLayoutId id="2147483683" r:id="rId4"/>
    <p:sldLayoutId id="2147483667" r:id="rId5"/>
    <p:sldLayoutId id="2147483713" r:id="rId6"/>
  </p:sldLayoutIdLst>
  <p:transition>
    <p:fade/>
  </p:transition>
  <p:hf hd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magellanoflouisiana.com/for-providers/provider-toolkit/member-eligibility/" TargetMode="External"/><Relationship Id="rId2" Type="http://schemas.openxmlformats.org/officeDocument/2006/relationships/hyperlink" Target="http://www.louisianamedicaid.com/" TargetMode="External"/><Relationship Id="rId1" Type="http://schemas.openxmlformats.org/officeDocument/2006/relationships/slideLayout" Target="../slideLayouts/slideLayout13.xml"/><Relationship Id="rId5" Type="http://schemas.openxmlformats.org/officeDocument/2006/relationships/hyperlink" Target="https://www.lamedicaid.com/account/login.aspx" TargetMode="External"/><Relationship Id="rId4" Type="http://schemas.openxmlformats.org/officeDocument/2006/relationships/hyperlink" Target="https://apps.availity.com/availity/web/public.elegant.logi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magellanoflouisiana.com/for-providers/provider-toolkit/provider-website/"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s://www.lamedicaid.com/Provweb1/Forms/UserGuides/PES_Ind_MCO.pdf" TargetMode="External"/><Relationship Id="rId2" Type="http://schemas.openxmlformats.org/officeDocument/2006/relationships/hyperlink" Target="https://www.lamedicaid.com/account/login.aspx" TargetMode="Externa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magellanoflouisiana.com/for-providers/provider-toolkit/provider-resources/csoc-standard-operating-procedures-sop/"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Magellan of Louisiana</a:t>
            </a:r>
          </a:p>
        </p:txBody>
      </p:sp>
      <p:sp>
        <p:nvSpPr>
          <p:cNvPr id="5" name="Subtitle 4"/>
          <p:cNvSpPr>
            <a:spLocks noGrp="1"/>
          </p:cNvSpPr>
          <p:nvPr>
            <p:ph type="subTitle" idx="1"/>
          </p:nvPr>
        </p:nvSpPr>
        <p:spPr/>
        <p:txBody>
          <a:bodyPr/>
          <a:lstStyle/>
          <a:p>
            <a:r>
              <a:rPr lang="en-US" dirty="0"/>
              <a:t>How to get paid refresher</a:t>
            </a:r>
          </a:p>
        </p:txBody>
      </p:sp>
      <p:cxnSp>
        <p:nvCxnSpPr>
          <p:cNvPr id="6" name="Straight Connector 5"/>
          <p:cNvCxnSpPr/>
          <p:nvPr/>
        </p:nvCxnSpPr>
        <p:spPr>
          <a:xfrm>
            <a:off x="752155" y="3485323"/>
            <a:ext cx="427322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60162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4239-058A-4C88-B4E5-4F57E3A51897}"/>
              </a:ext>
            </a:extLst>
          </p:cNvPr>
          <p:cNvSpPr>
            <a:spLocks noGrp="1"/>
          </p:cNvSpPr>
          <p:nvPr>
            <p:ph type="title"/>
          </p:nvPr>
        </p:nvSpPr>
        <p:spPr>
          <a:xfrm>
            <a:off x="259417" y="189651"/>
            <a:ext cx="10086851" cy="1131147"/>
          </a:xfrm>
        </p:spPr>
        <p:txBody>
          <a:bodyPr/>
          <a:lstStyle/>
          <a:p>
            <a:pPr marL="0" indent="0" algn="ctr">
              <a:buNone/>
            </a:pPr>
            <a:r>
              <a:rPr lang="en-US" sz="3200" dirty="0">
                <a:solidFill>
                  <a:srgbClr val="0070C0"/>
                </a:solidFill>
              </a:rPr>
              <a:t>Wraparound</a:t>
            </a:r>
          </a:p>
        </p:txBody>
      </p:sp>
      <p:sp>
        <p:nvSpPr>
          <p:cNvPr id="3" name="Content Placeholder 2">
            <a:extLst>
              <a:ext uri="{FF2B5EF4-FFF2-40B4-BE49-F238E27FC236}">
                <a16:creationId xmlns:a16="http://schemas.microsoft.com/office/drawing/2014/main" id="{14D14206-5EAF-4FF6-BB78-6B93F97D9611}"/>
              </a:ext>
            </a:extLst>
          </p:cNvPr>
          <p:cNvSpPr>
            <a:spLocks noGrp="1"/>
          </p:cNvSpPr>
          <p:nvPr>
            <p:ph idx="1"/>
          </p:nvPr>
        </p:nvSpPr>
        <p:spPr>
          <a:xfrm>
            <a:off x="259417" y="1022148"/>
            <a:ext cx="10860867" cy="5407036"/>
          </a:xfrm>
        </p:spPr>
        <p:txBody>
          <a:bodyPr/>
          <a:lstStyle/>
          <a:p>
            <a:pPr>
              <a:spcBef>
                <a:spcPts val="600"/>
              </a:spcBef>
            </a:pPr>
            <a:r>
              <a:rPr lang="en-US" sz="1600" dirty="0"/>
              <a:t>The cornerstone of the wraparound process is that it is driven by the goals, perspectives, and preferences of the child/youth and their family as they work side by side with the wraparound facilitator and the other Child and Family Team members. </a:t>
            </a:r>
          </a:p>
          <a:p>
            <a:pPr>
              <a:spcBef>
                <a:spcPts val="600"/>
              </a:spcBef>
            </a:pPr>
            <a:r>
              <a:rPr lang="en-US" sz="1600" dirty="0"/>
              <a:t>Through this team-based collaborative approach, a single Plan of Care focuses on the strengths of the child/youth, family, and other team members rather than the deficits. This single comprehensive plan encompasses both formal and informal services. During the regularly scheduled Child and Family Team meetings, the plan is reviewed, and changes are made as needed so that the child/youth and family achieve their goals. </a:t>
            </a:r>
          </a:p>
          <a:p>
            <a:r>
              <a:rPr lang="en-US" sz="1600" dirty="0"/>
              <a:t>The Wraparound Agency is responsible for ensuring the implementation of the wraparound process</a:t>
            </a:r>
          </a:p>
          <a:p>
            <a:r>
              <a:rPr lang="en-US" sz="1600" dirty="0"/>
              <a:t>The Wraparound Facilitator (WF), in the WAA, is responsible for working with the family throughout their participation in CSoC.</a:t>
            </a:r>
          </a:p>
          <a:p>
            <a:r>
              <a:rPr lang="en-US" sz="1600" dirty="0"/>
              <a:t>Responsibilities of the WF include, but are not limited to: </a:t>
            </a:r>
          </a:p>
          <a:p>
            <a:pPr lvl="1">
              <a:spcBef>
                <a:spcPts val="600"/>
              </a:spcBef>
              <a:buFont typeface="Courier New" panose="02070309020205020404" pitchFamily="49" charset="0"/>
              <a:buChar char="o"/>
            </a:pPr>
            <a:r>
              <a:rPr lang="en-US" dirty="0"/>
              <a:t>Meeting with the child/youth/family to complete the Strengths, Needs, and Cultural Discovery; </a:t>
            </a:r>
          </a:p>
          <a:p>
            <a:pPr lvl="1">
              <a:spcBef>
                <a:spcPts val="600"/>
              </a:spcBef>
              <a:buFont typeface="Courier New" panose="02070309020205020404" pitchFamily="49" charset="0"/>
              <a:buChar char="o"/>
            </a:pPr>
            <a:r>
              <a:rPr lang="en-US" dirty="0"/>
              <a:t>Assisting the family in identifying and developing a Family Vision, Strengths, Goals, creating a family story, etc.; </a:t>
            </a:r>
          </a:p>
          <a:p>
            <a:pPr lvl="1">
              <a:spcBef>
                <a:spcPts val="600"/>
              </a:spcBef>
              <a:buFont typeface="Courier New" panose="02070309020205020404" pitchFamily="49" charset="0"/>
              <a:buChar char="o"/>
            </a:pPr>
            <a:r>
              <a:rPr lang="en-US" dirty="0"/>
              <a:t>Assisting the child/youth/family in identifying potential members of the Child and Family Team (CFT), which should include formal and informal supports, including providers; </a:t>
            </a:r>
          </a:p>
          <a:p>
            <a:pPr lvl="1">
              <a:spcBef>
                <a:spcPts val="600"/>
              </a:spcBef>
              <a:buFont typeface="Courier New" panose="02070309020205020404" pitchFamily="49" charset="0"/>
              <a:buChar char="o"/>
            </a:pPr>
            <a:r>
              <a:rPr lang="en-US" dirty="0"/>
              <a:t>Convening and facilitating monthly CFT meetings more frequently whenever needed; and </a:t>
            </a:r>
          </a:p>
          <a:p>
            <a:pPr lvl="1">
              <a:spcBef>
                <a:spcPts val="600"/>
              </a:spcBef>
              <a:buFont typeface="Courier New" panose="02070309020205020404" pitchFamily="49" charset="0"/>
              <a:buChar char="o"/>
            </a:pPr>
            <a:r>
              <a:rPr lang="en-US" dirty="0"/>
              <a:t>Facilitating the development and implementation of the Plan of Care (POC).  </a:t>
            </a:r>
          </a:p>
        </p:txBody>
      </p:sp>
      <p:sp>
        <p:nvSpPr>
          <p:cNvPr id="4" name="Footer Placeholder 3">
            <a:extLst>
              <a:ext uri="{FF2B5EF4-FFF2-40B4-BE49-F238E27FC236}">
                <a16:creationId xmlns:a16="http://schemas.microsoft.com/office/drawing/2014/main" id="{A39AC1F4-D40B-6003-BB51-AA04632A9F8B}"/>
              </a:ext>
            </a:extLst>
          </p:cNvPr>
          <p:cNvSpPr>
            <a:spLocks noGrp="1"/>
          </p:cNvSpPr>
          <p:nvPr>
            <p:ph type="ftr" sz="quarter" idx="11"/>
          </p:nvPr>
        </p:nvSpPr>
        <p:spPr/>
        <p:txBody>
          <a:bodyPr/>
          <a:lstStyle/>
          <a:p>
            <a:r>
              <a:rPr lang="en-US" dirty="0"/>
              <a:t>How To Get Paid Refresher</a:t>
            </a:r>
          </a:p>
        </p:txBody>
      </p:sp>
      <p:sp>
        <p:nvSpPr>
          <p:cNvPr id="5" name="Slide Number Placeholder 4">
            <a:extLst>
              <a:ext uri="{FF2B5EF4-FFF2-40B4-BE49-F238E27FC236}">
                <a16:creationId xmlns:a16="http://schemas.microsoft.com/office/drawing/2014/main" id="{D29BBBF4-1470-A29A-B375-AFC57160C92E}"/>
              </a:ext>
            </a:extLst>
          </p:cNvPr>
          <p:cNvSpPr>
            <a:spLocks noGrp="1"/>
          </p:cNvSpPr>
          <p:nvPr>
            <p:ph type="sldNum" sz="quarter" idx="12"/>
          </p:nvPr>
        </p:nvSpPr>
        <p:spPr/>
        <p:txBody>
          <a:bodyPr/>
          <a:lstStyle/>
          <a:p>
            <a:fld id="{BC8AEE7E-FAD4-4EE3-9D98-D5CFF485C706}" type="slidenum">
              <a:rPr lang="en-US" smtClean="0"/>
              <a:t>10</a:t>
            </a:fld>
            <a:endParaRPr lang="en-US" dirty="0"/>
          </a:p>
        </p:txBody>
      </p:sp>
    </p:spTree>
    <p:extLst>
      <p:ext uri="{BB962C8B-B14F-4D97-AF65-F5344CB8AC3E}">
        <p14:creationId xmlns:p14="http://schemas.microsoft.com/office/powerpoint/2010/main" val="2314948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84" y="204400"/>
            <a:ext cx="10086851" cy="1131147"/>
          </a:xfrm>
        </p:spPr>
        <p:txBody>
          <a:bodyPr anchor="t">
            <a:normAutofit/>
          </a:bodyPr>
          <a:lstStyle/>
          <a:p>
            <a:r>
              <a:rPr lang="en-US" sz="3200" dirty="0">
                <a:solidFill>
                  <a:schemeClr val="tx2"/>
                </a:solidFill>
              </a:rPr>
              <a:t>Presumptive Eligibility Period</a:t>
            </a:r>
          </a:p>
        </p:txBody>
      </p:sp>
      <p:graphicFrame>
        <p:nvGraphicFramePr>
          <p:cNvPr id="6" name="Content Placeholder 2">
            <a:extLst>
              <a:ext uri="{FF2B5EF4-FFF2-40B4-BE49-F238E27FC236}">
                <a16:creationId xmlns:a16="http://schemas.microsoft.com/office/drawing/2014/main" id="{08F5F489-42E4-51C8-C948-0535B631DCFC}"/>
              </a:ext>
            </a:extLst>
          </p:cNvPr>
          <p:cNvGraphicFramePr>
            <a:graphicFrameLocks noGrp="1"/>
          </p:cNvGraphicFramePr>
          <p:nvPr>
            <p:ph sz="half" idx="1"/>
            <p:extLst>
              <p:ext uri="{D42A27DB-BD31-4B8C-83A1-F6EECF244321}">
                <p14:modId xmlns:p14="http://schemas.microsoft.com/office/powerpoint/2010/main" val="2786849681"/>
              </p:ext>
            </p:extLst>
          </p:nvPr>
        </p:nvGraphicFramePr>
        <p:xfrm>
          <a:off x="1924051" y="820546"/>
          <a:ext cx="73533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16B5BB90-2F11-8ABE-A240-44E41984A947}"/>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D0B1AB67-C326-83B4-5D0F-9C3603431664}"/>
              </a:ext>
            </a:extLst>
          </p:cNvPr>
          <p:cNvSpPr>
            <a:spLocks noGrp="1"/>
          </p:cNvSpPr>
          <p:nvPr>
            <p:ph type="sldNum" sz="quarter" idx="12"/>
          </p:nvPr>
        </p:nvSpPr>
        <p:spPr/>
        <p:txBody>
          <a:bodyPr/>
          <a:lstStyle/>
          <a:p>
            <a:fld id="{BC8AEE7E-FAD4-4EE3-9D98-D5CFF485C706}" type="slidenum">
              <a:rPr lang="en-US" smtClean="0"/>
              <a:t>11</a:t>
            </a:fld>
            <a:endParaRPr lang="en-US" dirty="0"/>
          </a:p>
        </p:txBody>
      </p:sp>
    </p:spTree>
    <p:extLst>
      <p:ext uri="{BB962C8B-B14F-4D97-AF65-F5344CB8AC3E}">
        <p14:creationId xmlns:p14="http://schemas.microsoft.com/office/powerpoint/2010/main" val="1111795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3A9DB-5C8B-EFAC-4979-CFF9C10EE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423C6-7DA7-E714-A8D1-71F4EB90127B}"/>
              </a:ext>
            </a:extLst>
          </p:cNvPr>
          <p:cNvSpPr>
            <a:spLocks noGrp="1"/>
          </p:cNvSpPr>
          <p:nvPr>
            <p:ph type="title"/>
          </p:nvPr>
        </p:nvSpPr>
        <p:spPr/>
        <p:txBody>
          <a:bodyPr/>
          <a:lstStyle/>
          <a:p>
            <a:r>
              <a:rPr lang="en-US" dirty="0">
                <a:solidFill>
                  <a:schemeClr val="tx2"/>
                </a:solidFill>
              </a:rPr>
              <a:t>WAA to Provider Timeline (Pre-Initial CFT)</a:t>
            </a:r>
          </a:p>
        </p:txBody>
      </p:sp>
      <p:sp>
        <p:nvSpPr>
          <p:cNvPr id="5" name="Rectangle: Rounded Corners 4">
            <a:extLst>
              <a:ext uri="{FF2B5EF4-FFF2-40B4-BE49-F238E27FC236}">
                <a16:creationId xmlns:a16="http://schemas.microsoft.com/office/drawing/2014/main" id="{C1A051F1-9F74-1C5E-4389-BF8F51E1DD50}"/>
              </a:ext>
            </a:extLst>
          </p:cNvPr>
          <p:cNvSpPr/>
          <p:nvPr/>
        </p:nvSpPr>
        <p:spPr>
          <a:xfrm>
            <a:off x="724276" y="1258542"/>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WAA will contact the youth/family within 48 hours of the date of a WAA referral</a:t>
            </a:r>
          </a:p>
        </p:txBody>
      </p:sp>
      <p:sp>
        <p:nvSpPr>
          <p:cNvPr id="6" name="Rectangle: Rounded Corners 5">
            <a:extLst>
              <a:ext uri="{FF2B5EF4-FFF2-40B4-BE49-F238E27FC236}">
                <a16:creationId xmlns:a16="http://schemas.microsoft.com/office/drawing/2014/main" id="{13F07007-5A8C-2D62-BF07-9AB3C4F7350E}"/>
              </a:ext>
            </a:extLst>
          </p:cNvPr>
          <p:cNvSpPr/>
          <p:nvPr/>
        </p:nvSpPr>
        <p:spPr>
          <a:xfrm>
            <a:off x="3374950" y="1257440"/>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WF will make face-to-face contact with the youth/family within 7 calendar days of the WAA referral</a:t>
            </a:r>
          </a:p>
        </p:txBody>
      </p:sp>
      <p:sp>
        <p:nvSpPr>
          <p:cNvPr id="7" name="Rectangle: Rounded Corners 6">
            <a:extLst>
              <a:ext uri="{FF2B5EF4-FFF2-40B4-BE49-F238E27FC236}">
                <a16:creationId xmlns:a16="http://schemas.microsoft.com/office/drawing/2014/main" id="{02D06452-2EA4-8CC7-5340-A742444AC02E}"/>
              </a:ext>
            </a:extLst>
          </p:cNvPr>
          <p:cNvSpPr/>
          <p:nvPr/>
        </p:nvSpPr>
        <p:spPr>
          <a:xfrm>
            <a:off x="6031444" y="1257440"/>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During the first face-to-face meeting, if the family agrees to services through CSoC, they will sign a CSoC Freedom of Choice (FOC) form</a:t>
            </a:r>
          </a:p>
        </p:txBody>
      </p:sp>
      <p:sp>
        <p:nvSpPr>
          <p:cNvPr id="4" name="Slide Number Placeholder 3">
            <a:extLst>
              <a:ext uri="{FF2B5EF4-FFF2-40B4-BE49-F238E27FC236}">
                <a16:creationId xmlns:a16="http://schemas.microsoft.com/office/drawing/2014/main" id="{AEF479EF-0019-A41F-50C2-D7AFE25B1C1A}"/>
              </a:ext>
            </a:extLst>
          </p:cNvPr>
          <p:cNvSpPr>
            <a:spLocks noGrp="1"/>
          </p:cNvSpPr>
          <p:nvPr>
            <p:ph type="sldNum" sz="quarter" idx="12"/>
          </p:nvPr>
        </p:nvSpPr>
        <p:spPr/>
        <p:txBody>
          <a:bodyPr/>
          <a:lstStyle/>
          <a:p>
            <a:fld id="{BC8AEE7E-FAD4-4EE3-9D98-D5CFF485C706}" type="slidenum">
              <a:rPr lang="en-US" smtClean="0"/>
              <a:t>12</a:t>
            </a:fld>
            <a:endParaRPr lang="en-US" dirty="0"/>
          </a:p>
        </p:txBody>
      </p:sp>
      <p:sp>
        <p:nvSpPr>
          <p:cNvPr id="12" name="Footer Placeholder 11">
            <a:extLst>
              <a:ext uri="{FF2B5EF4-FFF2-40B4-BE49-F238E27FC236}">
                <a16:creationId xmlns:a16="http://schemas.microsoft.com/office/drawing/2014/main" id="{2749BEE6-8DF9-3373-9D75-B8C160A1FF72}"/>
              </a:ext>
            </a:extLst>
          </p:cNvPr>
          <p:cNvSpPr>
            <a:spLocks noGrp="1"/>
          </p:cNvSpPr>
          <p:nvPr>
            <p:ph type="ftr" sz="quarter" idx="3"/>
          </p:nvPr>
        </p:nvSpPr>
        <p:spPr/>
        <p:txBody>
          <a:bodyPr/>
          <a:lstStyle/>
          <a:p>
            <a:r>
              <a:rPr lang="en-US" dirty="0"/>
              <a:t>How To Get Paid Refresher</a:t>
            </a:r>
          </a:p>
        </p:txBody>
      </p:sp>
      <p:sp>
        <p:nvSpPr>
          <p:cNvPr id="3" name="Rectangle: Rounded Corners 2">
            <a:extLst>
              <a:ext uri="{FF2B5EF4-FFF2-40B4-BE49-F238E27FC236}">
                <a16:creationId xmlns:a16="http://schemas.microsoft.com/office/drawing/2014/main" id="{1D9149C7-A545-EE49-2383-AE5C074B98D3}"/>
              </a:ext>
            </a:extLst>
          </p:cNvPr>
          <p:cNvSpPr/>
          <p:nvPr/>
        </p:nvSpPr>
        <p:spPr>
          <a:xfrm>
            <a:off x="8713576" y="1257440"/>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WF staff will prepare a Provisional POC and FOC and send them to Magellan and all providers listed on the Provisional POC and FOC</a:t>
            </a:r>
          </a:p>
        </p:txBody>
      </p:sp>
      <p:sp>
        <p:nvSpPr>
          <p:cNvPr id="8" name="Rectangle: Rounded Corners 7">
            <a:extLst>
              <a:ext uri="{FF2B5EF4-FFF2-40B4-BE49-F238E27FC236}">
                <a16:creationId xmlns:a16="http://schemas.microsoft.com/office/drawing/2014/main" id="{ECEECB6E-6C43-D2EC-6952-75121E320A72}"/>
              </a:ext>
            </a:extLst>
          </p:cNvPr>
          <p:cNvSpPr/>
          <p:nvPr/>
        </p:nvSpPr>
        <p:spPr>
          <a:xfrm>
            <a:off x="724276" y="3954303"/>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Magellan will build provider authorizations based on the Provisional POC and FOC </a:t>
            </a:r>
          </a:p>
        </p:txBody>
      </p:sp>
      <p:sp>
        <p:nvSpPr>
          <p:cNvPr id="13" name="Rectangle: Rounded Corners 12">
            <a:extLst>
              <a:ext uri="{FF2B5EF4-FFF2-40B4-BE49-F238E27FC236}">
                <a16:creationId xmlns:a16="http://schemas.microsoft.com/office/drawing/2014/main" id="{A32A5E3D-E980-618F-4938-1628BCD48B56}"/>
              </a:ext>
            </a:extLst>
          </p:cNvPr>
          <p:cNvSpPr/>
          <p:nvPr/>
        </p:nvSpPr>
        <p:spPr>
          <a:xfrm>
            <a:off x="3374949" y="3954303"/>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Provider authorizations start</a:t>
            </a:r>
          </a:p>
        </p:txBody>
      </p:sp>
      <p:sp>
        <p:nvSpPr>
          <p:cNvPr id="14" name="Rectangle: Rounded Corners 13">
            <a:extLst>
              <a:ext uri="{FF2B5EF4-FFF2-40B4-BE49-F238E27FC236}">
                <a16:creationId xmlns:a16="http://schemas.microsoft.com/office/drawing/2014/main" id="{12113973-61CB-AE7B-3EF1-D82288846250}"/>
              </a:ext>
            </a:extLst>
          </p:cNvPr>
          <p:cNvSpPr/>
          <p:nvPr/>
        </p:nvSpPr>
        <p:spPr>
          <a:xfrm>
            <a:off x="6031443" y="3923175"/>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WF will ensure that the CANS and IBHA are completed within the first 30 days and sent to Magellan and all named providers </a:t>
            </a:r>
          </a:p>
        </p:txBody>
      </p:sp>
      <p:sp>
        <p:nvSpPr>
          <p:cNvPr id="15" name="Rectangle: Rounded Corners 14">
            <a:extLst>
              <a:ext uri="{FF2B5EF4-FFF2-40B4-BE49-F238E27FC236}">
                <a16:creationId xmlns:a16="http://schemas.microsoft.com/office/drawing/2014/main" id="{5DA39CF7-18DC-DBC1-37EC-35F3ABBABE4A}"/>
              </a:ext>
            </a:extLst>
          </p:cNvPr>
          <p:cNvSpPr/>
          <p:nvPr/>
        </p:nvSpPr>
        <p:spPr>
          <a:xfrm>
            <a:off x="8713576" y="3954303"/>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WF will schedule and invite all providers to the Initial CFT. CFT notices must be given to providers 7 days in advance</a:t>
            </a:r>
          </a:p>
        </p:txBody>
      </p:sp>
    </p:spTree>
    <p:extLst>
      <p:ext uri="{BB962C8B-B14F-4D97-AF65-F5344CB8AC3E}">
        <p14:creationId xmlns:p14="http://schemas.microsoft.com/office/powerpoint/2010/main" val="657177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P spid="8"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D9332-C3A4-7702-962B-E5F5A780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56990-A581-0036-4C8C-1C84D434DCE1}"/>
              </a:ext>
            </a:extLst>
          </p:cNvPr>
          <p:cNvSpPr>
            <a:spLocks noGrp="1"/>
          </p:cNvSpPr>
          <p:nvPr>
            <p:ph type="title"/>
          </p:nvPr>
        </p:nvSpPr>
        <p:spPr/>
        <p:txBody>
          <a:bodyPr/>
          <a:lstStyle/>
          <a:p>
            <a:r>
              <a:rPr lang="en-US" dirty="0">
                <a:solidFill>
                  <a:schemeClr val="tx2"/>
                </a:solidFill>
              </a:rPr>
              <a:t>WAA to Provider Process (Initial CFT &amp; Beyond)</a:t>
            </a:r>
          </a:p>
        </p:txBody>
      </p:sp>
      <p:sp>
        <p:nvSpPr>
          <p:cNvPr id="5" name="Rectangle: Rounded Corners 4">
            <a:extLst>
              <a:ext uri="{FF2B5EF4-FFF2-40B4-BE49-F238E27FC236}">
                <a16:creationId xmlns:a16="http://schemas.microsoft.com/office/drawing/2014/main" id="{0276A529-BD7D-9CDA-099F-CD34E72195FA}"/>
              </a:ext>
            </a:extLst>
          </p:cNvPr>
          <p:cNvSpPr/>
          <p:nvPr/>
        </p:nvSpPr>
        <p:spPr>
          <a:xfrm>
            <a:off x="724276" y="1258542"/>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Child and Family Team, with the assistance of the WF, develops an individualized Plan of Care at the Initial CFT meeting</a:t>
            </a:r>
          </a:p>
        </p:txBody>
      </p:sp>
      <p:sp>
        <p:nvSpPr>
          <p:cNvPr id="6" name="Rectangle: Rounded Corners 5">
            <a:extLst>
              <a:ext uri="{FF2B5EF4-FFF2-40B4-BE49-F238E27FC236}">
                <a16:creationId xmlns:a16="http://schemas.microsoft.com/office/drawing/2014/main" id="{52801008-BE9C-E609-F959-2A57BAA445B5}"/>
              </a:ext>
            </a:extLst>
          </p:cNvPr>
          <p:cNvSpPr/>
          <p:nvPr/>
        </p:nvSpPr>
        <p:spPr>
          <a:xfrm>
            <a:off x="3374950" y="1257440"/>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Additional services can and may be requested by the CFT at the Initial CFT meeting or anytime by submitting a revised Plan of Care</a:t>
            </a:r>
          </a:p>
        </p:txBody>
      </p:sp>
      <p:sp>
        <p:nvSpPr>
          <p:cNvPr id="7" name="Rectangle: Rounded Corners 6">
            <a:extLst>
              <a:ext uri="{FF2B5EF4-FFF2-40B4-BE49-F238E27FC236}">
                <a16:creationId xmlns:a16="http://schemas.microsoft.com/office/drawing/2014/main" id="{C0462EC8-A437-1849-3E1E-E81509EA9718}"/>
              </a:ext>
            </a:extLst>
          </p:cNvPr>
          <p:cNvSpPr/>
          <p:nvPr/>
        </p:nvSpPr>
        <p:spPr>
          <a:xfrm>
            <a:off x="6031444" y="1257440"/>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Services can and may be discontinued at the Initial CFT meeting</a:t>
            </a:r>
          </a:p>
        </p:txBody>
      </p:sp>
      <p:sp>
        <p:nvSpPr>
          <p:cNvPr id="4" name="Slide Number Placeholder 3">
            <a:extLst>
              <a:ext uri="{FF2B5EF4-FFF2-40B4-BE49-F238E27FC236}">
                <a16:creationId xmlns:a16="http://schemas.microsoft.com/office/drawing/2014/main" id="{EA5F1951-C222-53EA-3CC2-96C40816022D}"/>
              </a:ext>
            </a:extLst>
          </p:cNvPr>
          <p:cNvSpPr>
            <a:spLocks noGrp="1"/>
          </p:cNvSpPr>
          <p:nvPr>
            <p:ph type="sldNum" sz="quarter" idx="12"/>
          </p:nvPr>
        </p:nvSpPr>
        <p:spPr/>
        <p:txBody>
          <a:bodyPr/>
          <a:lstStyle/>
          <a:p>
            <a:fld id="{BC8AEE7E-FAD4-4EE3-9D98-D5CFF485C706}" type="slidenum">
              <a:rPr lang="en-US" smtClean="0"/>
              <a:t>13</a:t>
            </a:fld>
            <a:endParaRPr lang="en-US" dirty="0"/>
          </a:p>
        </p:txBody>
      </p:sp>
      <p:sp>
        <p:nvSpPr>
          <p:cNvPr id="12" name="Footer Placeholder 11">
            <a:extLst>
              <a:ext uri="{FF2B5EF4-FFF2-40B4-BE49-F238E27FC236}">
                <a16:creationId xmlns:a16="http://schemas.microsoft.com/office/drawing/2014/main" id="{1CC4ECD3-D54A-C0E7-2594-AA7C4A0F58A9}"/>
              </a:ext>
            </a:extLst>
          </p:cNvPr>
          <p:cNvSpPr>
            <a:spLocks noGrp="1"/>
          </p:cNvSpPr>
          <p:nvPr>
            <p:ph type="ftr" sz="quarter" idx="3"/>
          </p:nvPr>
        </p:nvSpPr>
        <p:spPr/>
        <p:txBody>
          <a:bodyPr/>
          <a:lstStyle/>
          <a:p>
            <a:r>
              <a:rPr lang="en-US" dirty="0"/>
              <a:t>How To Get Paid Refresher</a:t>
            </a:r>
          </a:p>
        </p:txBody>
      </p:sp>
      <p:sp>
        <p:nvSpPr>
          <p:cNvPr id="3" name="Rectangle: Rounded Corners 2">
            <a:extLst>
              <a:ext uri="{FF2B5EF4-FFF2-40B4-BE49-F238E27FC236}">
                <a16:creationId xmlns:a16="http://schemas.microsoft.com/office/drawing/2014/main" id="{DC6299D9-A7BD-C228-0D90-0F662E474191}"/>
              </a:ext>
            </a:extLst>
          </p:cNvPr>
          <p:cNvSpPr/>
          <p:nvPr/>
        </p:nvSpPr>
        <p:spPr>
          <a:xfrm>
            <a:off x="8713576" y="1257440"/>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WF will send the Initial Plan of Care to Magellan and all named providers</a:t>
            </a:r>
          </a:p>
        </p:txBody>
      </p:sp>
      <p:sp>
        <p:nvSpPr>
          <p:cNvPr id="8" name="Rectangle: Rounded Corners 7">
            <a:extLst>
              <a:ext uri="{FF2B5EF4-FFF2-40B4-BE49-F238E27FC236}">
                <a16:creationId xmlns:a16="http://schemas.microsoft.com/office/drawing/2014/main" id="{2879E70B-55FC-4276-8820-EBD255D6FD8F}"/>
              </a:ext>
            </a:extLst>
          </p:cNvPr>
          <p:cNvSpPr/>
          <p:nvPr/>
        </p:nvSpPr>
        <p:spPr>
          <a:xfrm>
            <a:off x="650134" y="3954303"/>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Magellan will build and or discontinue authorizations based on the Initial Plan of Care</a:t>
            </a:r>
          </a:p>
        </p:txBody>
      </p:sp>
      <p:sp>
        <p:nvSpPr>
          <p:cNvPr id="13" name="Rectangle: Rounded Corners 12">
            <a:extLst>
              <a:ext uri="{FF2B5EF4-FFF2-40B4-BE49-F238E27FC236}">
                <a16:creationId xmlns:a16="http://schemas.microsoft.com/office/drawing/2014/main" id="{7C80667E-388D-B97C-132C-61779EB15B6E}"/>
              </a:ext>
            </a:extLst>
          </p:cNvPr>
          <p:cNvSpPr/>
          <p:nvPr/>
        </p:nvSpPr>
        <p:spPr>
          <a:xfrm>
            <a:off x="3373063" y="3954303"/>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 provider authorizations start </a:t>
            </a:r>
          </a:p>
          <a:p>
            <a:pPr algn="ctr"/>
            <a:endParaRPr lang="en-US" dirty="0"/>
          </a:p>
          <a:p>
            <a:pPr algn="ctr"/>
            <a:endParaRPr lang="en-US" dirty="0"/>
          </a:p>
        </p:txBody>
      </p:sp>
      <p:sp>
        <p:nvSpPr>
          <p:cNvPr id="14" name="Rectangle: Rounded Corners 13">
            <a:extLst>
              <a:ext uri="{FF2B5EF4-FFF2-40B4-BE49-F238E27FC236}">
                <a16:creationId xmlns:a16="http://schemas.microsoft.com/office/drawing/2014/main" id="{252A31AF-A773-0963-393E-A2B5BD0CE6D0}"/>
              </a:ext>
            </a:extLst>
          </p:cNvPr>
          <p:cNvSpPr/>
          <p:nvPr/>
        </p:nvSpPr>
        <p:spPr>
          <a:xfrm>
            <a:off x="6031443" y="3954303"/>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Discontinued provider authorizations will end</a:t>
            </a:r>
          </a:p>
        </p:txBody>
      </p:sp>
      <p:sp>
        <p:nvSpPr>
          <p:cNvPr id="9" name="Rectangle: Rounded Corners 8">
            <a:extLst>
              <a:ext uri="{FF2B5EF4-FFF2-40B4-BE49-F238E27FC236}">
                <a16:creationId xmlns:a16="http://schemas.microsoft.com/office/drawing/2014/main" id="{C93FE5BE-038D-7CE2-93C5-776B8D9E2F6F}"/>
              </a:ext>
            </a:extLst>
          </p:cNvPr>
          <p:cNvSpPr/>
          <p:nvPr/>
        </p:nvSpPr>
        <p:spPr>
          <a:xfrm>
            <a:off x="8632322" y="3954303"/>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WF will coordinate and schedule reassessments and monthly CFT meetings, notifying all providers and Child and Family team members</a:t>
            </a:r>
          </a:p>
        </p:txBody>
      </p:sp>
    </p:spTree>
    <p:extLst>
      <p:ext uri="{BB962C8B-B14F-4D97-AF65-F5344CB8AC3E}">
        <p14:creationId xmlns:p14="http://schemas.microsoft.com/office/powerpoint/2010/main" val="251744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P spid="8" grpId="0" animBg="1"/>
      <p:bldP spid="13" grpId="0" animBg="1"/>
      <p:bldP spid="1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E6D6-9386-B27F-37B0-9DA9FC4E437D}"/>
              </a:ext>
            </a:extLst>
          </p:cNvPr>
          <p:cNvSpPr>
            <a:spLocks noGrp="1"/>
          </p:cNvSpPr>
          <p:nvPr>
            <p:ph type="title"/>
          </p:nvPr>
        </p:nvSpPr>
        <p:spPr>
          <a:xfrm>
            <a:off x="259417" y="189652"/>
            <a:ext cx="10086851" cy="1131147"/>
          </a:xfrm>
        </p:spPr>
        <p:txBody>
          <a:bodyPr anchor="t">
            <a:normAutofit/>
          </a:bodyPr>
          <a:lstStyle/>
          <a:p>
            <a:r>
              <a:rPr lang="en-US" sz="3200" dirty="0">
                <a:solidFill>
                  <a:schemeClr val="bg2">
                    <a:lumMod val="50000"/>
                  </a:schemeClr>
                </a:solidFill>
              </a:rPr>
              <a:t>Wraparound and Provider Timeframes </a:t>
            </a:r>
          </a:p>
        </p:txBody>
      </p:sp>
      <p:sp>
        <p:nvSpPr>
          <p:cNvPr id="4" name="Footer Placeholder 3">
            <a:extLst>
              <a:ext uri="{FF2B5EF4-FFF2-40B4-BE49-F238E27FC236}">
                <a16:creationId xmlns:a16="http://schemas.microsoft.com/office/drawing/2014/main" id="{41EE5A2E-B67E-BB82-0976-16AD09C57F38}"/>
              </a:ext>
            </a:extLst>
          </p:cNvPr>
          <p:cNvSpPr>
            <a:spLocks noGrp="1"/>
          </p:cNvSpPr>
          <p:nvPr>
            <p:ph type="ftr" sz="quarter" idx="11"/>
          </p:nvPr>
        </p:nvSpPr>
        <p:spPr>
          <a:xfrm>
            <a:off x="984313" y="6429184"/>
            <a:ext cx="9726019" cy="365125"/>
          </a:xfrm>
        </p:spPr>
        <p:txBody>
          <a:bodyPr anchor="b">
            <a:normAutofit/>
          </a:bodyPr>
          <a:lstStyle/>
          <a:p>
            <a:pPr>
              <a:spcAft>
                <a:spcPts val="600"/>
              </a:spcAft>
            </a:pPr>
            <a:r>
              <a:rPr lang="en-US" dirty="0"/>
              <a:t>How To Get Paid Refresher</a:t>
            </a:r>
          </a:p>
        </p:txBody>
      </p:sp>
      <p:sp>
        <p:nvSpPr>
          <p:cNvPr id="5" name="Slide Number Placeholder 4">
            <a:extLst>
              <a:ext uri="{FF2B5EF4-FFF2-40B4-BE49-F238E27FC236}">
                <a16:creationId xmlns:a16="http://schemas.microsoft.com/office/drawing/2014/main" id="{B0A6067C-2D10-A1B3-1722-DF5EE762B9B9}"/>
              </a:ext>
            </a:extLst>
          </p:cNvPr>
          <p:cNvSpPr>
            <a:spLocks noGrp="1"/>
          </p:cNvSpPr>
          <p:nvPr>
            <p:ph type="sldNum" sz="quarter" idx="12"/>
          </p:nvPr>
        </p:nvSpPr>
        <p:spPr>
          <a:xfrm>
            <a:off x="267884" y="6429184"/>
            <a:ext cx="537235" cy="365125"/>
          </a:xfrm>
        </p:spPr>
        <p:txBody>
          <a:bodyPr anchor="b">
            <a:normAutofit/>
          </a:bodyPr>
          <a:lstStyle/>
          <a:p>
            <a:pPr>
              <a:spcAft>
                <a:spcPts val="600"/>
              </a:spcAft>
            </a:pPr>
            <a:fld id="{BC8AEE7E-FAD4-4EE3-9D98-D5CFF485C706}" type="slidenum">
              <a:rPr lang="en-US" smtClean="0"/>
              <a:pPr>
                <a:spcAft>
                  <a:spcPts val="600"/>
                </a:spcAft>
              </a:pPr>
              <a:t>14</a:t>
            </a:fld>
            <a:endParaRPr lang="en-US" dirty="0"/>
          </a:p>
        </p:txBody>
      </p:sp>
      <p:graphicFrame>
        <p:nvGraphicFramePr>
          <p:cNvPr id="9" name="Content Placeholder 5">
            <a:extLst>
              <a:ext uri="{FF2B5EF4-FFF2-40B4-BE49-F238E27FC236}">
                <a16:creationId xmlns:a16="http://schemas.microsoft.com/office/drawing/2014/main" id="{21CAD6A4-B96E-0995-626E-02ED785803AE}"/>
              </a:ext>
            </a:extLst>
          </p:cNvPr>
          <p:cNvGraphicFramePr>
            <a:graphicFrameLocks/>
          </p:cNvGraphicFramePr>
          <p:nvPr>
            <p:extLst>
              <p:ext uri="{D42A27DB-BD31-4B8C-83A1-F6EECF244321}">
                <p14:modId xmlns:p14="http://schemas.microsoft.com/office/powerpoint/2010/main" val="2717291625"/>
              </p:ext>
            </p:extLst>
          </p:nvPr>
        </p:nvGraphicFramePr>
        <p:xfrm>
          <a:off x="640934" y="888125"/>
          <a:ext cx="10836067" cy="5509372"/>
        </p:xfrm>
        <a:graphic>
          <a:graphicData uri="http://schemas.openxmlformats.org/drawingml/2006/table">
            <a:tbl>
              <a:tblPr firstRow="1" firstCol="1" bandRow="1">
                <a:solidFill>
                  <a:schemeClr val="bg1">
                    <a:lumMod val="95000"/>
                  </a:schemeClr>
                </a:solidFill>
                <a:tableStyleId>{5C22544A-7EE6-4342-B048-85BDC9FD1C3A}</a:tableStyleId>
              </a:tblPr>
              <a:tblGrid>
                <a:gridCol w="5298393">
                  <a:extLst>
                    <a:ext uri="{9D8B030D-6E8A-4147-A177-3AD203B41FA5}">
                      <a16:colId xmlns:a16="http://schemas.microsoft.com/office/drawing/2014/main" val="972073171"/>
                    </a:ext>
                  </a:extLst>
                </a:gridCol>
                <a:gridCol w="5537674">
                  <a:extLst>
                    <a:ext uri="{9D8B030D-6E8A-4147-A177-3AD203B41FA5}">
                      <a16:colId xmlns:a16="http://schemas.microsoft.com/office/drawing/2014/main" val="1945764470"/>
                    </a:ext>
                  </a:extLst>
                </a:gridCol>
              </a:tblGrid>
              <a:tr h="372046">
                <a:tc>
                  <a:txBody>
                    <a:bodyPr/>
                    <a:lstStyle/>
                    <a:p>
                      <a:pPr marL="0" marR="0" algn="ctr">
                        <a:lnSpc>
                          <a:spcPct val="107000"/>
                        </a:lnSpc>
                        <a:spcAft>
                          <a:spcPts val="800"/>
                        </a:spcAft>
                      </a:pPr>
                      <a:r>
                        <a:rPr lang="en-US" sz="1600" b="1" cap="none" spc="0" dirty="0">
                          <a:solidFill>
                            <a:schemeClr val="bg1"/>
                          </a:solidFill>
                          <a:effectLst/>
                        </a:rPr>
                        <a:t>EVENT</a:t>
                      </a:r>
                      <a:endParaRPr lang="en-US" sz="16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ctr">
                        <a:lnSpc>
                          <a:spcPct val="107000"/>
                        </a:lnSpc>
                        <a:spcAft>
                          <a:spcPts val="800"/>
                        </a:spcAft>
                      </a:pPr>
                      <a:r>
                        <a:rPr lang="en-US" sz="1600" b="1" cap="none" spc="0" dirty="0">
                          <a:solidFill>
                            <a:schemeClr val="bg1"/>
                          </a:solidFill>
                          <a:effectLst/>
                        </a:rPr>
                        <a:t>TIMEFRAME</a:t>
                      </a:r>
                      <a:r>
                        <a:rPr lang="en-US" sz="1600" b="0" cap="none" spc="0" dirty="0">
                          <a:solidFill>
                            <a:schemeClr val="bg1"/>
                          </a:solidFill>
                          <a:effectLst/>
                        </a:rPr>
                        <a:t> </a:t>
                      </a:r>
                      <a:endParaRPr lang="en-US" sz="16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724514356"/>
                  </a:ext>
                </a:extLst>
              </a:tr>
              <a:tr h="797409">
                <a:tc>
                  <a:txBody>
                    <a:bodyPr/>
                    <a:lstStyle/>
                    <a:p>
                      <a:pPr marL="0" marR="0">
                        <a:lnSpc>
                          <a:spcPct val="107000"/>
                        </a:lnSpc>
                        <a:spcAft>
                          <a:spcPts val="800"/>
                        </a:spcAft>
                      </a:pPr>
                      <a:r>
                        <a:rPr lang="en-US" sz="2000" b="0" cap="none" spc="0" dirty="0">
                          <a:solidFill>
                            <a:schemeClr val="tx1"/>
                          </a:solidFill>
                          <a:effectLst/>
                        </a:rPr>
                        <a:t>Presumptive Period</a:t>
                      </a:r>
                      <a:endParaRPr lang="en-US" sz="2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Aft>
                          <a:spcPts val="800"/>
                        </a:spcAft>
                      </a:pPr>
                      <a:r>
                        <a:rPr lang="en-US" sz="2000" b="1" cap="none" spc="0" dirty="0">
                          <a:solidFill>
                            <a:schemeClr val="tx1"/>
                          </a:solidFill>
                          <a:effectLst/>
                        </a:rPr>
                        <a:t>30</a:t>
                      </a:r>
                      <a:r>
                        <a:rPr lang="en-US" sz="2000" cap="none" spc="0" dirty="0">
                          <a:solidFill>
                            <a:schemeClr val="tx1"/>
                          </a:solidFill>
                          <a:effectLst/>
                        </a:rPr>
                        <a:t> days</a:t>
                      </a:r>
                    </a:p>
                    <a:p>
                      <a:pPr marL="0" marR="0">
                        <a:lnSpc>
                          <a:spcPct val="107000"/>
                        </a:lnSpc>
                        <a:spcAft>
                          <a:spcPts val="800"/>
                        </a:spcAft>
                      </a:pPr>
                      <a:r>
                        <a:rPr lang="en-US" sz="2000" cap="none" spc="0" dirty="0">
                          <a:solidFill>
                            <a:schemeClr val="tx1"/>
                          </a:solidFill>
                          <a:effectLst/>
                        </a:rPr>
                        <a:t> </a:t>
                      </a:r>
                      <a:endParaRPr lang="en-US" sz="2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551614688"/>
                  </a:ext>
                </a:extLst>
              </a:tr>
              <a:tr h="797409">
                <a:tc>
                  <a:txBody>
                    <a:bodyPr/>
                    <a:lstStyle/>
                    <a:p>
                      <a:pPr marL="0" marR="0">
                        <a:lnSpc>
                          <a:spcPct val="107000"/>
                        </a:lnSpc>
                        <a:spcAft>
                          <a:spcPts val="800"/>
                        </a:spcAft>
                      </a:pPr>
                      <a:r>
                        <a:rPr lang="en-US" sz="2000" b="0" cap="none" spc="0" dirty="0">
                          <a:solidFill>
                            <a:schemeClr val="tx1"/>
                          </a:solidFill>
                          <a:effectLst/>
                        </a:rPr>
                        <a:t>Provisional POC &amp; FOC due to Magellan and all providers on the Provisional POC &amp; FOC</a:t>
                      </a:r>
                      <a:endParaRPr lang="en-US" sz="2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Aft>
                          <a:spcPts val="800"/>
                        </a:spcAft>
                      </a:pPr>
                      <a:r>
                        <a:rPr lang="en-US" sz="2000" cap="none" spc="0" dirty="0">
                          <a:solidFill>
                            <a:schemeClr val="tx1"/>
                          </a:solidFill>
                          <a:effectLst/>
                        </a:rPr>
                        <a:t>Within </a:t>
                      </a:r>
                      <a:r>
                        <a:rPr lang="en-US" sz="2000" b="1" cap="none" spc="0" dirty="0">
                          <a:solidFill>
                            <a:schemeClr val="tx1"/>
                          </a:solidFill>
                          <a:effectLst/>
                        </a:rPr>
                        <a:t>30</a:t>
                      </a:r>
                      <a:r>
                        <a:rPr lang="en-US" sz="2000" cap="none" spc="0" dirty="0">
                          <a:solidFill>
                            <a:schemeClr val="tx1"/>
                          </a:solidFill>
                          <a:effectLst/>
                        </a:rPr>
                        <a:t> days of CSoC referral</a:t>
                      </a:r>
                    </a:p>
                    <a:p>
                      <a:pPr marL="0" marR="0" algn="just">
                        <a:lnSpc>
                          <a:spcPct val="107000"/>
                        </a:lnSpc>
                        <a:spcAft>
                          <a:spcPts val="800"/>
                        </a:spcAft>
                      </a:pPr>
                      <a:r>
                        <a:rPr lang="en-US" sz="2000" cap="none" spc="0" dirty="0">
                          <a:solidFill>
                            <a:schemeClr val="tx1"/>
                          </a:solidFill>
                          <a:effectLst/>
                        </a:rPr>
                        <a:t> </a:t>
                      </a:r>
                      <a:endParaRPr lang="en-US" sz="2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97531940"/>
                  </a:ext>
                </a:extLst>
              </a:tr>
              <a:tr h="734109">
                <a:tc>
                  <a:txBody>
                    <a:bodyPr/>
                    <a:lstStyle/>
                    <a:p>
                      <a:pPr marL="0" marR="0">
                        <a:lnSpc>
                          <a:spcPct val="107000"/>
                        </a:lnSpc>
                        <a:spcAft>
                          <a:spcPts val="800"/>
                        </a:spcAft>
                      </a:pPr>
                      <a:r>
                        <a:rPr lang="en-US" sz="2000" b="0" cap="none" spc="0" dirty="0">
                          <a:solidFill>
                            <a:schemeClr val="tx1"/>
                          </a:solidFill>
                          <a:effectLst/>
                        </a:rPr>
                        <a:t>First CFT to Develop Initial POC </a:t>
                      </a:r>
                      <a:endParaRPr lang="en-US" sz="2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2000" kern="1200" dirty="0">
                          <a:solidFill>
                            <a:schemeClr val="dk1"/>
                          </a:solidFill>
                          <a:effectLst/>
                          <a:latin typeface="+mn-lt"/>
                          <a:ea typeface="+mn-ea"/>
                          <a:cs typeface="+mn-cs"/>
                        </a:rPr>
                        <a:t>Within </a:t>
                      </a:r>
                      <a:r>
                        <a:rPr lang="en-US" sz="2000" b="1" kern="1200" dirty="0">
                          <a:solidFill>
                            <a:schemeClr val="dk1"/>
                          </a:solidFill>
                          <a:effectLst/>
                          <a:latin typeface="+mn-lt"/>
                          <a:ea typeface="+mn-ea"/>
                          <a:cs typeface="+mn-cs"/>
                        </a:rPr>
                        <a:t>45</a:t>
                      </a:r>
                      <a:r>
                        <a:rPr lang="en-US" sz="2000" kern="1200" dirty="0">
                          <a:solidFill>
                            <a:schemeClr val="dk1"/>
                          </a:solidFill>
                          <a:effectLst/>
                          <a:latin typeface="+mn-lt"/>
                          <a:ea typeface="+mn-ea"/>
                          <a:cs typeface="+mn-cs"/>
                        </a:rPr>
                        <a:t> days of receipt of referral from Magellan</a:t>
                      </a:r>
                    </a:p>
                    <a:p>
                      <a:pPr marL="0" marR="0">
                        <a:lnSpc>
                          <a:spcPct val="107000"/>
                        </a:lnSpc>
                        <a:spcAft>
                          <a:spcPts val="800"/>
                        </a:spcAft>
                      </a:pPr>
                      <a:r>
                        <a:rPr lang="en-US" sz="2000" cap="none" spc="0" dirty="0">
                          <a:solidFill>
                            <a:schemeClr val="tx1"/>
                          </a:solidFill>
                          <a:effectLst/>
                          <a:highlight>
                            <a:srgbClr val="FFFF00"/>
                          </a:highlight>
                        </a:rPr>
                        <a:t> </a:t>
                      </a:r>
                      <a:endParaRPr lang="en-US" sz="2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176589158"/>
                  </a:ext>
                </a:extLst>
              </a:tr>
              <a:tr h="797409">
                <a:tc>
                  <a:txBody>
                    <a:bodyPr/>
                    <a:lstStyle/>
                    <a:p>
                      <a:pPr marL="0" marR="0">
                        <a:lnSpc>
                          <a:spcPct val="107000"/>
                        </a:lnSpc>
                        <a:spcAft>
                          <a:spcPts val="800"/>
                        </a:spcAft>
                      </a:pPr>
                      <a:r>
                        <a:rPr lang="en-US" sz="2000" b="0" cap="none" spc="0" dirty="0">
                          <a:solidFill>
                            <a:schemeClr val="tx1"/>
                          </a:solidFill>
                          <a:effectLst/>
                        </a:rPr>
                        <a:t>Presumptive Period Start Date</a:t>
                      </a:r>
                      <a:endParaRPr lang="en-US" sz="2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Aft>
                          <a:spcPts val="800"/>
                        </a:spcAft>
                      </a:pPr>
                      <a:r>
                        <a:rPr lang="en-US" sz="2000" cap="none" spc="0" dirty="0">
                          <a:solidFill>
                            <a:schemeClr val="tx1"/>
                          </a:solidFill>
                          <a:effectLst/>
                        </a:rPr>
                        <a:t>Date that the referral is sent to the WAA</a:t>
                      </a:r>
                    </a:p>
                    <a:p>
                      <a:pPr marL="0" marR="0">
                        <a:lnSpc>
                          <a:spcPct val="107000"/>
                        </a:lnSpc>
                        <a:spcAft>
                          <a:spcPts val="800"/>
                        </a:spcAft>
                      </a:pPr>
                      <a:r>
                        <a:rPr lang="en-US" sz="2000" cap="none" spc="0" dirty="0">
                          <a:solidFill>
                            <a:schemeClr val="tx1"/>
                          </a:solidFill>
                          <a:effectLst/>
                        </a:rPr>
                        <a:t> </a:t>
                      </a:r>
                      <a:endParaRPr lang="en-US" sz="2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926398253"/>
                  </a:ext>
                </a:extLst>
              </a:tr>
              <a:tr h="888202">
                <a:tc>
                  <a:txBody>
                    <a:bodyPr/>
                    <a:lstStyle/>
                    <a:p>
                      <a:pPr marL="0" marR="0">
                        <a:lnSpc>
                          <a:spcPct val="107000"/>
                        </a:lnSpc>
                        <a:spcAft>
                          <a:spcPts val="800"/>
                        </a:spcAft>
                      </a:pPr>
                      <a:r>
                        <a:rPr lang="en-US" sz="2000" b="0" cap="none" spc="0" dirty="0">
                          <a:solidFill>
                            <a:schemeClr val="tx1"/>
                          </a:solidFill>
                          <a:effectLst/>
                        </a:rPr>
                        <a:t>Authorization Start Date</a:t>
                      </a:r>
                      <a:endParaRPr lang="en-US" sz="2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07000"/>
                        </a:lnSpc>
                        <a:spcAft>
                          <a:spcPts val="800"/>
                        </a:spcAft>
                      </a:pPr>
                      <a:r>
                        <a:rPr lang="en-US" sz="2000" cap="none" spc="0" dirty="0">
                          <a:solidFill>
                            <a:schemeClr val="tx1"/>
                          </a:solidFill>
                          <a:effectLst/>
                        </a:rPr>
                        <a:t>Date PROV POC/FOC is signed (if the service is on the provisional)</a:t>
                      </a:r>
                      <a:endParaRPr lang="en-US" sz="2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194186098"/>
                  </a:ext>
                </a:extLst>
              </a:tr>
              <a:tr h="1032785">
                <a:tc>
                  <a:txBody>
                    <a:bodyPr/>
                    <a:lstStyle/>
                    <a:p>
                      <a:pPr marL="0" marR="0">
                        <a:lnSpc>
                          <a:spcPct val="107000"/>
                        </a:lnSpc>
                        <a:spcAft>
                          <a:spcPts val="800"/>
                        </a:spcAft>
                      </a:pPr>
                      <a:r>
                        <a:rPr lang="en-US" sz="2000" b="0" cap="none" spc="0" dirty="0">
                          <a:solidFill>
                            <a:schemeClr val="tx1"/>
                          </a:solidFill>
                          <a:effectLst/>
                        </a:rPr>
                        <a:t>Authorizations Entered into TruCare</a:t>
                      </a:r>
                      <a:endParaRPr lang="en-US" sz="20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marL="0" marR="0">
                        <a:lnSpc>
                          <a:spcPct val="107000"/>
                        </a:lnSpc>
                        <a:spcAft>
                          <a:spcPts val="800"/>
                        </a:spcAft>
                      </a:pPr>
                      <a:r>
                        <a:rPr lang="en-US" sz="2000" cap="none" spc="0" dirty="0">
                          <a:solidFill>
                            <a:schemeClr val="tx1"/>
                          </a:solidFill>
                          <a:effectLst/>
                        </a:rPr>
                        <a:t>Within </a:t>
                      </a:r>
                      <a:r>
                        <a:rPr lang="en-US" sz="2000" b="1" cap="none" spc="0" dirty="0">
                          <a:solidFill>
                            <a:schemeClr val="tx1"/>
                          </a:solidFill>
                          <a:effectLst/>
                        </a:rPr>
                        <a:t>14</a:t>
                      </a:r>
                      <a:r>
                        <a:rPr lang="en-US" sz="2000" cap="none" spc="0" dirty="0">
                          <a:solidFill>
                            <a:schemeClr val="tx1"/>
                          </a:solidFill>
                          <a:effectLst/>
                        </a:rPr>
                        <a:t> days of the date Magellan receives the Provisional FOC</a:t>
                      </a:r>
                      <a:endParaRPr lang="en-US" sz="2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13" marR="66013" marT="88016"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541586366"/>
                  </a:ext>
                </a:extLst>
              </a:tr>
            </a:tbl>
          </a:graphicData>
        </a:graphic>
      </p:graphicFrame>
    </p:spTree>
    <p:extLst>
      <p:ext uri="{BB962C8B-B14F-4D97-AF65-F5344CB8AC3E}">
        <p14:creationId xmlns:p14="http://schemas.microsoft.com/office/powerpoint/2010/main" val="4232987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47B1-A72E-46CE-BFF4-36AFDCF37AE9}"/>
              </a:ext>
            </a:extLst>
          </p:cNvPr>
          <p:cNvSpPr>
            <a:spLocks noGrp="1"/>
          </p:cNvSpPr>
          <p:nvPr>
            <p:ph type="title"/>
          </p:nvPr>
        </p:nvSpPr>
        <p:spPr>
          <a:xfrm>
            <a:off x="259417" y="189652"/>
            <a:ext cx="10086851" cy="1131147"/>
          </a:xfrm>
        </p:spPr>
        <p:txBody>
          <a:bodyPr vert="horz" lIns="91440" tIns="45720" rIns="91440" bIns="45720" rtlCol="0" anchor="t" anchorCtr="0">
            <a:normAutofit/>
          </a:bodyPr>
          <a:lstStyle/>
          <a:p>
            <a:r>
              <a:rPr lang="en-US" sz="3200" kern="1200" spc="150" dirty="0">
                <a:solidFill>
                  <a:srgbClr val="0070C0"/>
                </a:solidFill>
                <a:latin typeface="+mj-lt"/>
                <a:ea typeface="+mj-ea"/>
                <a:cs typeface="+mj-cs"/>
              </a:rPr>
              <a:t>Staying Connected </a:t>
            </a:r>
          </a:p>
        </p:txBody>
      </p:sp>
      <p:sp>
        <p:nvSpPr>
          <p:cNvPr id="7" name="TextBox 6">
            <a:extLst>
              <a:ext uri="{FF2B5EF4-FFF2-40B4-BE49-F238E27FC236}">
                <a16:creationId xmlns:a16="http://schemas.microsoft.com/office/drawing/2014/main" id="{A470DCF6-2130-4BEA-BE3E-7AC58AA6E1BA}"/>
              </a:ext>
            </a:extLst>
          </p:cNvPr>
          <p:cNvSpPr txBox="1"/>
          <p:nvPr/>
        </p:nvSpPr>
        <p:spPr>
          <a:xfrm>
            <a:off x="103592" y="1320799"/>
            <a:ext cx="5492819" cy="4561386"/>
          </a:xfrm>
          <a:prstGeom prst="rect">
            <a:avLst/>
          </a:prstGeom>
        </p:spPr>
        <p:txBody>
          <a:bodyPr vert="horz" lIns="91440" tIns="45720" rIns="91440" bIns="45720" rtlCol="0">
            <a:normAutofit lnSpcReduction="10000"/>
          </a:bodyPr>
          <a:lstStyle/>
          <a:p>
            <a:pPr marL="285750" indent="-285750">
              <a:lnSpc>
                <a:spcPct val="90000"/>
              </a:lnSpc>
              <a:buClr>
                <a:schemeClr val="accent2"/>
              </a:buClr>
              <a:buFont typeface="Arial" panose="020B0604020202020204" pitchFamily="34" charset="0"/>
              <a:buChar char="•"/>
            </a:pPr>
            <a:r>
              <a:rPr lang="en-US" sz="1700" dirty="0"/>
              <a:t>It is important to have consistent and ongoing coordination with the Wraparound Agency when providing care to our youth and families. Here are just a few of the ways the Wraparound Agency should coordinate care with providers: </a:t>
            </a:r>
          </a:p>
          <a:p>
            <a:pPr marL="628650" lvl="1" indent="-228600">
              <a:lnSpc>
                <a:spcPct val="90000"/>
              </a:lnSpc>
              <a:spcBef>
                <a:spcPts val="600"/>
              </a:spcBef>
              <a:buClr>
                <a:schemeClr val="accent2"/>
              </a:buClr>
              <a:buFont typeface="Arial" panose="020B0604020202020204" pitchFamily="34" charset="0"/>
              <a:buChar char="−"/>
            </a:pPr>
            <a:r>
              <a:rPr lang="en-US" sz="1700" dirty="0"/>
              <a:t>Share all eligibility documents (i.e., IBHA, CANS and POC) every 180 days;</a:t>
            </a:r>
          </a:p>
          <a:p>
            <a:pPr marL="628650" lvl="1" indent="-228600">
              <a:lnSpc>
                <a:spcPct val="90000"/>
              </a:lnSpc>
              <a:spcBef>
                <a:spcPts val="600"/>
              </a:spcBef>
              <a:buClr>
                <a:schemeClr val="accent2"/>
              </a:buClr>
              <a:buFont typeface="Arial" panose="020B0604020202020204" pitchFamily="34" charset="0"/>
              <a:buChar char="−"/>
            </a:pPr>
            <a:r>
              <a:rPr lang="en-US" sz="1700" dirty="0"/>
              <a:t>Provide an updated POC every 30 days; </a:t>
            </a:r>
          </a:p>
          <a:p>
            <a:pPr marL="628650" lvl="1" indent="-228600">
              <a:lnSpc>
                <a:spcPct val="90000"/>
              </a:lnSpc>
              <a:spcBef>
                <a:spcPts val="600"/>
              </a:spcBef>
              <a:buClr>
                <a:schemeClr val="accent2"/>
              </a:buClr>
              <a:buFont typeface="Arial" panose="020B0604020202020204" pitchFamily="34" charset="0"/>
              <a:buChar char="−"/>
            </a:pPr>
            <a:r>
              <a:rPr lang="en-US" sz="1700" dirty="0"/>
              <a:t>Provide timely notification of the date and time of upcoming CFT meetings (i.e., we require you to be notified 7 days prior to the next meeting).</a:t>
            </a:r>
          </a:p>
          <a:p>
            <a:pPr marL="628650" lvl="1" indent="-228600">
              <a:lnSpc>
                <a:spcPct val="90000"/>
              </a:lnSpc>
              <a:spcBef>
                <a:spcPts val="600"/>
              </a:spcBef>
              <a:buClr>
                <a:schemeClr val="accent2"/>
              </a:buClr>
              <a:buFont typeface="Arial" panose="020B0604020202020204" pitchFamily="34" charset="0"/>
              <a:buChar char="−"/>
            </a:pPr>
            <a:r>
              <a:rPr lang="en-US" sz="1700" dirty="0"/>
              <a:t>Let you know if a scheduled CFT meeting is cancelled and when it will be rescheduled as soon as possible (i.e.; we require notification within 2 calendar days of the meeting if possible).</a:t>
            </a:r>
          </a:p>
          <a:p>
            <a:pPr marL="628650" lvl="1" indent="-228600">
              <a:lnSpc>
                <a:spcPct val="90000"/>
              </a:lnSpc>
              <a:spcBef>
                <a:spcPts val="600"/>
              </a:spcBef>
              <a:buClr>
                <a:schemeClr val="accent2"/>
              </a:buClr>
              <a:buFont typeface="Arial" panose="020B0604020202020204" pitchFamily="34" charset="0"/>
              <a:buChar char="−"/>
            </a:pPr>
            <a:r>
              <a:rPr lang="en-US" sz="1700" dirty="0"/>
              <a:t>If you do not receive documents or timely notifications regarding CFT meetings, contact Magellan’s customer service at 1-800-424-4489.</a:t>
            </a:r>
          </a:p>
          <a:p>
            <a:pPr marL="400050" lvl="1">
              <a:lnSpc>
                <a:spcPct val="90000"/>
              </a:lnSpc>
              <a:spcBef>
                <a:spcPts val="600"/>
              </a:spcBef>
              <a:buClr>
                <a:schemeClr val="accent2"/>
              </a:buClr>
            </a:pPr>
            <a:endParaRPr lang="en-US" sz="1700" dirty="0"/>
          </a:p>
          <a:p>
            <a:pPr indent="-228600">
              <a:lnSpc>
                <a:spcPct val="90000"/>
              </a:lnSpc>
              <a:buClr>
                <a:schemeClr val="accent2"/>
              </a:buClr>
              <a:buFont typeface="Arial" panose="020B0604020202020204" pitchFamily="34" charset="0"/>
            </a:pPr>
            <a:endParaRPr lang="en-US" sz="1700" b="1" i="1" dirty="0"/>
          </a:p>
        </p:txBody>
      </p:sp>
      <p:graphicFrame>
        <p:nvGraphicFramePr>
          <p:cNvPr id="5" name="Content Placeholder 4">
            <a:extLst>
              <a:ext uri="{FF2B5EF4-FFF2-40B4-BE49-F238E27FC236}">
                <a16:creationId xmlns:a16="http://schemas.microsoft.com/office/drawing/2014/main" id="{BF002D79-173E-4BC6-A951-EF84EC66D73C}"/>
              </a:ext>
            </a:extLst>
          </p:cNvPr>
          <p:cNvGraphicFramePr>
            <a:graphicFrameLocks noGrp="1"/>
          </p:cNvGraphicFramePr>
          <p:nvPr>
            <p:ph sz="half" idx="1"/>
            <p:extLst>
              <p:ext uri="{D42A27DB-BD31-4B8C-83A1-F6EECF244321}">
                <p14:modId xmlns:p14="http://schemas.microsoft.com/office/powerpoint/2010/main" val="3402759746"/>
              </p:ext>
            </p:extLst>
          </p:nvPr>
        </p:nvGraphicFramePr>
        <p:xfrm>
          <a:off x="6096000" y="937175"/>
          <a:ext cx="531717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EE69AF35-2FB1-B8E0-58C2-D888115722E9}"/>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3CDA4519-C3D2-4B39-C399-E3303BD2F721}"/>
              </a:ext>
            </a:extLst>
          </p:cNvPr>
          <p:cNvSpPr>
            <a:spLocks noGrp="1"/>
          </p:cNvSpPr>
          <p:nvPr>
            <p:ph type="sldNum" sz="quarter" idx="12"/>
          </p:nvPr>
        </p:nvSpPr>
        <p:spPr/>
        <p:txBody>
          <a:bodyPr/>
          <a:lstStyle/>
          <a:p>
            <a:fld id="{BC8AEE7E-FAD4-4EE3-9D98-D5CFF485C706}" type="slidenum">
              <a:rPr lang="en-US" smtClean="0"/>
              <a:t>15</a:t>
            </a:fld>
            <a:endParaRPr lang="en-US" dirty="0"/>
          </a:p>
        </p:txBody>
      </p:sp>
    </p:spTree>
    <p:extLst>
      <p:ext uri="{BB962C8B-B14F-4D97-AF65-F5344CB8AC3E}">
        <p14:creationId xmlns:p14="http://schemas.microsoft.com/office/powerpoint/2010/main" val="478464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gradFill>
                  <a:gsLst>
                    <a:gs pos="37000">
                      <a:srgbClr val="23AE4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Process Flow for CSoC Waiver Services, Outpatient Services and HCBS Providers</a:t>
            </a:r>
          </a:p>
        </p:txBody>
      </p:sp>
    </p:spTree>
    <p:extLst>
      <p:ext uri="{BB962C8B-B14F-4D97-AF65-F5344CB8AC3E}">
        <p14:creationId xmlns:p14="http://schemas.microsoft.com/office/powerpoint/2010/main" val="29726535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70C0"/>
                </a:solidFill>
              </a:rPr>
              <a:t>Process Flow for CSoC Waiver Service, Outpatient, </a:t>
            </a:r>
            <a:br>
              <a:rPr lang="en-US" sz="3200" dirty="0">
                <a:solidFill>
                  <a:srgbClr val="0070C0"/>
                </a:solidFill>
              </a:rPr>
            </a:br>
            <a:r>
              <a:rPr lang="en-US" sz="3200" dirty="0">
                <a:solidFill>
                  <a:srgbClr val="0070C0"/>
                </a:solidFill>
              </a:rPr>
              <a:t>and HCBS Providers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7568593"/>
              </p:ext>
            </p:extLst>
          </p:nvPr>
        </p:nvGraphicFramePr>
        <p:xfrm>
          <a:off x="1753838" y="1109489"/>
          <a:ext cx="8684324" cy="5502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130D26BC-1D20-EB2D-C2C2-5C80EC8B0453}"/>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BF871235-4FDE-15F2-0916-92BA8F469CF9}"/>
              </a:ext>
            </a:extLst>
          </p:cNvPr>
          <p:cNvSpPr>
            <a:spLocks noGrp="1"/>
          </p:cNvSpPr>
          <p:nvPr>
            <p:ph type="sldNum" sz="quarter" idx="12"/>
          </p:nvPr>
        </p:nvSpPr>
        <p:spPr/>
        <p:txBody>
          <a:bodyPr/>
          <a:lstStyle/>
          <a:p>
            <a:fld id="{BC8AEE7E-FAD4-4EE3-9D98-D5CFF485C706}" type="slidenum">
              <a:rPr lang="en-US" smtClean="0"/>
              <a:t>17</a:t>
            </a:fld>
            <a:endParaRPr lang="en-US" dirty="0"/>
          </a:p>
        </p:txBody>
      </p:sp>
      <p:cxnSp>
        <p:nvCxnSpPr>
          <p:cNvPr id="7" name="Straight Arrow Connector 6">
            <a:extLst>
              <a:ext uri="{FF2B5EF4-FFF2-40B4-BE49-F238E27FC236}">
                <a16:creationId xmlns:a16="http://schemas.microsoft.com/office/drawing/2014/main" id="{C9EBAD90-4A87-49D5-DCB9-F6650258537B}"/>
              </a:ext>
            </a:extLst>
          </p:cNvPr>
          <p:cNvCxnSpPr>
            <a:cxnSpLocks/>
          </p:cNvCxnSpPr>
          <p:nvPr/>
        </p:nvCxnSpPr>
        <p:spPr>
          <a:xfrm flipV="1">
            <a:off x="3899338" y="1849821"/>
            <a:ext cx="1490783" cy="189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62D457D-93AA-8205-29D0-DFB8CB19885B}"/>
              </a:ext>
            </a:extLst>
          </p:cNvPr>
          <p:cNvSpPr/>
          <p:nvPr/>
        </p:nvSpPr>
        <p:spPr>
          <a:xfrm>
            <a:off x="5390121" y="1308538"/>
            <a:ext cx="2713355"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Inform WAA of staffing issues or other potential causes that may delay services</a:t>
            </a:r>
          </a:p>
        </p:txBody>
      </p:sp>
    </p:spTree>
    <p:extLst>
      <p:ext uri="{BB962C8B-B14F-4D97-AF65-F5344CB8AC3E}">
        <p14:creationId xmlns:p14="http://schemas.microsoft.com/office/powerpoint/2010/main" val="3165667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70C0"/>
                </a:solidFill>
              </a:rPr>
              <a:t>Process Flow for Inpatient and Crisis Services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6443031"/>
              </p:ext>
            </p:extLst>
          </p:nvPr>
        </p:nvGraphicFramePr>
        <p:xfrm>
          <a:off x="1316569" y="1146175"/>
          <a:ext cx="9029699" cy="5283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11E99F68-85EC-2B4D-7490-CE352D653BD5}"/>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8A35CDA9-C736-5CC0-CD6E-0E5ED8F557B7}"/>
              </a:ext>
            </a:extLst>
          </p:cNvPr>
          <p:cNvSpPr>
            <a:spLocks noGrp="1"/>
          </p:cNvSpPr>
          <p:nvPr>
            <p:ph type="sldNum" sz="quarter" idx="12"/>
          </p:nvPr>
        </p:nvSpPr>
        <p:spPr/>
        <p:txBody>
          <a:bodyPr/>
          <a:lstStyle/>
          <a:p>
            <a:fld id="{BC8AEE7E-FAD4-4EE3-9D98-D5CFF485C706}" type="slidenum">
              <a:rPr lang="en-US" smtClean="0"/>
              <a:t>18</a:t>
            </a:fld>
            <a:endParaRPr lang="en-US" dirty="0"/>
          </a:p>
        </p:txBody>
      </p:sp>
    </p:spTree>
    <p:extLst>
      <p:ext uri="{BB962C8B-B14F-4D97-AF65-F5344CB8AC3E}">
        <p14:creationId xmlns:p14="http://schemas.microsoft.com/office/powerpoint/2010/main" val="8641847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8415-B066-4096-BD54-044825A455A0}"/>
              </a:ext>
            </a:extLst>
          </p:cNvPr>
          <p:cNvSpPr>
            <a:spLocks noGrp="1"/>
          </p:cNvSpPr>
          <p:nvPr>
            <p:ph type="title"/>
          </p:nvPr>
        </p:nvSpPr>
        <p:spPr/>
        <p:txBody>
          <a:bodyPr/>
          <a:lstStyle/>
          <a:p>
            <a:r>
              <a:rPr lang="en-US" dirty="0">
                <a:solidFill>
                  <a:srgbClr val="0070C0"/>
                </a:solidFill>
              </a:rPr>
              <a:t>What is a Prior Authorization</a:t>
            </a:r>
          </a:p>
        </p:txBody>
      </p:sp>
      <p:sp>
        <p:nvSpPr>
          <p:cNvPr id="6" name="TextBox 5">
            <a:extLst>
              <a:ext uri="{FF2B5EF4-FFF2-40B4-BE49-F238E27FC236}">
                <a16:creationId xmlns:a16="http://schemas.microsoft.com/office/drawing/2014/main" id="{E74EF954-8666-4329-ADBC-937C36B8FFE5}"/>
              </a:ext>
            </a:extLst>
          </p:cNvPr>
          <p:cNvSpPr txBox="1"/>
          <p:nvPr/>
        </p:nvSpPr>
        <p:spPr>
          <a:xfrm>
            <a:off x="667258" y="1054086"/>
            <a:ext cx="10857484" cy="1846659"/>
          </a:xfrm>
          <a:prstGeom prst="rect">
            <a:avLst/>
          </a:prstGeom>
          <a:noFill/>
        </p:spPr>
        <p:txBody>
          <a:bodyPr wrap="square">
            <a:spAutoFit/>
          </a:bodyPr>
          <a:lstStyle/>
          <a:p>
            <a:pPr marL="285750" indent="-285750" algn="ctr">
              <a:buFont typeface="Arial" panose="020B0604020202020204" pitchFamily="34" charset="0"/>
              <a:buChar char="•"/>
            </a:pPr>
            <a:r>
              <a:rPr lang="en-US" sz="2000" dirty="0"/>
              <a:t>Prior Authorizations are an authorization for referred services </a:t>
            </a:r>
          </a:p>
          <a:p>
            <a:pPr algn="ctr"/>
            <a:r>
              <a:rPr lang="en-US" sz="2000" dirty="0"/>
              <a:t>but are not a guarantee of reimbursement.</a:t>
            </a:r>
          </a:p>
          <a:p>
            <a:pPr marL="285750" indent="-285750" algn="ctr">
              <a:buFont typeface="Arial" panose="020B0604020202020204" pitchFamily="34" charset="0"/>
              <a:buChar char="•"/>
            </a:pPr>
            <a:r>
              <a:rPr lang="en-US" sz="2000" dirty="0"/>
              <a:t>The following elements must be included to process an authorization:</a:t>
            </a:r>
          </a:p>
          <a:p>
            <a:endParaRPr lang="en-US" dirty="0"/>
          </a:p>
          <a:p>
            <a:endParaRPr lang="en-US" dirty="0"/>
          </a:p>
          <a:p>
            <a:endParaRPr lang="en-US" dirty="0"/>
          </a:p>
        </p:txBody>
      </p:sp>
      <p:sp>
        <p:nvSpPr>
          <p:cNvPr id="21" name="Oval 20">
            <a:extLst>
              <a:ext uri="{FF2B5EF4-FFF2-40B4-BE49-F238E27FC236}">
                <a16:creationId xmlns:a16="http://schemas.microsoft.com/office/drawing/2014/main" id="{5F0AD35D-2653-48D5-74C4-BC166719871E}"/>
              </a:ext>
            </a:extLst>
          </p:cNvPr>
          <p:cNvSpPr/>
          <p:nvPr/>
        </p:nvSpPr>
        <p:spPr>
          <a:xfrm>
            <a:off x="2654223" y="4264351"/>
            <a:ext cx="2178492" cy="1480474"/>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Service</a:t>
            </a:r>
          </a:p>
        </p:txBody>
      </p:sp>
      <p:sp>
        <p:nvSpPr>
          <p:cNvPr id="22" name="Oval 21">
            <a:extLst>
              <a:ext uri="{FF2B5EF4-FFF2-40B4-BE49-F238E27FC236}">
                <a16:creationId xmlns:a16="http://schemas.microsoft.com/office/drawing/2014/main" id="{6699600B-EAF1-70D3-E39A-C86A64C581F7}"/>
              </a:ext>
            </a:extLst>
          </p:cNvPr>
          <p:cNvSpPr/>
          <p:nvPr/>
        </p:nvSpPr>
        <p:spPr>
          <a:xfrm>
            <a:off x="1105815" y="2606467"/>
            <a:ext cx="2178492" cy="1527653"/>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Member</a:t>
            </a:r>
          </a:p>
        </p:txBody>
      </p:sp>
      <p:sp>
        <p:nvSpPr>
          <p:cNvPr id="23" name="Oval 22">
            <a:extLst>
              <a:ext uri="{FF2B5EF4-FFF2-40B4-BE49-F238E27FC236}">
                <a16:creationId xmlns:a16="http://schemas.microsoft.com/office/drawing/2014/main" id="{363415FF-FD69-4378-3685-DB30491D51F9}"/>
              </a:ext>
            </a:extLst>
          </p:cNvPr>
          <p:cNvSpPr/>
          <p:nvPr/>
        </p:nvSpPr>
        <p:spPr>
          <a:xfrm>
            <a:off x="4656470" y="2611971"/>
            <a:ext cx="2178492" cy="1527653"/>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Provider</a:t>
            </a:r>
          </a:p>
        </p:txBody>
      </p:sp>
      <p:sp>
        <p:nvSpPr>
          <p:cNvPr id="24" name="Oval 23">
            <a:extLst>
              <a:ext uri="{FF2B5EF4-FFF2-40B4-BE49-F238E27FC236}">
                <a16:creationId xmlns:a16="http://schemas.microsoft.com/office/drawing/2014/main" id="{DCC61048-C2A9-2DFE-0999-1434492B5519}"/>
              </a:ext>
            </a:extLst>
          </p:cNvPr>
          <p:cNvSpPr/>
          <p:nvPr/>
        </p:nvSpPr>
        <p:spPr>
          <a:xfrm>
            <a:off x="6674157" y="4264351"/>
            <a:ext cx="2106591" cy="1539563"/>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Date Range</a:t>
            </a:r>
          </a:p>
        </p:txBody>
      </p:sp>
      <p:sp>
        <p:nvSpPr>
          <p:cNvPr id="25" name="Oval 24">
            <a:extLst>
              <a:ext uri="{FF2B5EF4-FFF2-40B4-BE49-F238E27FC236}">
                <a16:creationId xmlns:a16="http://schemas.microsoft.com/office/drawing/2014/main" id="{6E0D35C7-3E42-1EDE-DC41-F99DA8D9EF42}"/>
              </a:ext>
            </a:extLst>
          </p:cNvPr>
          <p:cNvSpPr/>
          <p:nvPr/>
        </p:nvSpPr>
        <p:spPr>
          <a:xfrm>
            <a:off x="8584526" y="2574648"/>
            <a:ext cx="2106591" cy="1471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An  Intensity of Service</a:t>
            </a:r>
          </a:p>
        </p:txBody>
      </p:sp>
      <p:sp>
        <p:nvSpPr>
          <p:cNvPr id="3" name="Slide Number Placeholder 2">
            <a:extLst>
              <a:ext uri="{FF2B5EF4-FFF2-40B4-BE49-F238E27FC236}">
                <a16:creationId xmlns:a16="http://schemas.microsoft.com/office/drawing/2014/main" id="{432B5641-CA8D-F897-5B52-B71925782710}"/>
              </a:ext>
            </a:extLst>
          </p:cNvPr>
          <p:cNvSpPr>
            <a:spLocks noGrp="1"/>
          </p:cNvSpPr>
          <p:nvPr>
            <p:ph type="sldNum" sz="quarter" idx="12"/>
          </p:nvPr>
        </p:nvSpPr>
        <p:spPr/>
        <p:txBody>
          <a:bodyPr/>
          <a:lstStyle/>
          <a:p>
            <a:fld id="{BC8AEE7E-FAD4-4EE3-9D98-D5CFF485C706}" type="slidenum">
              <a:rPr lang="en-US" smtClean="0"/>
              <a:t>19</a:t>
            </a:fld>
            <a:endParaRPr lang="en-US" dirty="0"/>
          </a:p>
        </p:txBody>
      </p:sp>
      <p:sp>
        <p:nvSpPr>
          <p:cNvPr id="4" name="Footer Placeholder 3">
            <a:extLst>
              <a:ext uri="{FF2B5EF4-FFF2-40B4-BE49-F238E27FC236}">
                <a16:creationId xmlns:a16="http://schemas.microsoft.com/office/drawing/2014/main" id="{7DC2122E-F78A-F4D5-D65A-B02807225C37}"/>
              </a:ext>
            </a:extLst>
          </p:cNvPr>
          <p:cNvSpPr>
            <a:spLocks noGrp="1"/>
          </p:cNvSpPr>
          <p:nvPr>
            <p:ph type="ftr" sz="quarter" idx="3"/>
          </p:nvPr>
        </p:nvSpPr>
        <p:spPr/>
        <p:txBody>
          <a:bodyPr/>
          <a:lstStyle/>
          <a:p>
            <a:r>
              <a:rPr lang="en-US" dirty="0"/>
              <a:t>How To Get Paid Refresher</a:t>
            </a:r>
          </a:p>
        </p:txBody>
      </p:sp>
    </p:spTree>
    <p:extLst>
      <p:ext uri="{BB962C8B-B14F-4D97-AF65-F5344CB8AC3E}">
        <p14:creationId xmlns:p14="http://schemas.microsoft.com/office/powerpoint/2010/main" val="2053911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gradFill>
                  <a:gsLst>
                    <a:gs pos="37000">
                      <a:srgbClr val="23AE4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Referral and Screening </a:t>
            </a:r>
          </a:p>
        </p:txBody>
      </p:sp>
    </p:spTree>
    <p:extLst>
      <p:ext uri="{BB962C8B-B14F-4D97-AF65-F5344CB8AC3E}">
        <p14:creationId xmlns:p14="http://schemas.microsoft.com/office/powerpoint/2010/main" val="156095096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31D7-B1EF-AA94-5E9A-09BE032C1D0B}"/>
              </a:ext>
            </a:extLst>
          </p:cNvPr>
          <p:cNvSpPr>
            <a:spLocks noGrp="1"/>
          </p:cNvSpPr>
          <p:nvPr>
            <p:ph type="title"/>
          </p:nvPr>
        </p:nvSpPr>
        <p:spPr/>
        <p:txBody>
          <a:bodyPr/>
          <a:lstStyle/>
          <a:p>
            <a:r>
              <a:rPr lang="en-US" dirty="0">
                <a:solidFill>
                  <a:srgbClr val="0070C0"/>
                </a:solidFill>
              </a:rPr>
              <a:t>Services Requiring an Authorization</a:t>
            </a:r>
          </a:p>
        </p:txBody>
      </p:sp>
      <p:sp>
        <p:nvSpPr>
          <p:cNvPr id="5" name="Rectangle: Rounded Corners 4">
            <a:extLst>
              <a:ext uri="{FF2B5EF4-FFF2-40B4-BE49-F238E27FC236}">
                <a16:creationId xmlns:a16="http://schemas.microsoft.com/office/drawing/2014/main" id="{FC7BA6B9-3A6A-8ADC-C3B1-6A65B5C4A4DF}"/>
              </a:ext>
            </a:extLst>
          </p:cNvPr>
          <p:cNvSpPr/>
          <p:nvPr/>
        </p:nvSpPr>
        <p:spPr>
          <a:xfrm>
            <a:off x="1840840" y="2865151"/>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CPST</a:t>
            </a:r>
          </a:p>
          <a:p>
            <a:pPr algn="ctr"/>
            <a:r>
              <a:rPr lang="en-US" dirty="0"/>
              <a:t>PSR</a:t>
            </a:r>
          </a:p>
          <a:p>
            <a:pPr algn="ctr"/>
            <a:r>
              <a:rPr lang="en-US" dirty="0"/>
              <a:t>Crisis Intervention Follow Up</a:t>
            </a:r>
          </a:p>
          <a:p>
            <a:pPr algn="ctr"/>
            <a:r>
              <a:rPr lang="en-US" dirty="0"/>
              <a:t>Community Brief Support Service (CBSS)</a:t>
            </a:r>
          </a:p>
        </p:txBody>
      </p:sp>
      <p:sp>
        <p:nvSpPr>
          <p:cNvPr id="6" name="Rectangle: Rounded Corners 5">
            <a:extLst>
              <a:ext uri="{FF2B5EF4-FFF2-40B4-BE49-F238E27FC236}">
                <a16:creationId xmlns:a16="http://schemas.microsoft.com/office/drawing/2014/main" id="{9961BCD1-7F31-6DD2-DDA2-40A8895E9F39}"/>
              </a:ext>
            </a:extLst>
          </p:cNvPr>
          <p:cNvSpPr/>
          <p:nvPr/>
        </p:nvSpPr>
        <p:spPr>
          <a:xfrm>
            <a:off x="5463524" y="2887377"/>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FFT/FFT-CW</a:t>
            </a:r>
          </a:p>
          <a:p>
            <a:pPr algn="ctr"/>
            <a:r>
              <a:rPr lang="en-US" dirty="0"/>
              <a:t>Homebuilders</a:t>
            </a:r>
          </a:p>
          <a:p>
            <a:pPr algn="ctr"/>
            <a:r>
              <a:rPr lang="en-US" dirty="0"/>
              <a:t>ACT</a:t>
            </a:r>
          </a:p>
          <a:p>
            <a:pPr algn="ctr"/>
            <a:r>
              <a:rPr lang="en-US" dirty="0"/>
              <a:t>MST</a:t>
            </a:r>
          </a:p>
          <a:p>
            <a:pPr algn="ctr"/>
            <a:endParaRPr lang="en-US" dirty="0"/>
          </a:p>
        </p:txBody>
      </p:sp>
      <p:sp>
        <p:nvSpPr>
          <p:cNvPr id="7" name="Rectangle: Rounded Corners 6">
            <a:extLst>
              <a:ext uri="{FF2B5EF4-FFF2-40B4-BE49-F238E27FC236}">
                <a16:creationId xmlns:a16="http://schemas.microsoft.com/office/drawing/2014/main" id="{E1BD84ED-78EF-E809-B99D-A5937444A9FC}"/>
              </a:ext>
            </a:extLst>
          </p:cNvPr>
          <p:cNvSpPr/>
          <p:nvPr/>
        </p:nvSpPr>
        <p:spPr>
          <a:xfrm>
            <a:off x="8839987" y="2874715"/>
            <a:ext cx="2208727" cy="2537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 CSoC Waiver Services</a:t>
            </a:r>
          </a:p>
          <a:p>
            <a:pPr algn="ctr"/>
            <a:r>
              <a:rPr lang="en-US" dirty="0"/>
              <a:t>Substance Use Disorder IOP</a:t>
            </a:r>
          </a:p>
          <a:p>
            <a:pPr algn="ctr"/>
            <a:r>
              <a:rPr lang="en-US" dirty="0"/>
              <a:t>Outpatient Services Beyond 52 Pass-Through Units</a:t>
            </a:r>
          </a:p>
        </p:txBody>
      </p:sp>
      <p:sp>
        <p:nvSpPr>
          <p:cNvPr id="9" name="TextBox 8">
            <a:extLst>
              <a:ext uri="{FF2B5EF4-FFF2-40B4-BE49-F238E27FC236}">
                <a16:creationId xmlns:a16="http://schemas.microsoft.com/office/drawing/2014/main" id="{71E350A0-77D9-95A7-97EC-9ECE94144EC6}"/>
              </a:ext>
            </a:extLst>
          </p:cNvPr>
          <p:cNvSpPr txBox="1"/>
          <p:nvPr/>
        </p:nvSpPr>
        <p:spPr>
          <a:xfrm>
            <a:off x="1030549" y="2721297"/>
            <a:ext cx="677108" cy="2619739"/>
          </a:xfrm>
          <a:prstGeom prst="rect">
            <a:avLst/>
          </a:prstGeom>
          <a:noFill/>
        </p:spPr>
        <p:txBody>
          <a:bodyPr vert="vert270" wrap="square" rtlCol="0">
            <a:spAutoFit/>
          </a:bodyPr>
          <a:lstStyle/>
          <a:p>
            <a:r>
              <a:rPr lang="en-US" sz="1600" dirty="0">
                <a:solidFill>
                  <a:schemeClr val="accent6">
                    <a:lumMod val="75000"/>
                  </a:schemeClr>
                </a:solidFill>
              </a:rPr>
              <a:t>Home and Community Based Services</a:t>
            </a:r>
          </a:p>
        </p:txBody>
      </p:sp>
      <p:sp>
        <p:nvSpPr>
          <p:cNvPr id="10" name="TextBox 9">
            <a:extLst>
              <a:ext uri="{FF2B5EF4-FFF2-40B4-BE49-F238E27FC236}">
                <a16:creationId xmlns:a16="http://schemas.microsoft.com/office/drawing/2014/main" id="{410B74C3-1AD3-2FE0-BB65-9D387346FE22}"/>
              </a:ext>
            </a:extLst>
          </p:cNvPr>
          <p:cNvSpPr txBox="1"/>
          <p:nvPr/>
        </p:nvSpPr>
        <p:spPr>
          <a:xfrm>
            <a:off x="4388751" y="2770904"/>
            <a:ext cx="677108" cy="2756040"/>
          </a:xfrm>
          <a:prstGeom prst="rect">
            <a:avLst/>
          </a:prstGeom>
          <a:noFill/>
        </p:spPr>
        <p:txBody>
          <a:bodyPr vert="vert270" wrap="square" rtlCol="0">
            <a:spAutoFit/>
          </a:bodyPr>
          <a:lstStyle/>
          <a:p>
            <a:r>
              <a:rPr lang="en-US" sz="1600" dirty="0">
                <a:solidFill>
                  <a:schemeClr val="accent6">
                    <a:lumMod val="75000"/>
                  </a:schemeClr>
                </a:solidFill>
              </a:rPr>
              <a:t>Home and Community Based EBP Services</a:t>
            </a:r>
          </a:p>
        </p:txBody>
      </p:sp>
      <p:sp>
        <p:nvSpPr>
          <p:cNvPr id="11" name="TextBox 10">
            <a:extLst>
              <a:ext uri="{FF2B5EF4-FFF2-40B4-BE49-F238E27FC236}">
                <a16:creationId xmlns:a16="http://schemas.microsoft.com/office/drawing/2014/main" id="{84306C81-DCC8-305D-5062-206FCF37209D}"/>
              </a:ext>
            </a:extLst>
          </p:cNvPr>
          <p:cNvSpPr txBox="1"/>
          <p:nvPr/>
        </p:nvSpPr>
        <p:spPr>
          <a:xfrm>
            <a:off x="8069916" y="2676876"/>
            <a:ext cx="430887" cy="2844881"/>
          </a:xfrm>
          <a:prstGeom prst="rect">
            <a:avLst/>
          </a:prstGeom>
          <a:noFill/>
        </p:spPr>
        <p:txBody>
          <a:bodyPr vert="vert270" wrap="square" rtlCol="0">
            <a:spAutoFit/>
          </a:bodyPr>
          <a:lstStyle/>
          <a:p>
            <a:r>
              <a:rPr lang="en-US" sz="1600" dirty="0">
                <a:solidFill>
                  <a:schemeClr val="accent6">
                    <a:lumMod val="75000"/>
                  </a:schemeClr>
                </a:solidFill>
              </a:rPr>
              <a:t>Waiver and Outpatient Services</a:t>
            </a:r>
          </a:p>
        </p:txBody>
      </p:sp>
      <p:sp>
        <p:nvSpPr>
          <p:cNvPr id="16" name="TextBox 15">
            <a:extLst>
              <a:ext uri="{FF2B5EF4-FFF2-40B4-BE49-F238E27FC236}">
                <a16:creationId xmlns:a16="http://schemas.microsoft.com/office/drawing/2014/main" id="{C8C3D69B-CE91-188C-7F16-C866483DE797}"/>
              </a:ext>
            </a:extLst>
          </p:cNvPr>
          <p:cNvSpPr txBox="1"/>
          <p:nvPr/>
        </p:nvSpPr>
        <p:spPr>
          <a:xfrm>
            <a:off x="540413" y="791446"/>
            <a:ext cx="9478230" cy="1077218"/>
          </a:xfrm>
          <a:prstGeom prst="rect">
            <a:avLst/>
          </a:prstGeom>
          <a:noFill/>
        </p:spPr>
        <p:txBody>
          <a:bodyPr wrap="square">
            <a:spAutoFit/>
          </a:bodyPr>
          <a:lstStyle/>
          <a:p>
            <a:pPr marL="285750" indent="-285750">
              <a:buFont typeface="Arial" panose="020B0604020202020204" pitchFamily="34" charset="0"/>
              <a:buChar char="•"/>
            </a:pPr>
            <a:r>
              <a:rPr lang="en-US" sz="1600" dirty="0"/>
              <a:t>Some authorization requests are made through the Plan of Care.  </a:t>
            </a:r>
          </a:p>
          <a:p>
            <a:pPr marL="285750" indent="-285750">
              <a:buFont typeface="Arial" panose="020B0604020202020204" pitchFamily="34" charset="0"/>
              <a:buChar char="•"/>
            </a:pPr>
            <a:r>
              <a:rPr lang="en-US" sz="1600" dirty="0"/>
              <a:t>The Plan of Care is discussed during the Child &amp; Family Team Meeting attended by the youth, caregiver, the Wraparound Agency, and others. </a:t>
            </a:r>
          </a:p>
          <a:p>
            <a:pPr marL="285750" indent="-285750">
              <a:buFont typeface="Arial" panose="020B0604020202020204" pitchFamily="34" charset="0"/>
              <a:buChar char="•"/>
            </a:pPr>
            <a:r>
              <a:rPr lang="en-US" sz="1600" dirty="0"/>
              <a:t>Services that are authorized through the Plan of Care include:</a:t>
            </a:r>
          </a:p>
        </p:txBody>
      </p:sp>
      <p:sp>
        <p:nvSpPr>
          <p:cNvPr id="4" name="Slide Number Placeholder 3">
            <a:extLst>
              <a:ext uri="{FF2B5EF4-FFF2-40B4-BE49-F238E27FC236}">
                <a16:creationId xmlns:a16="http://schemas.microsoft.com/office/drawing/2014/main" id="{5D33C951-E671-8E05-B2F8-76A19BA07293}"/>
              </a:ext>
            </a:extLst>
          </p:cNvPr>
          <p:cNvSpPr>
            <a:spLocks noGrp="1"/>
          </p:cNvSpPr>
          <p:nvPr>
            <p:ph type="sldNum" sz="quarter" idx="12"/>
          </p:nvPr>
        </p:nvSpPr>
        <p:spPr/>
        <p:txBody>
          <a:bodyPr/>
          <a:lstStyle/>
          <a:p>
            <a:fld id="{BC8AEE7E-FAD4-4EE3-9D98-D5CFF485C706}" type="slidenum">
              <a:rPr lang="en-US" smtClean="0"/>
              <a:t>20</a:t>
            </a:fld>
            <a:endParaRPr lang="en-US" dirty="0"/>
          </a:p>
        </p:txBody>
      </p:sp>
      <p:sp>
        <p:nvSpPr>
          <p:cNvPr id="12" name="Footer Placeholder 11">
            <a:extLst>
              <a:ext uri="{FF2B5EF4-FFF2-40B4-BE49-F238E27FC236}">
                <a16:creationId xmlns:a16="http://schemas.microsoft.com/office/drawing/2014/main" id="{7BDC3731-0944-3E7F-C4F1-8CE5BBFECE06}"/>
              </a:ext>
            </a:extLst>
          </p:cNvPr>
          <p:cNvSpPr>
            <a:spLocks noGrp="1"/>
          </p:cNvSpPr>
          <p:nvPr>
            <p:ph type="ftr" sz="quarter" idx="3"/>
          </p:nvPr>
        </p:nvSpPr>
        <p:spPr/>
        <p:txBody>
          <a:bodyPr/>
          <a:lstStyle/>
          <a:p>
            <a:r>
              <a:rPr lang="en-US" dirty="0"/>
              <a:t>How To Get Paid Refresher</a:t>
            </a:r>
          </a:p>
        </p:txBody>
      </p:sp>
    </p:spTree>
    <p:extLst>
      <p:ext uri="{BB962C8B-B14F-4D97-AF65-F5344CB8AC3E}">
        <p14:creationId xmlns:p14="http://schemas.microsoft.com/office/powerpoint/2010/main" val="1920515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6EAAC-7A00-D895-74C8-8F461DBA556E}"/>
              </a:ext>
            </a:extLst>
          </p:cNvPr>
          <p:cNvSpPr>
            <a:spLocks noGrp="1"/>
          </p:cNvSpPr>
          <p:nvPr>
            <p:ph type="title"/>
          </p:nvPr>
        </p:nvSpPr>
        <p:spPr>
          <a:xfrm>
            <a:off x="229921" y="248646"/>
            <a:ext cx="10086851" cy="1131147"/>
          </a:xfrm>
        </p:spPr>
        <p:txBody>
          <a:bodyPr/>
          <a:lstStyle/>
          <a:p>
            <a:r>
              <a:rPr lang="en-US" dirty="0">
                <a:solidFill>
                  <a:srgbClr val="0070C0"/>
                </a:solidFill>
              </a:rPr>
              <a:t>Requesting An Authorization</a:t>
            </a:r>
          </a:p>
        </p:txBody>
      </p:sp>
      <p:sp>
        <p:nvSpPr>
          <p:cNvPr id="4" name="TextBox 3">
            <a:extLst>
              <a:ext uri="{FF2B5EF4-FFF2-40B4-BE49-F238E27FC236}">
                <a16:creationId xmlns:a16="http://schemas.microsoft.com/office/drawing/2014/main" id="{E51F7FCB-F089-9CCE-CCFF-04CD19956A98}"/>
              </a:ext>
            </a:extLst>
          </p:cNvPr>
          <p:cNvSpPr txBox="1"/>
          <p:nvPr/>
        </p:nvSpPr>
        <p:spPr>
          <a:xfrm>
            <a:off x="805119" y="1165737"/>
            <a:ext cx="9295170" cy="2585323"/>
          </a:xfrm>
          <a:prstGeom prst="rect">
            <a:avLst/>
          </a:prstGeom>
          <a:noFill/>
        </p:spPr>
        <p:txBody>
          <a:bodyPr wrap="square">
            <a:spAutoFit/>
          </a:bodyPr>
          <a:lstStyle/>
          <a:p>
            <a:pPr marL="285750" indent="-285750">
              <a:buFont typeface="Arial" panose="020B0604020202020204" pitchFamily="34" charset="0"/>
              <a:buChar char="•"/>
            </a:pPr>
            <a:r>
              <a:rPr lang="en-US" dirty="0"/>
              <a:t>Timely authorizations are requested up to 1 business day after the date the authorization should begin.</a:t>
            </a:r>
          </a:p>
          <a:p>
            <a:pPr marL="285750" indent="-285750">
              <a:buFont typeface="Arial" panose="020B0604020202020204" pitchFamily="34" charset="0"/>
              <a:buChar char="•"/>
            </a:pPr>
            <a:r>
              <a:rPr lang="en-US" dirty="0"/>
              <a:t>If the youth continues to need services beyond those of the initial authorization period, then request should be made before the current authorization ends.</a:t>
            </a:r>
          </a:p>
          <a:p>
            <a:pPr marL="285750" indent="-285750">
              <a:buFont typeface="Arial" panose="020B0604020202020204" pitchFamily="34" charset="0"/>
              <a:buChar char="•"/>
            </a:pPr>
            <a:r>
              <a:rPr lang="en-US" dirty="0"/>
              <a:t>This request for an ongoing authorization is called a concurrent review.  Concurrent reviews occur in the same format as the initial authorization (Plan of Care or phone).</a:t>
            </a:r>
          </a:p>
          <a:p>
            <a:pPr marL="742950" lvl="1"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p:txBody>
      </p:sp>
      <p:sp>
        <p:nvSpPr>
          <p:cNvPr id="5" name="Freeform 737">
            <a:extLst>
              <a:ext uri="{FF2B5EF4-FFF2-40B4-BE49-F238E27FC236}">
                <a16:creationId xmlns:a16="http://schemas.microsoft.com/office/drawing/2014/main" id="{52A32EE2-480F-7322-4880-F4A7101E6C39}"/>
              </a:ext>
            </a:extLst>
          </p:cNvPr>
          <p:cNvSpPr>
            <a:spLocks noChangeAspect="1" noEditPoints="1"/>
          </p:cNvSpPr>
          <p:nvPr/>
        </p:nvSpPr>
        <p:spPr bwMode="auto">
          <a:xfrm>
            <a:off x="1027855" y="3287833"/>
            <a:ext cx="2486129" cy="2037072"/>
          </a:xfrm>
          <a:custGeom>
            <a:avLst/>
            <a:gdLst>
              <a:gd name="T0" fmla="*/ 270772 w 670"/>
              <a:gd name="T1" fmla="*/ 22416 h 669"/>
              <a:gd name="T2" fmla="*/ 253302 w 670"/>
              <a:gd name="T3" fmla="*/ 14215 h 669"/>
              <a:gd name="T4" fmla="*/ 224369 w 670"/>
              <a:gd name="T5" fmla="*/ 4921 h 669"/>
              <a:gd name="T6" fmla="*/ 198711 w 670"/>
              <a:gd name="T7" fmla="*/ 547 h 669"/>
              <a:gd name="T8" fmla="*/ 182880 w 670"/>
              <a:gd name="T9" fmla="*/ 0 h 669"/>
              <a:gd name="T10" fmla="*/ 180150 w 670"/>
              <a:gd name="T11" fmla="*/ 0 h 669"/>
              <a:gd name="T12" fmla="*/ 169232 w 670"/>
              <a:gd name="T13" fmla="*/ 547 h 669"/>
              <a:gd name="T14" fmla="*/ 61688 w 670"/>
              <a:gd name="T15" fmla="*/ 46472 h 669"/>
              <a:gd name="T16" fmla="*/ 2730 w 670"/>
              <a:gd name="T17" fmla="*/ 152537 h 669"/>
              <a:gd name="T18" fmla="*/ 546 w 670"/>
              <a:gd name="T19" fmla="*/ 174406 h 669"/>
              <a:gd name="T20" fmla="*/ 0 w 670"/>
              <a:gd name="T21" fmla="*/ 183153 h 669"/>
              <a:gd name="T22" fmla="*/ 1638 w 670"/>
              <a:gd name="T23" fmla="*/ 205569 h 669"/>
              <a:gd name="T24" fmla="*/ 9280 w 670"/>
              <a:gd name="T25" fmla="*/ 240013 h 669"/>
              <a:gd name="T26" fmla="*/ 21836 w 670"/>
              <a:gd name="T27" fmla="*/ 268989 h 669"/>
              <a:gd name="T28" fmla="*/ 32209 w 670"/>
              <a:gd name="T29" fmla="*/ 286485 h 669"/>
              <a:gd name="T30" fmla="*/ 44219 w 670"/>
              <a:gd name="T31" fmla="*/ 301793 h 669"/>
              <a:gd name="T32" fmla="*/ 52953 w 670"/>
              <a:gd name="T33" fmla="*/ 311634 h 669"/>
              <a:gd name="T34" fmla="*/ 67147 w 670"/>
              <a:gd name="T35" fmla="*/ 324756 h 669"/>
              <a:gd name="T36" fmla="*/ 271317 w 670"/>
              <a:gd name="T37" fmla="*/ 295232 h 669"/>
              <a:gd name="T38" fmla="*/ 283873 w 670"/>
              <a:gd name="T39" fmla="*/ 272270 h 669"/>
              <a:gd name="T40" fmla="*/ 233650 w 670"/>
              <a:gd name="T41" fmla="*/ 210490 h 669"/>
              <a:gd name="T42" fmla="*/ 206900 w 670"/>
              <a:gd name="T43" fmla="*/ 223611 h 669"/>
              <a:gd name="T44" fmla="*/ 162135 w 670"/>
              <a:gd name="T45" fmla="*/ 148710 h 669"/>
              <a:gd name="T46" fmla="*/ 180696 w 670"/>
              <a:gd name="T47" fmla="*/ 91850 h 669"/>
              <a:gd name="T48" fmla="*/ 145758 w 670"/>
              <a:gd name="T49" fmla="*/ 58500 h 669"/>
              <a:gd name="T50" fmla="*/ 123922 w 670"/>
              <a:gd name="T51" fmla="*/ 227438 h 669"/>
              <a:gd name="T52" fmla="*/ 126105 w 670"/>
              <a:gd name="T53" fmla="*/ 230719 h 669"/>
              <a:gd name="T54" fmla="*/ 203625 w 670"/>
              <a:gd name="T55" fmla="*/ 313274 h 669"/>
              <a:gd name="T56" fmla="*/ 256578 w 670"/>
              <a:gd name="T57" fmla="*/ 302886 h 669"/>
              <a:gd name="T58" fmla="*/ 182880 w 670"/>
              <a:gd name="T59" fmla="*/ 350452 h 669"/>
              <a:gd name="T60" fmla="*/ 67147 w 670"/>
              <a:gd name="T61" fmla="*/ 303433 h 669"/>
              <a:gd name="T62" fmla="*/ 55683 w 670"/>
              <a:gd name="T63" fmla="*/ 290858 h 669"/>
              <a:gd name="T64" fmla="*/ 43673 w 670"/>
              <a:gd name="T65" fmla="*/ 275550 h 669"/>
              <a:gd name="T66" fmla="*/ 30025 w 670"/>
              <a:gd name="T67" fmla="*/ 249854 h 669"/>
              <a:gd name="T68" fmla="*/ 22928 w 670"/>
              <a:gd name="T69" fmla="*/ 230719 h 669"/>
              <a:gd name="T70" fmla="*/ 16377 w 670"/>
              <a:gd name="T71" fmla="*/ 196275 h 669"/>
              <a:gd name="T72" fmla="*/ 17469 w 670"/>
              <a:gd name="T73" fmla="*/ 162378 h 669"/>
              <a:gd name="T74" fmla="*/ 21291 w 670"/>
              <a:gd name="T75" fmla="*/ 141602 h 669"/>
              <a:gd name="T76" fmla="*/ 170324 w 670"/>
              <a:gd name="T77" fmla="*/ 16402 h 669"/>
              <a:gd name="T78" fmla="*/ 182334 w 670"/>
              <a:gd name="T79" fmla="*/ 15855 h 669"/>
              <a:gd name="T80" fmla="*/ 200349 w 670"/>
              <a:gd name="T81" fmla="*/ 16402 h 669"/>
              <a:gd name="T82" fmla="*/ 231466 w 670"/>
              <a:gd name="T83" fmla="*/ 22963 h 669"/>
              <a:gd name="T84" fmla="*/ 248389 w 670"/>
              <a:gd name="T85" fmla="*/ 28977 h 669"/>
              <a:gd name="T86" fmla="*/ 336281 w 670"/>
              <a:gd name="T87" fmla="*/ 249854 h 669"/>
              <a:gd name="T88" fmla="*/ 337373 w 670"/>
              <a:gd name="T89" fmla="*/ 272270 h 669"/>
              <a:gd name="T90" fmla="*/ 274047 w 670"/>
              <a:gd name="T91" fmla="*/ 24603 h 669"/>
              <a:gd name="T92" fmla="*/ 205262 w 670"/>
              <a:gd name="T93" fmla="*/ 296872 h 669"/>
              <a:gd name="T94" fmla="*/ 138115 w 670"/>
              <a:gd name="T95" fmla="*/ 220331 h 669"/>
              <a:gd name="T96" fmla="*/ 144120 w 670"/>
              <a:gd name="T97" fmla="*/ 74355 h 669"/>
              <a:gd name="T98" fmla="*/ 165957 w 670"/>
              <a:gd name="T99" fmla="*/ 97317 h 669"/>
              <a:gd name="T100" fmla="*/ 165411 w 670"/>
              <a:gd name="T101" fmla="*/ 128481 h 669"/>
              <a:gd name="T102" fmla="*/ 164865 w 670"/>
              <a:gd name="T103" fmla="*/ 199555 h 669"/>
              <a:gd name="T104" fmla="*/ 228191 w 670"/>
              <a:gd name="T105" fmla="*/ 229078 h 669"/>
              <a:gd name="T106" fmla="*/ 236925 w 670"/>
              <a:gd name="T107" fmla="*/ 226891 h 669"/>
              <a:gd name="T108" fmla="*/ 268588 w 670"/>
              <a:gd name="T109" fmla="*/ 267896 h 6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70" h="669">
                <a:moveTo>
                  <a:pt x="502" y="45"/>
                </a:moveTo>
                <a:cubicBezTo>
                  <a:pt x="501" y="44"/>
                  <a:pt x="501" y="44"/>
                  <a:pt x="500" y="43"/>
                </a:cubicBezTo>
                <a:cubicBezTo>
                  <a:pt x="500" y="43"/>
                  <a:pt x="499" y="43"/>
                  <a:pt x="499" y="43"/>
                </a:cubicBezTo>
                <a:cubicBezTo>
                  <a:pt x="498" y="42"/>
                  <a:pt x="497" y="41"/>
                  <a:pt x="496" y="41"/>
                </a:cubicBezTo>
                <a:cubicBezTo>
                  <a:pt x="495" y="41"/>
                  <a:pt x="493" y="39"/>
                  <a:pt x="493" y="39"/>
                </a:cubicBezTo>
                <a:cubicBezTo>
                  <a:pt x="485" y="35"/>
                  <a:pt x="476" y="31"/>
                  <a:pt x="468" y="27"/>
                </a:cubicBezTo>
                <a:cubicBezTo>
                  <a:pt x="467" y="27"/>
                  <a:pt x="467" y="27"/>
                  <a:pt x="466" y="27"/>
                </a:cubicBezTo>
                <a:cubicBezTo>
                  <a:pt x="465" y="26"/>
                  <a:pt x="465" y="26"/>
                  <a:pt x="464" y="26"/>
                </a:cubicBezTo>
                <a:cubicBezTo>
                  <a:pt x="456" y="22"/>
                  <a:pt x="447" y="19"/>
                  <a:pt x="438" y="16"/>
                </a:cubicBezTo>
                <a:cubicBezTo>
                  <a:pt x="435" y="15"/>
                  <a:pt x="433" y="15"/>
                  <a:pt x="430" y="14"/>
                </a:cubicBezTo>
                <a:cubicBezTo>
                  <a:pt x="427" y="13"/>
                  <a:pt x="427" y="13"/>
                  <a:pt x="427" y="13"/>
                </a:cubicBezTo>
                <a:cubicBezTo>
                  <a:pt x="422" y="11"/>
                  <a:pt x="416" y="10"/>
                  <a:pt x="411" y="9"/>
                </a:cubicBezTo>
                <a:cubicBezTo>
                  <a:pt x="409" y="8"/>
                  <a:pt x="409" y="8"/>
                  <a:pt x="409" y="8"/>
                </a:cubicBezTo>
                <a:cubicBezTo>
                  <a:pt x="405" y="8"/>
                  <a:pt x="402" y="7"/>
                  <a:pt x="398" y="6"/>
                </a:cubicBezTo>
                <a:cubicBezTo>
                  <a:pt x="390" y="4"/>
                  <a:pt x="382" y="3"/>
                  <a:pt x="374" y="2"/>
                </a:cubicBezTo>
                <a:cubicBezTo>
                  <a:pt x="370" y="2"/>
                  <a:pt x="367" y="2"/>
                  <a:pt x="364" y="1"/>
                </a:cubicBezTo>
                <a:cubicBezTo>
                  <a:pt x="362" y="1"/>
                  <a:pt x="362" y="1"/>
                  <a:pt x="362" y="1"/>
                </a:cubicBezTo>
                <a:cubicBezTo>
                  <a:pt x="355" y="1"/>
                  <a:pt x="348" y="0"/>
                  <a:pt x="341" y="0"/>
                </a:cubicBezTo>
                <a:cubicBezTo>
                  <a:pt x="340" y="0"/>
                  <a:pt x="339" y="0"/>
                  <a:pt x="338" y="0"/>
                </a:cubicBezTo>
                <a:cubicBezTo>
                  <a:pt x="337" y="0"/>
                  <a:pt x="336" y="0"/>
                  <a:pt x="335" y="0"/>
                </a:cubicBezTo>
                <a:cubicBezTo>
                  <a:pt x="335" y="0"/>
                  <a:pt x="335" y="0"/>
                  <a:pt x="334" y="0"/>
                </a:cubicBezTo>
                <a:cubicBezTo>
                  <a:pt x="334" y="0"/>
                  <a:pt x="333" y="0"/>
                  <a:pt x="333" y="0"/>
                </a:cubicBezTo>
                <a:cubicBezTo>
                  <a:pt x="332" y="0"/>
                  <a:pt x="332" y="0"/>
                  <a:pt x="331" y="0"/>
                </a:cubicBezTo>
                <a:cubicBezTo>
                  <a:pt x="331" y="0"/>
                  <a:pt x="330" y="0"/>
                  <a:pt x="330" y="0"/>
                </a:cubicBezTo>
                <a:cubicBezTo>
                  <a:pt x="330" y="0"/>
                  <a:pt x="330" y="0"/>
                  <a:pt x="330" y="0"/>
                </a:cubicBezTo>
                <a:cubicBezTo>
                  <a:pt x="327" y="0"/>
                  <a:pt x="324" y="0"/>
                  <a:pt x="320" y="0"/>
                </a:cubicBezTo>
                <a:cubicBezTo>
                  <a:pt x="318" y="1"/>
                  <a:pt x="317" y="1"/>
                  <a:pt x="315" y="1"/>
                </a:cubicBezTo>
                <a:cubicBezTo>
                  <a:pt x="313" y="1"/>
                  <a:pt x="312" y="1"/>
                  <a:pt x="310" y="1"/>
                </a:cubicBezTo>
                <a:cubicBezTo>
                  <a:pt x="306" y="1"/>
                  <a:pt x="302" y="2"/>
                  <a:pt x="298" y="2"/>
                </a:cubicBezTo>
                <a:cubicBezTo>
                  <a:pt x="297" y="2"/>
                  <a:pt x="296" y="2"/>
                  <a:pt x="295" y="2"/>
                </a:cubicBezTo>
                <a:cubicBezTo>
                  <a:pt x="294" y="3"/>
                  <a:pt x="293" y="3"/>
                  <a:pt x="292" y="3"/>
                </a:cubicBezTo>
                <a:cubicBezTo>
                  <a:pt x="225" y="12"/>
                  <a:pt x="163" y="40"/>
                  <a:pt x="113" y="85"/>
                </a:cubicBezTo>
                <a:cubicBezTo>
                  <a:pt x="63" y="129"/>
                  <a:pt x="28" y="187"/>
                  <a:pt x="11" y="252"/>
                </a:cubicBezTo>
                <a:cubicBezTo>
                  <a:pt x="11" y="253"/>
                  <a:pt x="11" y="253"/>
                  <a:pt x="11" y="253"/>
                </a:cubicBezTo>
                <a:cubicBezTo>
                  <a:pt x="10" y="255"/>
                  <a:pt x="10" y="257"/>
                  <a:pt x="10" y="258"/>
                </a:cubicBezTo>
                <a:cubicBezTo>
                  <a:pt x="8" y="265"/>
                  <a:pt x="7" y="271"/>
                  <a:pt x="5" y="279"/>
                </a:cubicBezTo>
                <a:cubicBezTo>
                  <a:pt x="5" y="284"/>
                  <a:pt x="4" y="289"/>
                  <a:pt x="3" y="293"/>
                </a:cubicBezTo>
                <a:cubicBezTo>
                  <a:pt x="3" y="298"/>
                  <a:pt x="2" y="303"/>
                  <a:pt x="2" y="309"/>
                </a:cubicBezTo>
                <a:cubicBezTo>
                  <a:pt x="2" y="311"/>
                  <a:pt x="1" y="312"/>
                  <a:pt x="1" y="314"/>
                </a:cubicBezTo>
                <a:cubicBezTo>
                  <a:pt x="1" y="315"/>
                  <a:pt x="1" y="317"/>
                  <a:pt x="1" y="319"/>
                </a:cubicBezTo>
                <a:cubicBezTo>
                  <a:pt x="1" y="320"/>
                  <a:pt x="1" y="321"/>
                  <a:pt x="1" y="323"/>
                </a:cubicBezTo>
                <a:cubicBezTo>
                  <a:pt x="1" y="324"/>
                  <a:pt x="1" y="325"/>
                  <a:pt x="1" y="327"/>
                </a:cubicBezTo>
                <a:cubicBezTo>
                  <a:pt x="1" y="328"/>
                  <a:pt x="1" y="329"/>
                  <a:pt x="1" y="331"/>
                </a:cubicBezTo>
                <a:cubicBezTo>
                  <a:pt x="0" y="332"/>
                  <a:pt x="0" y="333"/>
                  <a:pt x="0" y="335"/>
                </a:cubicBezTo>
                <a:cubicBezTo>
                  <a:pt x="0" y="336"/>
                  <a:pt x="0" y="338"/>
                  <a:pt x="1" y="339"/>
                </a:cubicBezTo>
                <a:cubicBezTo>
                  <a:pt x="1" y="341"/>
                  <a:pt x="1" y="342"/>
                  <a:pt x="1" y="343"/>
                </a:cubicBezTo>
                <a:cubicBezTo>
                  <a:pt x="1" y="350"/>
                  <a:pt x="1" y="356"/>
                  <a:pt x="2" y="362"/>
                </a:cubicBezTo>
                <a:cubicBezTo>
                  <a:pt x="2" y="366"/>
                  <a:pt x="3" y="371"/>
                  <a:pt x="3" y="376"/>
                </a:cubicBezTo>
                <a:cubicBezTo>
                  <a:pt x="4" y="383"/>
                  <a:pt x="5" y="390"/>
                  <a:pt x="6" y="396"/>
                </a:cubicBezTo>
                <a:cubicBezTo>
                  <a:pt x="7" y="400"/>
                  <a:pt x="8" y="404"/>
                  <a:pt x="9" y="408"/>
                </a:cubicBezTo>
                <a:cubicBezTo>
                  <a:pt x="10" y="416"/>
                  <a:pt x="12" y="423"/>
                  <a:pt x="14" y="430"/>
                </a:cubicBezTo>
                <a:cubicBezTo>
                  <a:pt x="15" y="433"/>
                  <a:pt x="16" y="436"/>
                  <a:pt x="17" y="439"/>
                </a:cubicBezTo>
                <a:cubicBezTo>
                  <a:pt x="20" y="447"/>
                  <a:pt x="23" y="454"/>
                  <a:pt x="26" y="462"/>
                </a:cubicBezTo>
                <a:cubicBezTo>
                  <a:pt x="26" y="464"/>
                  <a:pt x="27" y="465"/>
                  <a:pt x="28" y="467"/>
                </a:cubicBezTo>
                <a:cubicBezTo>
                  <a:pt x="29" y="469"/>
                  <a:pt x="29" y="469"/>
                  <a:pt x="29" y="469"/>
                </a:cubicBezTo>
                <a:cubicBezTo>
                  <a:pt x="32" y="477"/>
                  <a:pt x="36" y="485"/>
                  <a:pt x="40" y="492"/>
                </a:cubicBezTo>
                <a:cubicBezTo>
                  <a:pt x="40" y="493"/>
                  <a:pt x="41" y="494"/>
                  <a:pt x="42" y="496"/>
                </a:cubicBezTo>
                <a:cubicBezTo>
                  <a:pt x="43" y="498"/>
                  <a:pt x="43" y="498"/>
                  <a:pt x="43" y="498"/>
                </a:cubicBezTo>
                <a:cubicBezTo>
                  <a:pt x="48" y="506"/>
                  <a:pt x="52" y="513"/>
                  <a:pt x="56" y="519"/>
                </a:cubicBezTo>
                <a:cubicBezTo>
                  <a:pt x="57" y="521"/>
                  <a:pt x="58" y="522"/>
                  <a:pt x="59" y="524"/>
                </a:cubicBezTo>
                <a:cubicBezTo>
                  <a:pt x="61" y="526"/>
                  <a:pt x="61" y="526"/>
                  <a:pt x="61" y="526"/>
                </a:cubicBezTo>
                <a:cubicBezTo>
                  <a:pt x="66" y="534"/>
                  <a:pt x="71" y="540"/>
                  <a:pt x="75" y="545"/>
                </a:cubicBezTo>
                <a:cubicBezTo>
                  <a:pt x="77" y="547"/>
                  <a:pt x="78" y="548"/>
                  <a:pt x="79" y="550"/>
                </a:cubicBezTo>
                <a:cubicBezTo>
                  <a:pt x="80" y="551"/>
                  <a:pt x="81" y="552"/>
                  <a:pt x="81" y="552"/>
                </a:cubicBezTo>
                <a:cubicBezTo>
                  <a:pt x="83" y="554"/>
                  <a:pt x="84" y="555"/>
                  <a:pt x="85" y="557"/>
                </a:cubicBezTo>
                <a:cubicBezTo>
                  <a:pt x="88" y="560"/>
                  <a:pt x="90" y="563"/>
                  <a:pt x="93" y="566"/>
                </a:cubicBezTo>
                <a:cubicBezTo>
                  <a:pt x="94" y="566"/>
                  <a:pt x="94" y="567"/>
                  <a:pt x="95" y="568"/>
                </a:cubicBezTo>
                <a:cubicBezTo>
                  <a:pt x="96" y="568"/>
                  <a:pt x="97" y="569"/>
                  <a:pt x="97" y="570"/>
                </a:cubicBezTo>
                <a:cubicBezTo>
                  <a:pt x="98" y="571"/>
                  <a:pt x="99" y="572"/>
                  <a:pt x="101" y="573"/>
                </a:cubicBezTo>
                <a:cubicBezTo>
                  <a:pt x="101" y="574"/>
                  <a:pt x="102" y="575"/>
                  <a:pt x="103" y="575"/>
                </a:cubicBezTo>
                <a:cubicBezTo>
                  <a:pt x="109" y="581"/>
                  <a:pt x="115" y="587"/>
                  <a:pt x="122" y="593"/>
                </a:cubicBezTo>
                <a:cubicBezTo>
                  <a:pt x="122" y="593"/>
                  <a:pt x="123" y="593"/>
                  <a:pt x="123" y="594"/>
                </a:cubicBezTo>
                <a:cubicBezTo>
                  <a:pt x="184" y="643"/>
                  <a:pt x="257" y="669"/>
                  <a:pt x="335" y="669"/>
                </a:cubicBezTo>
                <a:cubicBezTo>
                  <a:pt x="392" y="669"/>
                  <a:pt x="478" y="669"/>
                  <a:pt x="517" y="620"/>
                </a:cubicBezTo>
                <a:cubicBezTo>
                  <a:pt x="535" y="598"/>
                  <a:pt x="526" y="569"/>
                  <a:pt x="516" y="559"/>
                </a:cubicBezTo>
                <a:cubicBezTo>
                  <a:pt x="497" y="540"/>
                  <a:pt x="497" y="540"/>
                  <a:pt x="497" y="540"/>
                </a:cubicBezTo>
                <a:cubicBezTo>
                  <a:pt x="495" y="539"/>
                  <a:pt x="495" y="537"/>
                  <a:pt x="495" y="535"/>
                </a:cubicBezTo>
                <a:cubicBezTo>
                  <a:pt x="495" y="533"/>
                  <a:pt x="496" y="531"/>
                  <a:pt x="497" y="530"/>
                </a:cubicBezTo>
                <a:cubicBezTo>
                  <a:pt x="506" y="522"/>
                  <a:pt x="513" y="513"/>
                  <a:pt x="518" y="503"/>
                </a:cubicBezTo>
                <a:cubicBezTo>
                  <a:pt x="519" y="502"/>
                  <a:pt x="520" y="500"/>
                  <a:pt x="520" y="498"/>
                </a:cubicBezTo>
                <a:cubicBezTo>
                  <a:pt x="520" y="494"/>
                  <a:pt x="520" y="489"/>
                  <a:pt x="520" y="483"/>
                </a:cubicBezTo>
                <a:cubicBezTo>
                  <a:pt x="518" y="461"/>
                  <a:pt x="507" y="437"/>
                  <a:pt x="490" y="419"/>
                </a:cubicBezTo>
                <a:cubicBezTo>
                  <a:pt x="480" y="409"/>
                  <a:pt x="464" y="395"/>
                  <a:pt x="444" y="388"/>
                </a:cubicBezTo>
                <a:cubicBezTo>
                  <a:pt x="441" y="387"/>
                  <a:pt x="435" y="385"/>
                  <a:pt x="428" y="385"/>
                </a:cubicBezTo>
                <a:cubicBezTo>
                  <a:pt x="423" y="385"/>
                  <a:pt x="418" y="386"/>
                  <a:pt x="414" y="388"/>
                </a:cubicBezTo>
                <a:cubicBezTo>
                  <a:pt x="410" y="390"/>
                  <a:pt x="406" y="392"/>
                  <a:pt x="402" y="395"/>
                </a:cubicBezTo>
                <a:cubicBezTo>
                  <a:pt x="383" y="408"/>
                  <a:pt x="383" y="408"/>
                  <a:pt x="383" y="408"/>
                </a:cubicBezTo>
                <a:cubicBezTo>
                  <a:pt x="382" y="409"/>
                  <a:pt x="380" y="409"/>
                  <a:pt x="379" y="409"/>
                </a:cubicBezTo>
                <a:cubicBezTo>
                  <a:pt x="378" y="409"/>
                  <a:pt x="376" y="409"/>
                  <a:pt x="375" y="408"/>
                </a:cubicBezTo>
                <a:cubicBezTo>
                  <a:pt x="368" y="404"/>
                  <a:pt x="352" y="390"/>
                  <a:pt x="327" y="350"/>
                </a:cubicBezTo>
                <a:cubicBezTo>
                  <a:pt x="300" y="308"/>
                  <a:pt x="295" y="287"/>
                  <a:pt x="294" y="279"/>
                </a:cubicBezTo>
                <a:cubicBezTo>
                  <a:pt x="294" y="276"/>
                  <a:pt x="295" y="274"/>
                  <a:pt x="297" y="272"/>
                </a:cubicBezTo>
                <a:cubicBezTo>
                  <a:pt x="317" y="260"/>
                  <a:pt x="317" y="260"/>
                  <a:pt x="317" y="260"/>
                </a:cubicBezTo>
                <a:cubicBezTo>
                  <a:pt x="322" y="257"/>
                  <a:pt x="325" y="254"/>
                  <a:pt x="328" y="252"/>
                </a:cubicBezTo>
                <a:cubicBezTo>
                  <a:pt x="339" y="242"/>
                  <a:pt x="340" y="228"/>
                  <a:pt x="340" y="224"/>
                </a:cubicBezTo>
                <a:cubicBezTo>
                  <a:pt x="342" y="202"/>
                  <a:pt x="336" y="182"/>
                  <a:pt x="331" y="168"/>
                </a:cubicBezTo>
                <a:cubicBezTo>
                  <a:pt x="322" y="145"/>
                  <a:pt x="306" y="125"/>
                  <a:pt x="286" y="114"/>
                </a:cubicBezTo>
                <a:cubicBezTo>
                  <a:pt x="281" y="111"/>
                  <a:pt x="277" y="109"/>
                  <a:pt x="274" y="107"/>
                </a:cubicBezTo>
                <a:cubicBezTo>
                  <a:pt x="272" y="107"/>
                  <a:pt x="270" y="107"/>
                  <a:pt x="269" y="107"/>
                </a:cubicBezTo>
                <a:cubicBezTo>
                  <a:pt x="268" y="107"/>
                  <a:pt x="268" y="107"/>
                  <a:pt x="267" y="107"/>
                </a:cubicBezTo>
                <a:cubicBezTo>
                  <a:pt x="192" y="114"/>
                  <a:pt x="152" y="218"/>
                  <a:pt x="151" y="223"/>
                </a:cubicBezTo>
                <a:cubicBezTo>
                  <a:pt x="150" y="225"/>
                  <a:pt x="150" y="228"/>
                  <a:pt x="150" y="231"/>
                </a:cubicBezTo>
                <a:cubicBezTo>
                  <a:pt x="168" y="313"/>
                  <a:pt x="214" y="393"/>
                  <a:pt x="227" y="415"/>
                </a:cubicBezTo>
                <a:cubicBezTo>
                  <a:pt x="227" y="415"/>
                  <a:pt x="227" y="415"/>
                  <a:pt x="227" y="416"/>
                </a:cubicBezTo>
                <a:cubicBezTo>
                  <a:pt x="227" y="416"/>
                  <a:pt x="228" y="416"/>
                  <a:pt x="228" y="417"/>
                </a:cubicBezTo>
                <a:cubicBezTo>
                  <a:pt x="228" y="417"/>
                  <a:pt x="228" y="417"/>
                  <a:pt x="228" y="417"/>
                </a:cubicBezTo>
                <a:cubicBezTo>
                  <a:pt x="228" y="417"/>
                  <a:pt x="228" y="417"/>
                  <a:pt x="228" y="417"/>
                </a:cubicBezTo>
                <a:cubicBezTo>
                  <a:pt x="231" y="422"/>
                  <a:pt x="231" y="422"/>
                  <a:pt x="231" y="422"/>
                </a:cubicBezTo>
                <a:cubicBezTo>
                  <a:pt x="231" y="422"/>
                  <a:pt x="231" y="422"/>
                  <a:pt x="231" y="422"/>
                </a:cubicBezTo>
                <a:cubicBezTo>
                  <a:pt x="232" y="423"/>
                  <a:pt x="232" y="423"/>
                  <a:pt x="232" y="423"/>
                </a:cubicBezTo>
                <a:cubicBezTo>
                  <a:pt x="246" y="445"/>
                  <a:pt x="299" y="520"/>
                  <a:pt x="365" y="570"/>
                </a:cubicBezTo>
                <a:cubicBezTo>
                  <a:pt x="367" y="572"/>
                  <a:pt x="370" y="573"/>
                  <a:pt x="373" y="573"/>
                </a:cubicBezTo>
                <a:cubicBezTo>
                  <a:pt x="374" y="573"/>
                  <a:pt x="374" y="573"/>
                  <a:pt x="374" y="573"/>
                </a:cubicBezTo>
                <a:cubicBezTo>
                  <a:pt x="376" y="573"/>
                  <a:pt x="421" y="572"/>
                  <a:pt x="462" y="553"/>
                </a:cubicBezTo>
                <a:cubicBezTo>
                  <a:pt x="463" y="552"/>
                  <a:pt x="464" y="552"/>
                  <a:pt x="465" y="552"/>
                </a:cubicBezTo>
                <a:cubicBezTo>
                  <a:pt x="467" y="552"/>
                  <a:pt x="469" y="553"/>
                  <a:pt x="470" y="554"/>
                </a:cubicBezTo>
                <a:cubicBezTo>
                  <a:pt x="495" y="578"/>
                  <a:pt x="495" y="578"/>
                  <a:pt x="495" y="578"/>
                </a:cubicBezTo>
                <a:cubicBezTo>
                  <a:pt x="495" y="579"/>
                  <a:pt x="495" y="579"/>
                  <a:pt x="496" y="579"/>
                </a:cubicBezTo>
                <a:cubicBezTo>
                  <a:pt x="498" y="583"/>
                  <a:pt x="501" y="594"/>
                  <a:pt x="495" y="602"/>
                </a:cubicBezTo>
                <a:cubicBezTo>
                  <a:pt x="464" y="641"/>
                  <a:pt x="386" y="641"/>
                  <a:pt x="335" y="641"/>
                </a:cubicBezTo>
                <a:cubicBezTo>
                  <a:pt x="265" y="641"/>
                  <a:pt x="196" y="616"/>
                  <a:pt x="142" y="572"/>
                </a:cubicBezTo>
                <a:cubicBezTo>
                  <a:pt x="141" y="571"/>
                  <a:pt x="141" y="571"/>
                  <a:pt x="141" y="571"/>
                </a:cubicBezTo>
                <a:cubicBezTo>
                  <a:pt x="141" y="571"/>
                  <a:pt x="141" y="571"/>
                  <a:pt x="140" y="570"/>
                </a:cubicBezTo>
                <a:cubicBezTo>
                  <a:pt x="135" y="566"/>
                  <a:pt x="129" y="561"/>
                  <a:pt x="123" y="555"/>
                </a:cubicBezTo>
                <a:cubicBezTo>
                  <a:pt x="123" y="554"/>
                  <a:pt x="122" y="554"/>
                  <a:pt x="121" y="553"/>
                </a:cubicBezTo>
                <a:cubicBezTo>
                  <a:pt x="120" y="552"/>
                  <a:pt x="119" y="551"/>
                  <a:pt x="118" y="550"/>
                </a:cubicBezTo>
                <a:cubicBezTo>
                  <a:pt x="112" y="544"/>
                  <a:pt x="108" y="539"/>
                  <a:pt x="103" y="534"/>
                </a:cubicBezTo>
                <a:cubicBezTo>
                  <a:pt x="102" y="532"/>
                  <a:pt x="102" y="532"/>
                  <a:pt x="102" y="532"/>
                </a:cubicBezTo>
                <a:cubicBezTo>
                  <a:pt x="100" y="530"/>
                  <a:pt x="99" y="529"/>
                  <a:pt x="98" y="527"/>
                </a:cubicBezTo>
                <a:cubicBezTo>
                  <a:pt x="93" y="522"/>
                  <a:pt x="89" y="517"/>
                  <a:pt x="84" y="510"/>
                </a:cubicBezTo>
                <a:cubicBezTo>
                  <a:pt x="83" y="508"/>
                  <a:pt x="83" y="508"/>
                  <a:pt x="83" y="508"/>
                </a:cubicBezTo>
                <a:cubicBezTo>
                  <a:pt x="82" y="506"/>
                  <a:pt x="81" y="505"/>
                  <a:pt x="80" y="504"/>
                </a:cubicBezTo>
                <a:cubicBezTo>
                  <a:pt x="76" y="498"/>
                  <a:pt x="72" y="491"/>
                  <a:pt x="68" y="484"/>
                </a:cubicBezTo>
                <a:cubicBezTo>
                  <a:pt x="67" y="482"/>
                  <a:pt x="67" y="482"/>
                  <a:pt x="67" y="482"/>
                </a:cubicBezTo>
                <a:cubicBezTo>
                  <a:pt x="67" y="481"/>
                  <a:pt x="66" y="480"/>
                  <a:pt x="65" y="478"/>
                </a:cubicBezTo>
                <a:cubicBezTo>
                  <a:pt x="62" y="472"/>
                  <a:pt x="58" y="465"/>
                  <a:pt x="55" y="457"/>
                </a:cubicBezTo>
                <a:cubicBezTo>
                  <a:pt x="54" y="456"/>
                  <a:pt x="54" y="456"/>
                  <a:pt x="54" y="456"/>
                </a:cubicBezTo>
                <a:cubicBezTo>
                  <a:pt x="54" y="454"/>
                  <a:pt x="53" y="453"/>
                  <a:pt x="52" y="451"/>
                </a:cubicBezTo>
                <a:cubicBezTo>
                  <a:pt x="49" y="444"/>
                  <a:pt x="47" y="438"/>
                  <a:pt x="44" y="430"/>
                </a:cubicBezTo>
                <a:cubicBezTo>
                  <a:pt x="44" y="427"/>
                  <a:pt x="43" y="424"/>
                  <a:pt x="42" y="422"/>
                </a:cubicBezTo>
                <a:cubicBezTo>
                  <a:pt x="40" y="416"/>
                  <a:pt x="38" y="409"/>
                  <a:pt x="37" y="402"/>
                </a:cubicBezTo>
                <a:cubicBezTo>
                  <a:pt x="36" y="398"/>
                  <a:pt x="35" y="395"/>
                  <a:pt x="34" y="391"/>
                </a:cubicBezTo>
                <a:cubicBezTo>
                  <a:pt x="33" y="385"/>
                  <a:pt x="33" y="379"/>
                  <a:pt x="32" y="373"/>
                </a:cubicBezTo>
                <a:cubicBezTo>
                  <a:pt x="31" y="367"/>
                  <a:pt x="31" y="363"/>
                  <a:pt x="30" y="359"/>
                </a:cubicBezTo>
                <a:cubicBezTo>
                  <a:pt x="30" y="354"/>
                  <a:pt x="30" y="349"/>
                  <a:pt x="29" y="343"/>
                </a:cubicBezTo>
                <a:cubicBezTo>
                  <a:pt x="29" y="337"/>
                  <a:pt x="29" y="332"/>
                  <a:pt x="29" y="327"/>
                </a:cubicBezTo>
                <a:cubicBezTo>
                  <a:pt x="30" y="322"/>
                  <a:pt x="30" y="317"/>
                  <a:pt x="30" y="311"/>
                </a:cubicBezTo>
                <a:cubicBezTo>
                  <a:pt x="31" y="307"/>
                  <a:pt x="31" y="302"/>
                  <a:pt x="32" y="297"/>
                </a:cubicBezTo>
                <a:cubicBezTo>
                  <a:pt x="32" y="292"/>
                  <a:pt x="33" y="288"/>
                  <a:pt x="34" y="283"/>
                </a:cubicBezTo>
                <a:cubicBezTo>
                  <a:pt x="35" y="277"/>
                  <a:pt x="36" y="271"/>
                  <a:pt x="37" y="265"/>
                </a:cubicBezTo>
                <a:cubicBezTo>
                  <a:pt x="38" y="263"/>
                  <a:pt x="38" y="262"/>
                  <a:pt x="38" y="261"/>
                </a:cubicBezTo>
                <a:cubicBezTo>
                  <a:pt x="39" y="259"/>
                  <a:pt x="39" y="259"/>
                  <a:pt x="39" y="259"/>
                </a:cubicBezTo>
                <a:cubicBezTo>
                  <a:pt x="71" y="139"/>
                  <a:pt x="174" y="48"/>
                  <a:pt x="296" y="31"/>
                </a:cubicBezTo>
                <a:cubicBezTo>
                  <a:pt x="297" y="31"/>
                  <a:pt x="297" y="31"/>
                  <a:pt x="298" y="31"/>
                </a:cubicBezTo>
                <a:cubicBezTo>
                  <a:pt x="299" y="31"/>
                  <a:pt x="300" y="31"/>
                  <a:pt x="302" y="30"/>
                </a:cubicBezTo>
                <a:cubicBezTo>
                  <a:pt x="305" y="30"/>
                  <a:pt x="309" y="30"/>
                  <a:pt x="312" y="30"/>
                </a:cubicBezTo>
                <a:cubicBezTo>
                  <a:pt x="314" y="30"/>
                  <a:pt x="315" y="30"/>
                  <a:pt x="317" y="29"/>
                </a:cubicBezTo>
                <a:cubicBezTo>
                  <a:pt x="321" y="29"/>
                  <a:pt x="321" y="29"/>
                  <a:pt x="321" y="29"/>
                </a:cubicBezTo>
                <a:cubicBezTo>
                  <a:pt x="325" y="29"/>
                  <a:pt x="329" y="29"/>
                  <a:pt x="333" y="29"/>
                </a:cubicBezTo>
                <a:cubicBezTo>
                  <a:pt x="334" y="29"/>
                  <a:pt x="334" y="29"/>
                  <a:pt x="334" y="29"/>
                </a:cubicBezTo>
                <a:cubicBezTo>
                  <a:pt x="335" y="29"/>
                  <a:pt x="336" y="29"/>
                  <a:pt x="336" y="29"/>
                </a:cubicBezTo>
                <a:cubicBezTo>
                  <a:pt x="338" y="29"/>
                  <a:pt x="338" y="29"/>
                  <a:pt x="338" y="29"/>
                </a:cubicBezTo>
                <a:cubicBezTo>
                  <a:pt x="348" y="29"/>
                  <a:pt x="356" y="29"/>
                  <a:pt x="365" y="30"/>
                </a:cubicBezTo>
                <a:cubicBezTo>
                  <a:pt x="365" y="30"/>
                  <a:pt x="367" y="30"/>
                  <a:pt x="367" y="30"/>
                </a:cubicBezTo>
                <a:cubicBezTo>
                  <a:pt x="377" y="31"/>
                  <a:pt x="386" y="33"/>
                  <a:pt x="396" y="35"/>
                </a:cubicBezTo>
                <a:cubicBezTo>
                  <a:pt x="396" y="35"/>
                  <a:pt x="397" y="35"/>
                  <a:pt x="398" y="35"/>
                </a:cubicBezTo>
                <a:cubicBezTo>
                  <a:pt x="399" y="35"/>
                  <a:pt x="399" y="35"/>
                  <a:pt x="399" y="35"/>
                </a:cubicBezTo>
                <a:cubicBezTo>
                  <a:pt x="407" y="37"/>
                  <a:pt x="415" y="39"/>
                  <a:pt x="424" y="42"/>
                </a:cubicBezTo>
                <a:cubicBezTo>
                  <a:pt x="425" y="42"/>
                  <a:pt x="425" y="42"/>
                  <a:pt x="425" y="42"/>
                </a:cubicBezTo>
                <a:cubicBezTo>
                  <a:pt x="426" y="42"/>
                  <a:pt x="427" y="43"/>
                  <a:pt x="427" y="43"/>
                </a:cubicBezTo>
                <a:cubicBezTo>
                  <a:pt x="436" y="46"/>
                  <a:pt x="445" y="49"/>
                  <a:pt x="454" y="52"/>
                </a:cubicBezTo>
                <a:cubicBezTo>
                  <a:pt x="454" y="53"/>
                  <a:pt x="455" y="53"/>
                  <a:pt x="455" y="53"/>
                </a:cubicBezTo>
                <a:cubicBezTo>
                  <a:pt x="463" y="57"/>
                  <a:pt x="471" y="61"/>
                  <a:pt x="479" y="65"/>
                </a:cubicBezTo>
                <a:cubicBezTo>
                  <a:pt x="482" y="66"/>
                  <a:pt x="482" y="66"/>
                  <a:pt x="482" y="66"/>
                </a:cubicBezTo>
                <a:cubicBezTo>
                  <a:pt x="580" y="120"/>
                  <a:pt x="641" y="223"/>
                  <a:pt x="641" y="335"/>
                </a:cubicBezTo>
                <a:cubicBezTo>
                  <a:pt x="641" y="377"/>
                  <a:pt x="633" y="418"/>
                  <a:pt x="616" y="457"/>
                </a:cubicBezTo>
                <a:cubicBezTo>
                  <a:pt x="613" y="464"/>
                  <a:pt x="609" y="471"/>
                  <a:pt x="606" y="477"/>
                </a:cubicBezTo>
                <a:cubicBezTo>
                  <a:pt x="604" y="481"/>
                  <a:pt x="604" y="485"/>
                  <a:pt x="605" y="488"/>
                </a:cubicBezTo>
                <a:cubicBezTo>
                  <a:pt x="606" y="492"/>
                  <a:pt x="608" y="495"/>
                  <a:pt x="612" y="497"/>
                </a:cubicBezTo>
                <a:cubicBezTo>
                  <a:pt x="614" y="498"/>
                  <a:pt x="616" y="498"/>
                  <a:pt x="618" y="498"/>
                </a:cubicBezTo>
                <a:cubicBezTo>
                  <a:pt x="624" y="498"/>
                  <a:pt x="629" y="496"/>
                  <a:pt x="631" y="491"/>
                </a:cubicBezTo>
                <a:cubicBezTo>
                  <a:pt x="635" y="484"/>
                  <a:pt x="639" y="476"/>
                  <a:pt x="642" y="468"/>
                </a:cubicBezTo>
                <a:cubicBezTo>
                  <a:pt x="660" y="426"/>
                  <a:pt x="670" y="381"/>
                  <a:pt x="670" y="335"/>
                </a:cubicBezTo>
                <a:cubicBezTo>
                  <a:pt x="670" y="216"/>
                  <a:pt x="606" y="105"/>
                  <a:pt x="502" y="45"/>
                </a:cubicBezTo>
                <a:close/>
                <a:moveTo>
                  <a:pt x="490" y="494"/>
                </a:moveTo>
                <a:cubicBezTo>
                  <a:pt x="465" y="533"/>
                  <a:pt x="405" y="542"/>
                  <a:pt x="381" y="544"/>
                </a:cubicBezTo>
                <a:cubicBezTo>
                  <a:pt x="381" y="544"/>
                  <a:pt x="380" y="544"/>
                  <a:pt x="380" y="544"/>
                </a:cubicBezTo>
                <a:cubicBezTo>
                  <a:pt x="379" y="544"/>
                  <a:pt x="377" y="544"/>
                  <a:pt x="376" y="543"/>
                </a:cubicBezTo>
                <a:cubicBezTo>
                  <a:pt x="314" y="493"/>
                  <a:pt x="264" y="420"/>
                  <a:pt x="255" y="406"/>
                </a:cubicBezTo>
                <a:cubicBezTo>
                  <a:pt x="255" y="406"/>
                  <a:pt x="254" y="405"/>
                  <a:pt x="254" y="405"/>
                </a:cubicBezTo>
                <a:cubicBezTo>
                  <a:pt x="254" y="404"/>
                  <a:pt x="254" y="404"/>
                  <a:pt x="253" y="403"/>
                </a:cubicBezTo>
                <a:cubicBezTo>
                  <a:pt x="253" y="403"/>
                  <a:pt x="253" y="403"/>
                  <a:pt x="253" y="403"/>
                </a:cubicBezTo>
                <a:cubicBezTo>
                  <a:pt x="253" y="402"/>
                  <a:pt x="253" y="402"/>
                  <a:pt x="252" y="402"/>
                </a:cubicBezTo>
                <a:cubicBezTo>
                  <a:pt x="240" y="381"/>
                  <a:pt x="198" y="308"/>
                  <a:pt x="180" y="231"/>
                </a:cubicBezTo>
                <a:cubicBezTo>
                  <a:pt x="179" y="230"/>
                  <a:pt x="179" y="228"/>
                  <a:pt x="180" y="227"/>
                </a:cubicBezTo>
                <a:cubicBezTo>
                  <a:pt x="184" y="219"/>
                  <a:pt x="215" y="146"/>
                  <a:pt x="264" y="136"/>
                </a:cubicBezTo>
                <a:cubicBezTo>
                  <a:pt x="265" y="136"/>
                  <a:pt x="265" y="136"/>
                  <a:pt x="266" y="136"/>
                </a:cubicBezTo>
                <a:cubicBezTo>
                  <a:pt x="267" y="136"/>
                  <a:pt x="268" y="136"/>
                  <a:pt x="269" y="137"/>
                </a:cubicBezTo>
                <a:cubicBezTo>
                  <a:pt x="270" y="137"/>
                  <a:pt x="271" y="138"/>
                  <a:pt x="272" y="138"/>
                </a:cubicBezTo>
                <a:cubicBezTo>
                  <a:pt x="286" y="146"/>
                  <a:pt x="298" y="161"/>
                  <a:pt x="304" y="178"/>
                </a:cubicBezTo>
                <a:cubicBezTo>
                  <a:pt x="310" y="194"/>
                  <a:pt x="313" y="209"/>
                  <a:pt x="312" y="221"/>
                </a:cubicBezTo>
                <a:cubicBezTo>
                  <a:pt x="312" y="224"/>
                  <a:pt x="312" y="224"/>
                  <a:pt x="312" y="224"/>
                </a:cubicBezTo>
                <a:cubicBezTo>
                  <a:pt x="311" y="228"/>
                  <a:pt x="310" y="230"/>
                  <a:pt x="308" y="231"/>
                </a:cubicBezTo>
                <a:cubicBezTo>
                  <a:pt x="306" y="232"/>
                  <a:pt x="305" y="233"/>
                  <a:pt x="303" y="235"/>
                </a:cubicBezTo>
                <a:cubicBezTo>
                  <a:pt x="301" y="235"/>
                  <a:pt x="301" y="235"/>
                  <a:pt x="301" y="235"/>
                </a:cubicBezTo>
                <a:cubicBezTo>
                  <a:pt x="277" y="251"/>
                  <a:pt x="277" y="251"/>
                  <a:pt x="277" y="251"/>
                </a:cubicBezTo>
                <a:cubicBezTo>
                  <a:pt x="274" y="253"/>
                  <a:pt x="270" y="257"/>
                  <a:pt x="267" y="265"/>
                </a:cubicBezTo>
                <a:cubicBezTo>
                  <a:pt x="261" y="285"/>
                  <a:pt x="273" y="318"/>
                  <a:pt x="302" y="365"/>
                </a:cubicBezTo>
                <a:cubicBezTo>
                  <a:pt x="332" y="412"/>
                  <a:pt x="357" y="436"/>
                  <a:pt x="377" y="439"/>
                </a:cubicBezTo>
                <a:cubicBezTo>
                  <a:pt x="378" y="439"/>
                  <a:pt x="379" y="439"/>
                  <a:pt x="380" y="439"/>
                </a:cubicBezTo>
                <a:cubicBezTo>
                  <a:pt x="385" y="439"/>
                  <a:pt x="390" y="437"/>
                  <a:pt x="394" y="435"/>
                </a:cubicBezTo>
                <a:cubicBezTo>
                  <a:pt x="418" y="419"/>
                  <a:pt x="418" y="419"/>
                  <a:pt x="418" y="419"/>
                </a:cubicBezTo>
                <a:cubicBezTo>
                  <a:pt x="421" y="417"/>
                  <a:pt x="423" y="415"/>
                  <a:pt x="423" y="415"/>
                </a:cubicBezTo>
                <a:cubicBezTo>
                  <a:pt x="425" y="414"/>
                  <a:pt x="426" y="413"/>
                  <a:pt x="428" y="413"/>
                </a:cubicBezTo>
                <a:cubicBezTo>
                  <a:pt x="428" y="413"/>
                  <a:pt x="428" y="413"/>
                  <a:pt x="429" y="413"/>
                </a:cubicBezTo>
                <a:cubicBezTo>
                  <a:pt x="430" y="414"/>
                  <a:pt x="431" y="414"/>
                  <a:pt x="434" y="415"/>
                </a:cubicBezTo>
                <a:cubicBezTo>
                  <a:pt x="434" y="415"/>
                  <a:pt x="434" y="415"/>
                  <a:pt x="434" y="415"/>
                </a:cubicBezTo>
                <a:cubicBezTo>
                  <a:pt x="446" y="419"/>
                  <a:pt x="458" y="427"/>
                  <a:pt x="469" y="439"/>
                </a:cubicBezTo>
                <a:cubicBezTo>
                  <a:pt x="481" y="452"/>
                  <a:pt x="490" y="470"/>
                  <a:pt x="491" y="486"/>
                </a:cubicBezTo>
                <a:cubicBezTo>
                  <a:pt x="491" y="487"/>
                  <a:pt x="491" y="489"/>
                  <a:pt x="492" y="490"/>
                </a:cubicBezTo>
                <a:cubicBezTo>
                  <a:pt x="492" y="491"/>
                  <a:pt x="491" y="493"/>
                  <a:pt x="490" y="49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dirty="0">
              <a:solidFill>
                <a:srgbClr val="00B050"/>
              </a:solidFill>
            </a:endParaRPr>
          </a:p>
        </p:txBody>
      </p:sp>
      <p:sp>
        <p:nvSpPr>
          <p:cNvPr id="9" name="TextBox 8">
            <a:extLst>
              <a:ext uri="{FF2B5EF4-FFF2-40B4-BE49-F238E27FC236}">
                <a16:creationId xmlns:a16="http://schemas.microsoft.com/office/drawing/2014/main" id="{54D12737-D8F7-33C1-27DF-EB5A7B734D23}"/>
              </a:ext>
            </a:extLst>
          </p:cNvPr>
          <p:cNvSpPr txBox="1"/>
          <p:nvPr/>
        </p:nvSpPr>
        <p:spPr>
          <a:xfrm>
            <a:off x="3736720" y="3218611"/>
            <a:ext cx="6823244" cy="2708434"/>
          </a:xfrm>
          <a:prstGeom prst="rect">
            <a:avLst/>
          </a:prstGeom>
          <a:noFill/>
        </p:spPr>
        <p:txBody>
          <a:bodyPr wrap="square">
            <a:spAutoFit/>
          </a:bodyPr>
          <a:lstStyle/>
          <a:p>
            <a:pPr>
              <a:spcBef>
                <a:spcPts val="600"/>
              </a:spcBef>
              <a:spcAft>
                <a:spcPts val="600"/>
              </a:spcAft>
            </a:pPr>
            <a:r>
              <a:rPr lang="en-US" sz="2000" b="1" dirty="0">
                <a:solidFill>
                  <a:schemeClr val="tx2"/>
                </a:solidFill>
              </a:rPr>
              <a:t>By telephone (1-800-424-4489) for</a:t>
            </a:r>
          </a:p>
          <a:p>
            <a:pPr marL="457200" indent="-457200">
              <a:spcBef>
                <a:spcPts val="600"/>
              </a:spcBef>
              <a:buFont typeface="Arial" panose="020B0604020202020204" pitchFamily="34" charset="0"/>
              <a:buChar char="•"/>
            </a:pPr>
            <a:r>
              <a:rPr lang="en-US" sz="2000" b="1" dirty="0">
                <a:solidFill>
                  <a:schemeClr val="tx2"/>
                </a:solidFill>
              </a:rPr>
              <a:t>Hospitalization including Alcohol/Drug Detoxification and Inpatient ECT </a:t>
            </a:r>
          </a:p>
          <a:p>
            <a:pPr marL="457200" indent="-457200">
              <a:spcBef>
                <a:spcPts val="600"/>
              </a:spcBef>
              <a:buFont typeface="Arial" panose="020B0604020202020204" pitchFamily="34" charset="0"/>
              <a:buChar char="•"/>
            </a:pPr>
            <a:r>
              <a:rPr lang="en-US" sz="2000" b="1" dirty="0">
                <a:solidFill>
                  <a:schemeClr val="tx2"/>
                </a:solidFill>
              </a:rPr>
              <a:t>Crisis Stabilization</a:t>
            </a:r>
          </a:p>
          <a:p>
            <a:pPr marL="457200" indent="-457200">
              <a:spcBef>
                <a:spcPts val="600"/>
              </a:spcBef>
              <a:buFont typeface="Arial" panose="020B0604020202020204" pitchFamily="34" charset="0"/>
              <a:buChar char="•"/>
            </a:pPr>
            <a:r>
              <a:rPr lang="en-US" sz="2000" b="1" dirty="0">
                <a:solidFill>
                  <a:schemeClr val="tx2"/>
                </a:solidFill>
              </a:rPr>
              <a:t>Crisis Intervention Follow-Up</a:t>
            </a:r>
          </a:p>
          <a:p>
            <a:pPr marL="457200" indent="-457200">
              <a:spcBef>
                <a:spcPts val="600"/>
              </a:spcBef>
              <a:buFont typeface="Arial" panose="020B0604020202020204" pitchFamily="34" charset="0"/>
              <a:buChar char="•"/>
            </a:pPr>
            <a:r>
              <a:rPr lang="en-US" sz="2000" b="1" dirty="0">
                <a:solidFill>
                  <a:schemeClr val="tx2"/>
                </a:solidFill>
              </a:rPr>
              <a:t>Community Brief Support Service (CBSS)</a:t>
            </a:r>
          </a:p>
          <a:p>
            <a:pPr marL="457200" indent="-457200">
              <a:spcBef>
                <a:spcPts val="600"/>
              </a:spcBef>
              <a:buFont typeface="Arial" panose="020B0604020202020204" pitchFamily="34" charset="0"/>
              <a:buChar char="•"/>
            </a:pPr>
            <a:endParaRPr lang="en-US" sz="2000" b="1" dirty="0">
              <a:solidFill>
                <a:schemeClr val="tx2"/>
              </a:solidFill>
            </a:endParaRPr>
          </a:p>
        </p:txBody>
      </p:sp>
      <p:sp>
        <p:nvSpPr>
          <p:cNvPr id="3" name="Slide Number Placeholder 2">
            <a:extLst>
              <a:ext uri="{FF2B5EF4-FFF2-40B4-BE49-F238E27FC236}">
                <a16:creationId xmlns:a16="http://schemas.microsoft.com/office/drawing/2014/main" id="{6DD3C907-5DB2-B963-5774-8F96CEF40A39}"/>
              </a:ext>
            </a:extLst>
          </p:cNvPr>
          <p:cNvSpPr>
            <a:spLocks noGrp="1"/>
          </p:cNvSpPr>
          <p:nvPr>
            <p:ph type="sldNum" sz="quarter" idx="12"/>
          </p:nvPr>
        </p:nvSpPr>
        <p:spPr/>
        <p:txBody>
          <a:bodyPr/>
          <a:lstStyle/>
          <a:p>
            <a:fld id="{BC8AEE7E-FAD4-4EE3-9D98-D5CFF485C706}" type="slidenum">
              <a:rPr lang="en-US" smtClean="0"/>
              <a:t>21</a:t>
            </a:fld>
            <a:endParaRPr lang="en-US" dirty="0"/>
          </a:p>
        </p:txBody>
      </p:sp>
      <p:sp>
        <p:nvSpPr>
          <p:cNvPr id="6" name="Footer Placeholder 5">
            <a:extLst>
              <a:ext uri="{FF2B5EF4-FFF2-40B4-BE49-F238E27FC236}">
                <a16:creationId xmlns:a16="http://schemas.microsoft.com/office/drawing/2014/main" id="{56BAA40C-67C8-3540-CCAB-14AB92F7F070}"/>
              </a:ext>
            </a:extLst>
          </p:cNvPr>
          <p:cNvSpPr>
            <a:spLocks noGrp="1"/>
          </p:cNvSpPr>
          <p:nvPr>
            <p:ph type="ftr" sz="quarter" idx="3"/>
          </p:nvPr>
        </p:nvSpPr>
        <p:spPr/>
        <p:txBody>
          <a:bodyPr/>
          <a:lstStyle/>
          <a:p>
            <a:r>
              <a:rPr lang="en-US" dirty="0"/>
              <a:t>How To Get Paid Refresher</a:t>
            </a:r>
          </a:p>
        </p:txBody>
      </p:sp>
    </p:spTree>
    <p:extLst>
      <p:ext uri="{BB962C8B-B14F-4D97-AF65-F5344CB8AC3E}">
        <p14:creationId xmlns:p14="http://schemas.microsoft.com/office/powerpoint/2010/main" val="285575770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BBB6-BFB3-E21C-8033-80AF46EB8F2E}"/>
              </a:ext>
            </a:extLst>
          </p:cNvPr>
          <p:cNvSpPr>
            <a:spLocks noGrp="1"/>
          </p:cNvSpPr>
          <p:nvPr>
            <p:ph type="title"/>
          </p:nvPr>
        </p:nvSpPr>
        <p:spPr>
          <a:xfrm>
            <a:off x="259417" y="189652"/>
            <a:ext cx="10086851" cy="1131147"/>
          </a:xfrm>
        </p:spPr>
        <p:txBody>
          <a:bodyPr vert="horz" lIns="91440" tIns="45720" rIns="91440" bIns="45720" rtlCol="0" anchor="t" anchorCtr="0">
            <a:normAutofit/>
          </a:bodyPr>
          <a:lstStyle/>
          <a:p>
            <a:r>
              <a:rPr lang="en-US" kern="1200" dirty="0">
                <a:solidFill>
                  <a:srgbClr val="0070C0"/>
                </a:solidFill>
                <a:latin typeface="+mj-lt"/>
                <a:ea typeface="+mj-ea"/>
                <a:cs typeface="+mj-cs"/>
              </a:rPr>
              <a:t>How are Authorization Decisions Made?</a:t>
            </a:r>
          </a:p>
        </p:txBody>
      </p:sp>
      <p:graphicFrame>
        <p:nvGraphicFramePr>
          <p:cNvPr id="14" name="TextBox 3">
            <a:extLst>
              <a:ext uri="{FF2B5EF4-FFF2-40B4-BE49-F238E27FC236}">
                <a16:creationId xmlns:a16="http://schemas.microsoft.com/office/drawing/2014/main" id="{C79DFF7E-465C-323C-A2B3-E8BCC6C78109}"/>
              </a:ext>
            </a:extLst>
          </p:cNvPr>
          <p:cNvGraphicFramePr/>
          <p:nvPr>
            <p:extLst>
              <p:ext uri="{D42A27DB-BD31-4B8C-83A1-F6EECF244321}">
                <p14:modId xmlns:p14="http://schemas.microsoft.com/office/powerpoint/2010/main" val="164556177"/>
              </p:ext>
            </p:extLst>
          </p:nvPr>
        </p:nvGraphicFramePr>
        <p:xfrm>
          <a:off x="352555" y="1146950"/>
          <a:ext cx="1105204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E5BD1EB-6DE6-B5F7-FC79-DF05CA873E67}"/>
              </a:ext>
            </a:extLst>
          </p:cNvPr>
          <p:cNvSpPr>
            <a:spLocks noGrp="1"/>
          </p:cNvSpPr>
          <p:nvPr>
            <p:ph type="sldNum" sz="quarter" idx="12"/>
          </p:nvPr>
        </p:nvSpPr>
        <p:spPr/>
        <p:txBody>
          <a:bodyPr/>
          <a:lstStyle/>
          <a:p>
            <a:fld id="{BC8AEE7E-FAD4-4EE3-9D98-D5CFF485C706}" type="slidenum">
              <a:rPr lang="en-US" smtClean="0"/>
              <a:t>22</a:t>
            </a:fld>
            <a:endParaRPr lang="en-US" dirty="0"/>
          </a:p>
        </p:txBody>
      </p:sp>
      <p:sp>
        <p:nvSpPr>
          <p:cNvPr id="4" name="Footer Placeholder 3">
            <a:extLst>
              <a:ext uri="{FF2B5EF4-FFF2-40B4-BE49-F238E27FC236}">
                <a16:creationId xmlns:a16="http://schemas.microsoft.com/office/drawing/2014/main" id="{AEFC6DD6-D6BC-B8A1-22E6-CA8CB632340F}"/>
              </a:ext>
            </a:extLst>
          </p:cNvPr>
          <p:cNvSpPr>
            <a:spLocks noGrp="1"/>
          </p:cNvSpPr>
          <p:nvPr>
            <p:ph type="ftr" sz="quarter" idx="3"/>
          </p:nvPr>
        </p:nvSpPr>
        <p:spPr/>
        <p:txBody>
          <a:bodyPr/>
          <a:lstStyle/>
          <a:p>
            <a:r>
              <a:rPr lang="en-US" dirty="0"/>
              <a:t>How To Get Paid Refresher</a:t>
            </a:r>
          </a:p>
        </p:txBody>
      </p:sp>
    </p:spTree>
    <p:extLst>
      <p:ext uri="{BB962C8B-B14F-4D97-AF65-F5344CB8AC3E}">
        <p14:creationId xmlns:p14="http://schemas.microsoft.com/office/powerpoint/2010/main" val="3078212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gradFill>
                  <a:gsLst>
                    <a:gs pos="37000">
                      <a:srgbClr val="23AE4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Eligibility and Referral Months</a:t>
            </a:r>
          </a:p>
        </p:txBody>
      </p:sp>
    </p:spTree>
    <p:extLst>
      <p:ext uri="{BB962C8B-B14F-4D97-AF65-F5344CB8AC3E}">
        <p14:creationId xmlns:p14="http://schemas.microsoft.com/office/powerpoint/2010/main" val="318737938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BCC2-1E14-96EC-66FD-6535CD017363}"/>
              </a:ext>
            </a:extLst>
          </p:cNvPr>
          <p:cNvSpPr>
            <a:spLocks noGrp="1"/>
          </p:cNvSpPr>
          <p:nvPr>
            <p:ph type="title"/>
          </p:nvPr>
        </p:nvSpPr>
        <p:spPr>
          <a:xfrm>
            <a:off x="259417" y="189652"/>
            <a:ext cx="10086851" cy="1131147"/>
          </a:xfrm>
        </p:spPr>
        <p:txBody>
          <a:bodyPr anchor="t">
            <a:normAutofit/>
          </a:bodyPr>
          <a:lstStyle/>
          <a:p>
            <a:r>
              <a:rPr lang="en-US" dirty="0"/>
              <a:t>Staying on Top of Member Eligibility</a:t>
            </a:r>
          </a:p>
        </p:txBody>
      </p:sp>
      <p:sp>
        <p:nvSpPr>
          <p:cNvPr id="4" name="Footer Placeholder 3">
            <a:extLst>
              <a:ext uri="{FF2B5EF4-FFF2-40B4-BE49-F238E27FC236}">
                <a16:creationId xmlns:a16="http://schemas.microsoft.com/office/drawing/2014/main" id="{2E1F6388-1E18-9FAC-0C31-0C2BA1657F21}"/>
              </a:ext>
            </a:extLst>
          </p:cNvPr>
          <p:cNvSpPr>
            <a:spLocks noGrp="1"/>
          </p:cNvSpPr>
          <p:nvPr>
            <p:ph type="ftr" sz="quarter" idx="11"/>
          </p:nvPr>
        </p:nvSpPr>
        <p:spPr>
          <a:xfrm>
            <a:off x="984313" y="6429184"/>
            <a:ext cx="9726019" cy="365125"/>
          </a:xfrm>
        </p:spPr>
        <p:txBody>
          <a:bodyPr anchor="b">
            <a:normAutofit/>
          </a:bodyPr>
          <a:lstStyle/>
          <a:p>
            <a:pPr>
              <a:spcAft>
                <a:spcPts val="600"/>
              </a:spcAft>
            </a:pPr>
            <a:r>
              <a:rPr lang="en-US" dirty="0"/>
              <a:t>How To Get Paid Refresher</a:t>
            </a:r>
          </a:p>
        </p:txBody>
      </p:sp>
      <p:sp>
        <p:nvSpPr>
          <p:cNvPr id="6" name="Slide Number Placeholder 5">
            <a:extLst>
              <a:ext uri="{FF2B5EF4-FFF2-40B4-BE49-F238E27FC236}">
                <a16:creationId xmlns:a16="http://schemas.microsoft.com/office/drawing/2014/main" id="{8145F623-1FEB-A6D2-BFBA-4FE352CD1CBF}"/>
              </a:ext>
            </a:extLst>
          </p:cNvPr>
          <p:cNvSpPr>
            <a:spLocks noGrp="1"/>
          </p:cNvSpPr>
          <p:nvPr>
            <p:ph type="sldNum" sz="quarter" idx="12"/>
          </p:nvPr>
        </p:nvSpPr>
        <p:spPr>
          <a:xfrm>
            <a:off x="267884" y="6429184"/>
            <a:ext cx="537235" cy="365125"/>
          </a:xfrm>
        </p:spPr>
        <p:txBody>
          <a:bodyPr anchor="b">
            <a:normAutofit/>
          </a:bodyPr>
          <a:lstStyle/>
          <a:p>
            <a:pPr>
              <a:spcAft>
                <a:spcPts val="600"/>
              </a:spcAft>
            </a:pPr>
            <a:fld id="{BC8AEE7E-FAD4-4EE3-9D98-D5CFF485C706}" type="slidenum">
              <a:rPr lang="en-US" smtClean="0"/>
              <a:pPr>
                <a:spcAft>
                  <a:spcPts val="600"/>
                </a:spcAft>
              </a:pPr>
              <a:t>24</a:t>
            </a:fld>
            <a:endParaRPr lang="en-US" dirty="0"/>
          </a:p>
        </p:txBody>
      </p:sp>
      <p:sp>
        <p:nvSpPr>
          <p:cNvPr id="3" name="Content Placeholder 2">
            <a:extLst>
              <a:ext uri="{FF2B5EF4-FFF2-40B4-BE49-F238E27FC236}">
                <a16:creationId xmlns:a16="http://schemas.microsoft.com/office/drawing/2014/main" id="{1E60A3E5-E242-0DEA-41F6-5CA05F8C7DBD}"/>
              </a:ext>
            </a:extLst>
          </p:cNvPr>
          <p:cNvSpPr>
            <a:spLocks noGrp="1"/>
          </p:cNvSpPr>
          <p:nvPr>
            <p:ph sz="half" idx="1"/>
          </p:nvPr>
        </p:nvSpPr>
        <p:spPr>
          <a:xfrm>
            <a:off x="297561" y="923006"/>
            <a:ext cx="5317177" cy="4351338"/>
          </a:xfrm>
        </p:spPr>
        <p:txBody>
          <a:bodyPr>
            <a:normAutofit fontScale="92500" lnSpcReduction="10000"/>
          </a:bodyPr>
          <a:lstStyle/>
          <a:p>
            <a:r>
              <a:rPr lang="en-US" sz="1900" dirty="0"/>
              <a:t>Verify Member Medicaid Eligibility </a:t>
            </a:r>
            <a:r>
              <a:rPr lang="en-US" sz="1900" b="1" i="1" dirty="0"/>
              <a:t>regularly</a:t>
            </a:r>
            <a:r>
              <a:rPr lang="en-US" sz="1900" b="1" dirty="0"/>
              <a:t> </a:t>
            </a:r>
            <a:r>
              <a:rPr lang="en-US" sz="1900" dirty="0"/>
              <a:t>at the LA Medicaid Website </a:t>
            </a:r>
            <a:r>
              <a:rPr lang="en-US" sz="1900" dirty="0">
                <a:hlinkClick r:id="rId2">
                  <a:extLst>
                    <a:ext uri="{A12FA001-AC4F-418D-AE19-62706E023703}">
                      <ahyp:hlinkClr xmlns:ahyp="http://schemas.microsoft.com/office/drawing/2018/hyperlinkcolor" val="tx"/>
                    </a:ext>
                  </a:extLst>
                </a:hlinkClick>
              </a:rPr>
              <a:t>www.LouisianaMedicaid.com</a:t>
            </a:r>
            <a:r>
              <a:rPr lang="en-US" sz="1900" dirty="0"/>
              <a:t> and via the Magellan of Louisiana website </a:t>
            </a:r>
            <a:r>
              <a:rPr lang="en-US" sz="1900" dirty="0">
                <a:hlinkClick r:id="rId3">
                  <a:extLst>
                    <a:ext uri="{A12FA001-AC4F-418D-AE19-62706E023703}">
                      <ahyp:hlinkClr xmlns:ahyp="http://schemas.microsoft.com/office/drawing/2018/hyperlinkcolor" val="tx"/>
                    </a:ext>
                  </a:extLst>
                </a:hlinkClick>
              </a:rPr>
              <a:t>https://www.magellanoflouisiana.com/for-providers/provider-toolkit/member-eligibility/</a:t>
            </a:r>
            <a:endParaRPr lang="en-US" sz="1900" dirty="0"/>
          </a:p>
          <a:p>
            <a:r>
              <a:rPr lang="en-US" sz="1900" dirty="0">
                <a:solidFill>
                  <a:srgbClr val="FF0000"/>
                </a:solidFill>
              </a:rPr>
              <a:t>Eligibility changes often and can retroactively update. It is best to verify before every member’s visit by checking here: </a:t>
            </a:r>
            <a:r>
              <a:rPr lang="en-US" sz="1900" dirty="0">
                <a:solidFill>
                  <a:srgbClr val="FF0000"/>
                </a:solidFill>
                <a:hlinkClick r:id="rId4">
                  <a:extLst>
                    <a:ext uri="{A12FA001-AC4F-418D-AE19-62706E023703}">
                      <ahyp:hlinkClr xmlns:ahyp="http://schemas.microsoft.com/office/drawing/2018/hyperlinkcolor" val="tx"/>
                    </a:ext>
                  </a:extLst>
                </a:hlinkClick>
              </a:rPr>
              <a:t>Log In to Availity®</a:t>
            </a:r>
            <a:r>
              <a:rPr lang="en-US" sz="1900" dirty="0">
                <a:solidFill>
                  <a:srgbClr val="FF0000"/>
                </a:solidFill>
              </a:rPr>
              <a:t>.</a:t>
            </a:r>
          </a:p>
          <a:p>
            <a:r>
              <a:rPr lang="en-US" sz="1900" dirty="0"/>
              <a:t>If member eligibility cannot be found on the date searched, validate through the Medicaid Eligibility and Verification System (MEVS) found at the </a:t>
            </a:r>
            <a:r>
              <a:rPr lang="en-US" sz="1900" dirty="0">
                <a:hlinkClick r:id="rId5">
                  <a:extLst>
                    <a:ext uri="{A12FA001-AC4F-418D-AE19-62706E023703}">
                      <ahyp:hlinkClr xmlns:ahyp="http://schemas.microsoft.com/office/drawing/2018/hyperlinkcolor" val="tx"/>
                    </a:ext>
                  </a:extLst>
                </a:hlinkClick>
              </a:rPr>
              <a:t>Medicaid Provider Login</a:t>
            </a:r>
            <a:r>
              <a:rPr lang="en-US" sz="1900" dirty="0"/>
              <a:t> on the Louisiana Department of Health website. </a:t>
            </a:r>
          </a:p>
          <a:p>
            <a:r>
              <a:rPr lang="en-US" sz="1900" dirty="0"/>
              <a:t>The table at left depicts the services that are reimbursable based on the member’s plan ID.</a:t>
            </a:r>
          </a:p>
          <a:p>
            <a:endParaRPr lang="en-US" dirty="0"/>
          </a:p>
        </p:txBody>
      </p:sp>
      <p:graphicFrame>
        <p:nvGraphicFramePr>
          <p:cNvPr id="8" name="Table 7">
            <a:extLst>
              <a:ext uri="{FF2B5EF4-FFF2-40B4-BE49-F238E27FC236}">
                <a16:creationId xmlns:a16="http://schemas.microsoft.com/office/drawing/2014/main" id="{5854F37A-415B-1A8A-07F1-90E0798FBB4C}"/>
              </a:ext>
            </a:extLst>
          </p:cNvPr>
          <p:cNvGraphicFramePr>
            <a:graphicFrameLocks noGrp="1"/>
          </p:cNvGraphicFramePr>
          <p:nvPr>
            <p:extLst>
              <p:ext uri="{D42A27DB-BD31-4B8C-83A1-F6EECF244321}">
                <p14:modId xmlns:p14="http://schemas.microsoft.com/office/powerpoint/2010/main" val="469271339"/>
              </p:ext>
            </p:extLst>
          </p:nvPr>
        </p:nvGraphicFramePr>
        <p:xfrm>
          <a:off x="5719657" y="914400"/>
          <a:ext cx="5950838" cy="5263653"/>
        </p:xfrm>
        <a:graphic>
          <a:graphicData uri="http://schemas.openxmlformats.org/drawingml/2006/table">
            <a:tbl>
              <a:tblPr/>
              <a:tblGrid>
                <a:gridCol w="1755739">
                  <a:extLst>
                    <a:ext uri="{9D8B030D-6E8A-4147-A177-3AD203B41FA5}">
                      <a16:colId xmlns:a16="http://schemas.microsoft.com/office/drawing/2014/main" val="1759952292"/>
                    </a:ext>
                  </a:extLst>
                </a:gridCol>
                <a:gridCol w="852964">
                  <a:extLst>
                    <a:ext uri="{9D8B030D-6E8A-4147-A177-3AD203B41FA5}">
                      <a16:colId xmlns:a16="http://schemas.microsoft.com/office/drawing/2014/main" val="829912722"/>
                    </a:ext>
                  </a:extLst>
                </a:gridCol>
                <a:gridCol w="806670">
                  <a:extLst>
                    <a:ext uri="{9D8B030D-6E8A-4147-A177-3AD203B41FA5}">
                      <a16:colId xmlns:a16="http://schemas.microsoft.com/office/drawing/2014/main" val="2549483432"/>
                    </a:ext>
                  </a:extLst>
                </a:gridCol>
                <a:gridCol w="693453">
                  <a:extLst>
                    <a:ext uri="{9D8B030D-6E8A-4147-A177-3AD203B41FA5}">
                      <a16:colId xmlns:a16="http://schemas.microsoft.com/office/drawing/2014/main" val="2171821252"/>
                    </a:ext>
                  </a:extLst>
                </a:gridCol>
                <a:gridCol w="792517">
                  <a:extLst>
                    <a:ext uri="{9D8B030D-6E8A-4147-A177-3AD203B41FA5}">
                      <a16:colId xmlns:a16="http://schemas.microsoft.com/office/drawing/2014/main" val="3298727794"/>
                    </a:ext>
                  </a:extLst>
                </a:gridCol>
                <a:gridCol w="1049495">
                  <a:extLst>
                    <a:ext uri="{9D8B030D-6E8A-4147-A177-3AD203B41FA5}">
                      <a16:colId xmlns:a16="http://schemas.microsoft.com/office/drawing/2014/main" val="4113570070"/>
                    </a:ext>
                  </a:extLst>
                </a:gridCol>
              </a:tblGrid>
              <a:tr h="49933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Eligibility Plan</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66AC"/>
                    </a:solidFill>
                  </a:tcPr>
                </a:tc>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Waiver Services</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66AC"/>
                    </a:solidFill>
                  </a:tcPr>
                </a:tc>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Non-Waiver (HCBS) Services</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66AC"/>
                    </a:solidFill>
                  </a:tcPr>
                </a:tc>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Addiction Services</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66AC"/>
                    </a:solidFill>
                  </a:tcPr>
                </a:tc>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Outpatient</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66AC"/>
                    </a:solidFill>
                  </a:tcPr>
                </a:tc>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Inpatient</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A66AC"/>
                    </a:solidFill>
                  </a:tcPr>
                </a:tc>
                <a:extLst>
                  <a:ext uri="{0D108BD9-81ED-4DB2-BD59-A6C34878D82A}">
                    <a16:rowId xmlns:a16="http://schemas.microsoft.com/office/drawing/2014/main" val="448598155"/>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MCS18</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extLst>
                  <a:ext uri="{0D108BD9-81ED-4DB2-BD59-A6C34878D82A}">
                    <a16:rowId xmlns:a16="http://schemas.microsoft.com/office/drawing/2014/main" val="4140308146"/>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Presumptive B3/C</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8483676"/>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MCS19</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extLst>
                  <a:ext uri="{0D108BD9-81ED-4DB2-BD59-A6C34878D82A}">
                    <a16:rowId xmlns:a16="http://schemas.microsoft.com/office/drawing/2014/main" val="1588359284"/>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Full B3</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81616442"/>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MCS20</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extLst>
                  <a:ext uri="{0D108BD9-81ED-4DB2-BD59-A6C34878D82A}">
                    <a16:rowId xmlns:a16="http://schemas.microsoft.com/office/drawing/2014/main" val="3592002101"/>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Full C</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586140"/>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MCS21</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extLst>
                  <a:ext uri="{0D108BD9-81ED-4DB2-BD59-A6C34878D82A}">
                    <a16:rowId xmlns:a16="http://schemas.microsoft.com/office/drawing/2014/main" val="1605857452"/>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Presumptive Full</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21562520"/>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MCS22</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extLst>
                  <a:ext uri="{0D108BD9-81ED-4DB2-BD59-A6C34878D82A}">
                    <a16:rowId xmlns:a16="http://schemas.microsoft.com/office/drawing/2014/main" val="3772721839"/>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Partial B3</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7741596"/>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MCS23</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extLst>
                  <a:ext uri="{0D108BD9-81ED-4DB2-BD59-A6C34878D82A}">
                    <a16:rowId xmlns:a16="http://schemas.microsoft.com/office/drawing/2014/main" val="3090691623"/>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Partial C</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57512249"/>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MSC24</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extLst>
                  <a:ext uri="{0D108BD9-81ED-4DB2-BD59-A6C34878D82A}">
                    <a16:rowId xmlns:a16="http://schemas.microsoft.com/office/drawing/2014/main" val="4253301110"/>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Disenrolled Mid-Month</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86841911"/>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MCS25</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extLst>
                  <a:ext uri="{0D108BD9-81ED-4DB2-BD59-A6C34878D82A}">
                    <a16:rowId xmlns:a16="http://schemas.microsoft.com/office/drawing/2014/main" val="2134266078"/>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Full B3 OCDD</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37358705"/>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MCS26</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extLst>
                  <a:ext uri="{0D108BD9-81ED-4DB2-BD59-A6C34878D82A}">
                    <a16:rowId xmlns:a16="http://schemas.microsoft.com/office/drawing/2014/main" val="3061694175"/>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Full C ME</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54998353"/>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MCS28</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extLst>
                  <a:ext uri="{0D108BD9-81ED-4DB2-BD59-A6C34878D82A}">
                    <a16:rowId xmlns:a16="http://schemas.microsoft.com/office/drawing/2014/main" val="1020338230"/>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Partial B3 OCDD</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0801047"/>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MSC29</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extLst>
                  <a:ext uri="{0D108BD9-81ED-4DB2-BD59-A6C34878D82A}">
                    <a16:rowId xmlns:a16="http://schemas.microsoft.com/office/drawing/2014/main" val="1383075952"/>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Partial C ME</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04722706"/>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MSC30</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extLst>
                  <a:ext uri="{0D108BD9-81ED-4DB2-BD59-A6C34878D82A}">
                    <a16:rowId xmlns:a16="http://schemas.microsoft.com/office/drawing/2014/main" val="1713194175"/>
                  </a:ext>
                </a:extLst>
              </a:tr>
              <a:tr h="33496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Disenrolled Mid-Month Partial</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64919002"/>
                  </a:ext>
                </a:extLst>
              </a:tr>
              <a:tr h="17059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MCS31</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A66AC"/>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 </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tc rowSpan="2">
                  <a:txBody>
                    <a:bodyPr/>
                    <a:lstStyle/>
                    <a:p>
                      <a:pPr algn="ctr" fontAlgn="ctr">
                        <a:spcBef>
                          <a:spcPts val="0"/>
                        </a:spcBef>
                        <a:spcAft>
                          <a:spcPts val="0"/>
                        </a:spcAft>
                      </a:pPr>
                      <a:r>
                        <a:rPr lang="en-US" sz="1000" b="0" i="0" u="none" strike="noStrike" dirty="0">
                          <a:solidFill>
                            <a:srgbClr val="000000"/>
                          </a:solidFill>
                          <a:effectLst/>
                          <a:latin typeface="Calibri" panose="020F0502020204030204" pitchFamily="34" charset="0"/>
                        </a:rPr>
                        <a:t>X</a:t>
                      </a:r>
                      <a:endParaRPr lang="en-US" sz="1000" b="0" i="0" u="none" strike="noStrike" dirty="0">
                        <a:effectLst/>
                        <a:latin typeface="Arial" panose="020B0604020202020204" pitchFamily="34" charset="0"/>
                      </a:endParaRPr>
                    </a:p>
                  </a:txBody>
                  <a:tcPr marL="69310" marR="69310" marT="34655" marB="3465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3"/>
                    </a:solidFill>
                  </a:tcPr>
                </a:tc>
                <a:extLst>
                  <a:ext uri="{0D108BD9-81ED-4DB2-BD59-A6C34878D82A}">
                    <a16:rowId xmlns:a16="http://schemas.microsoft.com/office/drawing/2014/main" val="2213521618"/>
                  </a:ext>
                </a:extLst>
              </a:tr>
              <a:tr h="334969">
                <a:tc>
                  <a:txBody>
                    <a:bodyPr/>
                    <a:lstStyle/>
                    <a:p>
                      <a:pPr algn="ctr" fontAlgn="ctr">
                        <a:spcBef>
                          <a:spcPts val="0"/>
                        </a:spcBef>
                        <a:spcAft>
                          <a:spcPts val="0"/>
                        </a:spcAft>
                      </a:pPr>
                      <a:r>
                        <a:rPr lang="en-US" sz="1000" b="1" i="0" u="none" strike="noStrike" dirty="0">
                          <a:solidFill>
                            <a:srgbClr val="FFFFFF"/>
                          </a:solidFill>
                          <a:effectLst/>
                          <a:latin typeface="Calibri" panose="020F0502020204030204" pitchFamily="34" charset="0"/>
                        </a:rPr>
                        <a:t>Disenrolled Mid-Month Full Detention</a:t>
                      </a:r>
                      <a:endParaRPr lang="en-US" sz="1000" b="0" i="0" u="none" strike="noStrike" dirty="0">
                        <a:effectLst/>
                        <a:latin typeface="Arial" panose="020B0604020202020204" pitchFamily="34" charset="0"/>
                      </a:endParaRPr>
                    </a:p>
                  </a:txBody>
                  <a:tcPr marL="5776" marR="5776" marT="57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A66A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22790317"/>
                  </a:ext>
                </a:extLst>
              </a:tr>
            </a:tbl>
          </a:graphicData>
        </a:graphic>
      </p:graphicFrame>
    </p:spTree>
    <p:extLst>
      <p:ext uri="{BB962C8B-B14F-4D97-AF65-F5344CB8AC3E}">
        <p14:creationId xmlns:p14="http://schemas.microsoft.com/office/powerpoint/2010/main" val="313605155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FDDE8-0FB0-F738-8836-2EB9813E3D11}"/>
              </a:ext>
            </a:extLst>
          </p:cNvPr>
          <p:cNvSpPr>
            <a:spLocks noGrp="1"/>
          </p:cNvSpPr>
          <p:nvPr>
            <p:ph type="title"/>
          </p:nvPr>
        </p:nvSpPr>
        <p:spPr/>
        <p:txBody>
          <a:bodyPr/>
          <a:lstStyle/>
          <a:p>
            <a:r>
              <a:rPr lang="en-US" dirty="0">
                <a:solidFill>
                  <a:srgbClr val="0070C0"/>
                </a:solidFill>
              </a:rPr>
              <a:t>Member Eligibility Search - Examples</a:t>
            </a:r>
          </a:p>
        </p:txBody>
      </p:sp>
      <p:sp>
        <p:nvSpPr>
          <p:cNvPr id="13" name="TextBox 12">
            <a:extLst>
              <a:ext uri="{FF2B5EF4-FFF2-40B4-BE49-F238E27FC236}">
                <a16:creationId xmlns:a16="http://schemas.microsoft.com/office/drawing/2014/main" id="{9858C091-6AEC-9E8A-A26D-4181D0DBE972}"/>
              </a:ext>
            </a:extLst>
          </p:cNvPr>
          <p:cNvSpPr txBox="1"/>
          <p:nvPr/>
        </p:nvSpPr>
        <p:spPr>
          <a:xfrm>
            <a:off x="6931896" y="1472833"/>
            <a:ext cx="4221284" cy="276999"/>
          </a:xfrm>
          <a:prstGeom prst="rect">
            <a:avLst/>
          </a:prstGeom>
          <a:noFill/>
        </p:spPr>
        <p:txBody>
          <a:bodyPr wrap="none" rtlCol="0">
            <a:spAutoFit/>
          </a:bodyPr>
          <a:lstStyle/>
          <a:p>
            <a:r>
              <a:rPr lang="en-US" sz="1200" b="1" dirty="0">
                <a:solidFill>
                  <a:srgbClr val="002060"/>
                </a:solidFill>
              </a:rPr>
              <a:t>Member’s eligibility plan is MCS19 and all services are covered.</a:t>
            </a:r>
          </a:p>
        </p:txBody>
      </p:sp>
      <p:sp>
        <p:nvSpPr>
          <p:cNvPr id="14" name="TextBox 13">
            <a:extLst>
              <a:ext uri="{FF2B5EF4-FFF2-40B4-BE49-F238E27FC236}">
                <a16:creationId xmlns:a16="http://schemas.microsoft.com/office/drawing/2014/main" id="{1BAA27AC-3665-A00B-1105-6F3709696B19}"/>
              </a:ext>
            </a:extLst>
          </p:cNvPr>
          <p:cNvSpPr txBox="1"/>
          <p:nvPr/>
        </p:nvSpPr>
        <p:spPr>
          <a:xfrm>
            <a:off x="7081796" y="4109054"/>
            <a:ext cx="3541226" cy="461665"/>
          </a:xfrm>
          <a:prstGeom prst="rect">
            <a:avLst/>
          </a:prstGeom>
          <a:noFill/>
        </p:spPr>
        <p:txBody>
          <a:bodyPr wrap="none" rtlCol="0">
            <a:spAutoFit/>
          </a:bodyPr>
          <a:lstStyle/>
          <a:p>
            <a:r>
              <a:rPr lang="en-US" sz="1200" b="1" dirty="0">
                <a:solidFill>
                  <a:srgbClr val="002060"/>
                </a:solidFill>
              </a:rPr>
              <a:t>Member was not found which indicates the member</a:t>
            </a:r>
          </a:p>
          <a:p>
            <a:r>
              <a:rPr lang="en-US" sz="1200" b="1" dirty="0">
                <a:solidFill>
                  <a:srgbClr val="002060"/>
                </a:solidFill>
              </a:rPr>
              <a:t>is no longer eligible for CSoC services.</a:t>
            </a:r>
          </a:p>
        </p:txBody>
      </p:sp>
      <p:sp>
        <p:nvSpPr>
          <p:cNvPr id="3" name="Slide Number Placeholder 2">
            <a:extLst>
              <a:ext uri="{FF2B5EF4-FFF2-40B4-BE49-F238E27FC236}">
                <a16:creationId xmlns:a16="http://schemas.microsoft.com/office/drawing/2014/main" id="{C6F8E069-67FB-6882-2652-E32504385C27}"/>
              </a:ext>
            </a:extLst>
          </p:cNvPr>
          <p:cNvSpPr>
            <a:spLocks noGrp="1"/>
          </p:cNvSpPr>
          <p:nvPr>
            <p:ph type="sldNum" sz="quarter" idx="12"/>
          </p:nvPr>
        </p:nvSpPr>
        <p:spPr/>
        <p:txBody>
          <a:bodyPr/>
          <a:lstStyle/>
          <a:p>
            <a:fld id="{BC8AEE7E-FAD4-4EE3-9D98-D5CFF485C706}" type="slidenum">
              <a:rPr lang="en-US" smtClean="0"/>
              <a:t>25</a:t>
            </a:fld>
            <a:endParaRPr lang="en-US" dirty="0"/>
          </a:p>
        </p:txBody>
      </p:sp>
      <p:sp>
        <p:nvSpPr>
          <p:cNvPr id="5" name="Footer Placeholder 4">
            <a:extLst>
              <a:ext uri="{FF2B5EF4-FFF2-40B4-BE49-F238E27FC236}">
                <a16:creationId xmlns:a16="http://schemas.microsoft.com/office/drawing/2014/main" id="{104AFFFE-A46C-CD0B-2230-9D5875876D2F}"/>
              </a:ext>
            </a:extLst>
          </p:cNvPr>
          <p:cNvSpPr>
            <a:spLocks noGrp="1"/>
          </p:cNvSpPr>
          <p:nvPr>
            <p:ph type="ftr" sz="quarter" idx="3"/>
          </p:nvPr>
        </p:nvSpPr>
        <p:spPr/>
        <p:txBody>
          <a:bodyPr/>
          <a:lstStyle/>
          <a:p>
            <a:r>
              <a:rPr lang="en-US" dirty="0"/>
              <a:t>How To Get Paid Refresher</a:t>
            </a:r>
          </a:p>
        </p:txBody>
      </p:sp>
      <p:pic>
        <p:nvPicPr>
          <p:cNvPr id="7" name="Picture 6">
            <a:extLst>
              <a:ext uri="{FF2B5EF4-FFF2-40B4-BE49-F238E27FC236}">
                <a16:creationId xmlns:a16="http://schemas.microsoft.com/office/drawing/2014/main" id="{F8172290-221C-51F0-A850-980002746E62}"/>
              </a:ext>
            </a:extLst>
          </p:cNvPr>
          <p:cNvPicPr>
            <a:picLocks noChangeAspect="1"/>
          </p:cNvPicPr>
          <p:nvPr/>
        </p:nvPicPr>
        <p:blipFill>
          <a:blip r:embed="rId2"/>
          <a:stretch>
            <a:fillRect/>
          </a:stretch>
        </p:blipFill>
        <p:spPr>
          <a:xfrm>
            <a:off x="463809" y="1332740"/>
            <a:ext cx="6000750" cy="3057525"/>
          </a:xfrm>
          <a:prstGeom prst="rect">
            <a:avLst/>
          </a:prstGeom>
        </p:spPr>
      </p:pic>
      <p:cxnSp>
        <p:nvCxnSpPr>
          <p:cNvPr id="15" name="Straight Arrow Connector 14">
            <a:extLst>
              <a:ext uri="{FF2B5EF4-FFF2-40B4-BE49-F238E27FC236}">
                <a16:creationId xmlns:a16="http://schemas.microsoft.com/office/drawing/2014/main" id="{E8CF1EB2-CA58-E328-07BE-252C09BE420D}"/>
              </a:ext>
            </a:extLst>
          </p:cNvPr>
          <p:cNvCxnSpPr>
            <a:cxnSpLocks/>
          </p:cNvCxnSpPr>
          <p:nvPr/>
        </p:nvCxnSpPr>
        <p:spPr>
          <a:xfrm flipH="1">
            <a:off x="3464184" y="1654263"/>
            <a:ext cx="3467712" cy="885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2D5207-2A85-B68C-0042-44A7B75ADF15}"/>
              </a:ext>
            </a:extLst>
          </p:cNvPr>
          <p:cNvPicPr>
            <a:picLocks noChangeAspect="1"/>
          </p:cNvPicPr>
          <p:nvPr/>
        </p:nvPicPr>
        <p:blipFill>
          <a:blip r:embed="rId3"/>
          <a:stretch>
            <a:fillRect/>
          </a:stretch>
        </p:blipFill>
        <p:spPr>
          <a:xfrm>
            <a:off x="2826009" y="4664610"/>
            <a:ext cx="7277100" cy="1800322"/>
          </a:xfrm>
          <a:prstGeom prst="rect">
            <a:avLst/>
          </a:prstGeom>
        </p:spPr>
      </p:pic>
      <p:cxnSp>
        <p:nvCxnSpPr>
          <p:cNvPr id="10" name="Straight Arrow Connector 9">
            <a:extLst>
              <a:ext uri="{FF2B5EF4-FFF2-40B4-BE49-F238E27FC236}">
                <a16:creationId xmlns:a16="http://schemas.microsoft.com/office/drawing/2014/main" id="{11B472EC-0299-438D-F03C-F0CA184D18D7}"/>
              </a:ext>
            </a:extLst>
          </p:cNvPr>
          <p:cNvCxnSpPr>
            <a:stCxn id="14" idx="1"/>
          </p:cNvCxnSpPr>
          <p:nvPr/>
        </p:nvCxnSpPr>
        <p:spPr>
          <a:xfrm flipH="1">
            <a:off x="5847322" y="4339887"/>
            <a:ext cx="1234474" cy="660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60993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70C0"/>
                </a:solidFill>
              </a:rPr>
              <a:t>Payment Responsibility</a:t>
            </a:r>
          </a:p>
        </p:txBody>
      </p:sp>
      <p:sp>
        <p:nvSpPr>
          <p:cNvPr id="6" name="Content Placeholder 5">
            <a:extLst>
              <a:ext uri="{FF2B5EF4-FFF2-40B4-BE49-F238E27FC236}">
                <a16:creationId xmlns:a16="http://schemas.microsoft.com/office/drawing/2014/main" id="{252413BA-4D21-4471-83AE-47214D8DB2FF}"/>
              </a:ext>
            </a:extLst>
          </p:cNvPr>
          <p:cNvSpPr>
            <a:spLocks noGrp="1"/>
          </p:cNvSpPr>
          <p:nvPr>
            <p:ph idx="1"/>
          </p:nvPr>
        </p:nvSpPr>
        <p:spPr>
          <a:xfrm>
            <a:off x="2975054" y="1595799"/>
            <a:ext cx="6241891" cy="4558384"/>
          </a:xfrm>
        </p:spPr>
        <p:txBody>
          <a:bodyPr/>
          <a:lstStyle/>
          <a:p>
            <a:pPr marL="0" indent="0" algn="ctr">
              <a:buNone/>
            </a:pPr>
            <a:r>
              <a:rPr lang="en-US" sz="2800" b="1" i="1" dirty="0"/>
              <a:t>is determined based on the child/youth’s enrollment status as of the first day of the service month.</a:t>
            </a:r>
          </a:p>
          <a:p>
            <a:pPr algn="ctr"/>
            <a:endParaRPr lang="en-US" sz="2400" i="1" dirty="0"/>
          </a:p>
        </p:txBody>
      </p:sp>
      <p:pic>
        <p:nvPicPr>
          <p:cNvPr id="5" name="Graphic 4" descr="Money outline">
            <a:extLst>
              <a:ext uri="{FF2B5EF4-FFF2-40B4-BE49-F238E27FC236}">
                <a16:creationId xmlns:a16="http://schemas.microsoft.com/office/drawing/2014/main" id="{0E62A96E-E52D-4712-D912-712C28C7B0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3345" y="3138054"/>
            <a:ext cx="3131128" cy="2124147"/>
          </a:xfrm>
          <a:prstGeom prst="rect">
            <a:avLst/>
          </a:prstGeom>
        </p:spPr>
      </p:pic>
      <p:sp>
        <p:nvSpPr>
          <p:cNvPr id="3" name="Footer Placeholder 2">
            <a:extLst>
              <a:ext uri="{FF2B5EF4-FFF2-40B4-BE49-F238E27FC236}">
                <a16:creationId xmlns:a16="http://schemas.microsoft.com/office/drawing/2014/main" id="{BE436BA2-0E95-4929-DE3A-2C957B6942E1}"/>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C27E63DE-2E93-4B4B-5F47-AE0CCD618EB2}"/>
              </a:ext>
            </a:extLst>
          </p:cNvPr>
          <p:cNvSpPr>
            <a:spLocks noGrp="1"/>
          </p:cNvSpPr>
          <p:nvPr>
            <p:ph type="sldNum" sz="quarter" idx="12"/>
          </p:nvPr>
        </p:nvSpPr>
        <p:spPr/>
        <p:txBody>
          <a:bodyPr/>
          <a:lstStyle/>
          <a:p>
            <a:fld id="{BC8AEE7E-FAD4-4EE3-9D98-D5CFF485C706}" type="slidenum">
              <a:rPr lang="en-US" smtClean="0"/>
              <a:t>26</a:t>
            </a:fld>
            <a:endParaRPr lang="en-US" dirty="0"/>
          </a:p>
        </p:txBody>
      </p:sp>
    </p:spTree>
    <p:extLst>
      <p:ext uri="{BB962C8B-B14F-4D97-AF65-F5344CB8AC3E}">
        <p14:creationId xmlns:p14="http://schemas.microsoft.com/office/powerpoint/2010/main" val="1345241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84" y="252584"/>
            <a:ext cx="10078384" cy="957297"/>
          </a:xfrm>
        </p:spPr>
        <p:txBody>
          <a:bodyPr/>
          <a:lstStyle/>
          <a:p>
            <a:r>
              <a:rPr lang="en-US" sz="3200" dirty="0">
                <a:solidFill>
                  <a:srgbClr val="0070C0"/>
                </a:solidFill>
              </a:rPr>
              <a:t>To Be Noted</a:t>
            </a:r>
            <a:br>
              <a:rPr lang="en-US" sz="3200" dirty="0">
                <a:solidFill>
                  <a:schemeClr val="bg2"/>
                </a:solidFill>
              </a:rPr>
            </a:br>
            <a:endParaRPr lang="en-US" sz="3200" dirty="0">
              <a:solidFill>
                <a:schemeClr val="bg2"/>
              </a:solidFill>
            </a:endParaRPr>
          </a:p>
        </p:txBody>
      </p:sp>
      <p:sp>
        <p:nvSpPr>
          <p:cNvPr id="3" name="Content Placeholder 2"/>
          <p:cNvSpPr>
            <a:spLocks noGrp="1"/>
          </p:cNvSpPr>
          <p:nvPr>
            <p:ph idx="1"/>
          </p:nvPr>
        </p:nvSpPr>
        <p:spPr>
          <a:xfrm>
            <a:off x="1788417" y="1168215"/>
            <a:ext cx="8203179" cy="3765292"/>
          </a:xfrm>
        </p:spPr>
        <p:txBody>
          <a:bodyPr/>
          <a:lstStyle/>
          <a:p>
            <a:pPr marL="0" indent="0" algn="ctr">
              <a:buNone/>
            </a:pPr>
            <a:r>
              <a:rPr lang="en-US" sz="2400" dirty="0"/>
              <a:t>Payment of provider claims for CSoC Waiver Services is </a:t>
            </a:r>
            <a:r>
              <a:rPr lang="en-US" sz="2400" b="1" dirty="0"/>
              <a:t>ALWAYS</a:t>
            </a:r>
            <a:r>
              <a:rPr lang="en-US" sz="2400" dirty="0"/>
              <a:t> Magellan’s responsibility.</a:t>
            </a:r>
          </a:p>
          <a:p>
            <a:pPr marL="0" indent="0" algn="ctr">
              <a:buNone/>
            </a:pPr>
            <a:endParaRPr lang="en-US" sz="2400" dirty="0"/>
          </a:p>
        </p:txBody>
      </p:sp>
      <p:sp>
        <p:nvSpPr>
          <p:cNvPr id="17" name="Rectangle 16"/>
          <p:cNvSpPr/>
          <p:nvPr/>
        </p:nvSpPr>
        <p:spPr>
          <a:xfrm>
            <a:off x="1788417" y="5050347"/>
            <a:ext cx="8290860" cy="830997"/>
          </a:xfrm>
          <a:prstGeom prst="rect">
            <a:avLst/>
          </a:prstGeom>
        </p:spPr>
        <p:txBody>
          <a:bodyPr wrap="square">
            <a:spAutoFit/>
          </a:bodyPr>
          <a:lstStyle/>
          <a:p>
            <a:pPr algn="ctr"/>
            <a:r>
              <a:rPr lang="en-US" sz="2400" dirty="0"/>
              <a:t>Payment of provider claims for Residential Treatment, PRTF, and MH IOP is </a:t>
            </a:r>
            <a:r>
              <a:rPr lang="en-US" sz="2400" b="1" dirty="0"/>
              <a:t>ALWAYS </a:t>
            </a:r>
            <a:r>
              <a:rPr lang="en-US" sz="2400" dirty="0"/>
              <a:t>the Healthy Louisiana Plan’s responsibility. </a:t>
            </a:r>
          </a:p>
        </p:txBody>
      </p:sp>
      <p:pic>
        <p:nvPicPr>
          <p:cNvPr id="19" name="Graphic 18" descr="Clipboard with solid fill">
            <a:extLst>
              <a:ext uri="{FF2B5EF4-FFF2-40B4-BE49-F238E27FC236}">
                <a16:creationId xmlns:a16="http://schemas.microsoft.com/office/drawing/2014/main" id="{EA10719F-73CF-F96A-1CDE-177226366C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095" y="2156165"/>
            <a:ext cx="4976527" cy="2666066"/>
          </a:xfrm>
          <a:prstGeom prst="rect">
            <a:avLst/>
          </a:prstGeom>
        </p:spPr>
      </p:pic>
      <p:sp>
        <p:nvSpPr>
          <p:cNvPr id="4" name="Footer Placeholder 3">
            <a:extLst>
              <a:ext uri="{FF2B5EF4-FFF2-40B4-BE49-F238E27FC236}">
                <a16:creationId xmlns:a16="http://schemas.microsoft.com/office/drawing/2014/main" id="{EABB4629-58F8-81A9-C040-6A5933B710ED}"/>
              </a:ext>
            </a:extLst>
          </p:cNvPr>
          <p:cNvSpPr>
            <a:spLocks noGrp="1"/>
          </p:cNvSpPr>
          <p:nvPr>
            <p:ph type="ftr" sz="quarter" idx="11"/>
          </p:nvPr>
        </p:nvSpPr>
        <p:spPr/>
        <p:txBody>
          <a:bodyPr/>
          <a:lstStyle/>
          <a:p>
            <a:r>
              <a:rPr lang="en-US" dirty="0"/>
              <a:t>How To Get Paid Refresher</a:t>
            </a:r>
          </a:p>
        </p:txBody>
      </p:sp>
      <p:sp>
        <p:nvSpPr>
          <p:cNvPr id="5" name="Slide Number Placeholder 4">
            <a:extLst>
              <a:ext uri="{FF2B5EF4-FFF2-40B4-BE49-F238E27FC236}">
                <a16:creationId xmlns:a16="http://schemas.microsoft.com/office/drawing/2014/main" id="{6A99E5D8-9EC1-B39E-62BC-4C0660060152}"/>
              </a:ext>
            </a:extLst>
          </p:cNvPr>
          <p:cNvSpPr>
            <a:spLocks noGrp="1"/>
          </p:cNvSpPr>
          <p:nvPr>
            <p:ph type="sldNum" sz="quarter" idx="12"/>
          </p:nvPr>
        </p:nvSpPr>
        <p:spPr/>
        <p:txBody>
          <a:bodyPr/>
          <a:lstStyle/>
          <a:p>
            <a:fld id="{BC8AEE7E-FAD4-4EE3-9D98-D5CFF485C706}" type="slidenum">
              <a:rPr lang="en-US" smtClean="0"/>
              <a:t>27</a:t>
            </a:fld>
            <a:endParaRPr lang="en-US" dirty="0"/>
          </a:p>
        </p:txBody>
      </p:sp>
    </p:spTree>
    <p:extLst>
      <p:ext uri="{BB962C8B-B14F-4D97-AF65-F5344CB8AC3E}">
        <p14:creationId xmlns:p14="http://schemas.microsoft.com/office/powerpoint/2010/main" val="36146077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p:spPr>
        <p:txBody>
          <a:bodyPr anchor="t">
            <a:normAutofit/>
          </a:bodyPr>
          <a:lstStyle/>
          <a:p>
            <a:r>
              <a:rPr lang="en-US" sz="3200" dirty="0">
                <a:solidFill>
                  <a:srgbClr val="0070C0"/>
                </a:solidFill>
              </a:rPr>
              <a:t>Referral Date 1</a:t>
            </a:r>
            <a:r>
              <a:rPr lang="en-US" sz="3200" baseline="30000" dirty="0">
                <a:solidFill>
                  <a:srgbClr val="0070C0"/>
                </a:solidFill>
              </a:rPr>
              <a:t>st</a:t>
            </a:r>
            <a:r>
              <a:rPr lang="en-US" sz="3200" dirty="0">
                <a:solidFill>
                  <a:srgbClr val="0070C0"/>
                </a:solidFill>
              </a:rPr>
              <a:t> of the Month</a:t>
            </a:r>
          </a:p>
        </p:txBody>
      </p:sp>
      <p:graphicFrame>
        <p:nvGraphicFramePr>
          <p:cNvPr id="6" name="Content Placeholder 2">
            <a:extLst>
              <a:ext uri="{FF2B5EF4-FFF2-40B4-BE49-F238E27FC236}">
                <a16:creationId xmlns:a16="http://schemas.microsoft.com/office/drawing/2014/main" id="{D72E847E-3461-4F3F-4165-AFCE85B6382F}"/>
              </a:ext>
            </a:extLst>
          </p:cNvPr>
          <p:cNvGraphicFramePr>
            <a:graphicFrameLocks noGrp="1"/>
          </p:cNvGraphicFramePr>
          <p:nvPr>
            <p:ph idx="1"/>
            <p:extLst>
              <p:ext uri="{D42A27DB-BD31-4B8C-83A1-F6EECF244321}">
                <p14:modId xmlns:p14="http://schemas.microsoft.com/office/powerpoint/2010/main" val="4000982788"/>
              </p:ext>
            </p:extLst>
          </p:nvPr>
        </p:nvGraphicFramePr>
        <p:xfrm>
          <a:off x="352555" y="846033"/>
          <a:ext cx="11052048" cy="5725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44522124-F5A8-44FB-8C84-E91719E27DF3}"/>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7B6D24B4-8317-A50C-EB9E-9CD1BFEDB67B}"/>
              </a:ext>
            </a:extLst>
          </p:cNvPr>
          <p:cNvSpPr>
            <a:spLocks noGrp="1"/>
          </p:cNvSpPr>
          <p:nvPr>
            <p:ph type="sldNum" sz="quarter" idx="12"/>
          </p:nvPr>
        </p:nvSpPr>
        <p:spPr/>
        <p:txBody>
          <a:bodyPr/>
          <a:lstStyle/>
          <a:p>
            <a:fld id="{BC8AEE7E-FAD4-4EE3-9D98-D5CFF485C706}" type="slidenum">
              <a:rPr lang="en-US" smtClean="0"/>
              <a:t>28</a:t>
            </a:fld>
            <a:endParaRPr lang="en-US" dirty="0"/>
          </a:p>
        </p:txBody>
      </p:sp>
      <p:sp>
        <p:nvSpPr>
          <p:cNvPr id="9" name="TextBox 8">
            <a:extLst>
              <a:ext uri="{FF2B5EF4-FFF2-40B4-BE49-F238E27FC236}">
                <a16:creationId xmlns:a16="http://schemas.microsoft.com/office/drawing/2014/main" id="{A3AE86AB-CABB-C950-02B4-5D08CA7568F8}"/>
              </a:ext>
            </a:extLst>
          </p:cNvPr>
          <p:cNvSpPr txBox="1"/>
          <p:nvPr/>
        </p:nvSpPr>
        <p:spPr>
          <a:xfrm>
            <a:off x="6115414" y="2332856"/>
            <a:ext cx="4371838" cy="4062651"/>
          </a:xfrm>
          <a:prstGeom prst="rect">
            <a:avLst/>
          </a:prstGeom>
          <a:noFill/>
        </p:spPr>
        <p:txBody>
          <a:bodyPr wrap="none" rtlCol="0">
            <a:spAutoFit/>
          </a:bodyPr>
          <a:lstStyle/>
          <a:p>
            <a:pPr lvl="0"/>
            <a:r>
              <a:rPr lang="en-US" sz="2000" dirty="0"/>
              <a:t>Home and Community-Based Services</a:t>
            </a:r>
          </a:p>
          <a:p>
            <a:pPr lvl="1">
              <a:buFont typeface="Arial" panose="020B0604020202020204" pitchFamily="34" charset="0"/>
              <a:buChar char="•"/>
            </a:pPr>
            <a:r>
              <a:rPr lang="en-US" sz="2000" dirty="0"/>
              <a:t>   CPST/PSR</a:t>
            </a:r>
          </a:p>
          <a:p>
            <a:pPr lvl="1">
              <a:buFont typeface="Arial" panose="020B0604020202020204" pitchFamily="34" charset="0"/>
              <a:buChar char="•"/>
            </a:pPr>
            <a:r>
              <a:rPr lang="en-US" sz="2000" dirty="0"/>
              <a:t>   FFT/FFT-CW</a:t>
            </a:r>
          </a:p>
          <a:p>
            <a:pPr lvl="1">
              <a:buFont typeface="Arial" panose="020B0604020202020204" pitchFamily="34" charset="0"/>
              <a:buChar char="•"/>
            </a:pPr>
            <a:r>
              <a:rPr lang="en-US" sz="2000" dirty="0"/>
              <a:t>   Homebuilders</a:t>
            </a:r>
          </a:p>
          <a:p>
            <a:pPr lvl="1">
              <a:buFont typeface="Arial" panose="020B0604020202020204" pitchFamily="34" charset="0"/>
              <a:buChar char="•"/>
            </a:pPr>
            <a:r>
              <a:rPr lang="en-US" sz="2000" dirty="0"/>
              <a:t>   ACT</a:t>
            </a:r>
          </a:p>
          <a:p>
            <a:pPr lvl="1">
              <a:buFont typeface="Arial" panose="020B0604020202020204" pitchFamily="34" charset="0"/>
              <a:buChar char="•"/>
            </a:pPr>
            <a:r>
              <a:rPr lang="en-US" sz="2000" dirty="0"/>
              <a:t>   Psychological Testing</a:t>
            </a:r>
          </a:p>
          <a:p>
            <a:pPr lvl="1">
              <a:buFont typeface="Arial" panose="020B0604020202020204" pitchFamily="34" charset="0"/>
              <a:buChar char="•"/>
            </a:pPr>
            <a:r>
              <a:rPr lang="en-US" sz="2000" dirty="0"/>
              <a:t>   Outpatient Counseling</a:t>
            </a:r>
          </a:p>
          <a:p>
            <a:pPr lvl="1">
              <a:buFont typeface="Arial" panose="020B0604020202020204" pitchFamily="34" charset="0"/>
              <a:buChar char="•"/>
            </a:pPr>
            <a:r>
              <a:rPr lang="en-US" sz="2000" dirty="0"/>
              <a:t>   Medication Management</a:t>
            </a:r>
          </a:p>
          <a:p>
            <a:pPr lvl="1">
              <a:buFont typeface="Arial" panose="020B0604020202020204" pitchFamily="34" charset="0"/>
              <a:buChar char="•"/>
            </a:pPr>
            <a:r>
              <a:rPr lang="en-US" sz="2000" dirty="0"/>
              <a:t>   Crisis Intervention</a:t>
            </a:r>
          </a:p>
          <a:p>
            <a:pPr lvl="1">
              <a:buFont typeface="Arial" panose="020B0604020202020204" pitchFamily="34" charset="0"/>
              <a:buChar char="•"/>
            </a:pPr>
            <a:r>
              <a:rPr lang="en-US" sz="2000" dirty="0"/>
              <a:t>   Mobile Crisis Response</a:t>
            </a:r>
          </a:p>
          <a:p>
            <a:pPr lvl="1">
              <a:buFont typeface="Arial" panose="020B0604020202020204" pitchFamily="34" charset="0"/>
              <a:buChar char="•"/>
            </a:pPr>
            <a:r>
              <a:rPr lang="en-US" sz="2000" dirty="0"/>
              <a:t>   Community Brief Support Service</a:t>
            </a:r>
          </a:p>
          <a:p>
            <a:pPr lvl="1">
              <a:buFont typeface="Arial" panose="020B0604020202020204" pitchFamily="34" charset="0"/>
              <a:buChar char="•"/>
            </a:pPr>
            <a:r>
              <a:rPr lang="en-US" sz="2000" dirty="0"/>
              <a:t>   MST</a:t>
            </a:r>
          </a:p>
          <a:p>
            <a:endParaRPr lang="en-US" dirty="0"/>
          </a:p>
        </p:txBody>
      </p:sp>
    </p:spTree>
    <p:extLst>
      <p:ext uri="{BB962C8B-B14F-4D97-AF65-F5344CB8AC3E}">
        <p14:creationId xmlns:p14="http://schemas.microsoft.com/office/powerpoint/2010/main" val="104377252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016AB-CC55-54EB-BE45-5924201C5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8DD70-2123-DAA5-41C8-F4A505B715D0}"/>
              </a:ext>
            </a:extLst>
          </p:cNvPr>
          <p:cNvSpPr>
            <a:spLocks noGrp="1"/>
          </p:cNvSpPr>
          <p:nvPr>
            <p:ph type="title"/>
          </p:nvPr>
        </p:nvSpPr>
        <p:spPr>
          <a:xfrm>
            <a:off x="259417" y="189652"/>
            <a:ext cx="10086851" cy="1131147"/>
          </a:xfrm>
        </p:spPr>
        <p:txBody>
          <a:bodyPr anchor="t">
            <a:normAutofit/>
          </a:bodyPr>
          <a:lstStyle/>
          <a:p>
            <a:r>
              <a:rPr lang="en-US" sz="3200" dirty="0">
                <a:solidFill>
                  <a:srgbClr val="0070C0"/>
                </a:solidFill>
              </a:rPr>
              <a:t>Referral Date 2nd through the 31st of the Month</a:t>
            </a:r>
          </a:p>
        </p:txBody>
      </p:sp>
      <p:graphicFrame>
        <p:nvGraphicFramePr>
          <p:cNvPr id="6" name="Content Placeholder 2">
            <a:extLst>
              <a:ext uri="{FF2B5EF4-FFF2-40B4-BE49-F238E27FC236}">
                <a16:creationId xmlns:a16="http://schemas.microsoft.com/office/drawing/2014/main" id="{4D17B0A7-EDC4-4EA7-3270-6015A07E9896}"/>
              </a:ext>
            </a:extLst>
          </p:cNvPr>
          <p:cNvGraphicFramePr>
            <a:graphicFrameLocks noGrp="1"/>
          </p:cNvGraphicFramePr>
          <p:nvPr>
            <p:ph idx="1"/>
            <p:extLst>
              <p:ext uri="{D42A27DB-BD31-4B8C-83A1-F6EECF244321}">
                <p14:modId xmlns:p14="http://schemas.microsoft.com/office/powerpoint/2010/main" val="3116809976"/>
              </p:ext>
            </p:extLst>
          </p:nvPr>
        </p:nvGraphicFramePr>
        <p:xfrm>
          <a:off x="352555" y="854580"/>
          <a:ext cx="11052048" cy="5625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F5F13E74-7EE4-E631-4B97-76C8828737CA}"/>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A2673586-D277-286D-C5FA-474FD8A66C6E}"/>
              </a:ext>
            </a:extLst>
          </p:cNvPr>
          <p:cNvSpPr>
            <a:spLocks noGrp="1"/>
          </p:cNvSpPr>
          <p:nvPr>
            <p:ph type="sldNum" sz="quarter" idx="12"/>
          </p:nvPr>
        </p:nvSpPr>
        <p:spPr/>
        <p:txBody>
          <a:bodyPr/>
          <a:lstStyle/>
          <a:p>
            <a:fld id="{BC8AEE7E-FAD4-4EE3-9D98-D5CFF485C706}" type="slidenum">
              <a:rPr lang="en-US" smtClean="0"/>
              <a:t>29</a:t>
            </a:fld>
            <a:endParaRPr lang="en-US" dirty="0"/>
          </a:p>
        </p:txBody>
      </p:sp>
      <p:sp>
        <p:nvSpPr>
          <p:cNvPr id="5" name="TextBox 4">
            <a:extLst>
              <a:ext uri="{FF2B5EF4-FFF2-40B4-BE49-F238E27FC236}">
                <a16:creationId xmlns:a16="http://schemas.microsoft.com/office/drawing/2014/main" id="{9BF9FBB1-3396-FB7C-640F-A65CFD8BC14F}"/>
              </a:ext>
            </a:extLst>
          </p:cNvPr>
          <p:cNvSpPr txBox="1"/>
          <p:nvPr/>
        </p:nvSpPr>
        <p:spPr>
          <a:xfrm>
            <a:off x="3163614" y="5507421"/>
            <a:ext cx="184731" cy="369332"/>
          </a:xfrm>
          <a:prstGeom prst="rect">
            <a:avLst/>
          </a:prstGeom>
          <a:noFill/>
        </p:spPr>
        <p:txBody>
          <a:bodyPr wrap="none" rtlCol="0">
            <a:spAutoFit/>
          </a:bodyPr>
          <a:lstStyle/>
          <a:p>
            <a:endParaRPr lang="en-US" dirty="0"/>
          </a:p>
        </p:txBody>
      </p:sp>
      <p:pic>
        <p:nvPicPr>
          <p:cNvPr id="10" name="Picture 9" descr="Hospital bed in a room">
            <a:extLst>
              <a:ext uri="{FF2B5EF4-FFF2-40B4-BE49-F238E27FC236}">
                <a16:creationId xmlns:a16="http://schemas.microsoft.com/office/drawing/2014/main" id="{B1A4FF4B-8526-A08A-EA91-06631071B7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501" y="4729655"/>
            <a:ext cx="3265437" cy="1509713"/>
          </a:xfrm>
          <a:prstGeom prst="rect">
            <a:avLst/>
          </a:prstGeom>
        </p:spPr>
      </p:pic>
      <p:sp>
        <p:nvSpPr>
          <p:cNvPr id="11" name="TextBox 10">
            <a:extLst>
              <a:ext uri="{FF2B5EF4-FFF2-40B4-BE49-F238E27FC236}">
                <a16:creationId xmlns:a16="http://schemas.microsoft.com/office/drawing/2014/main" id="{B306D9F1-895B-8124-C00A-B6B663CB97CD}"/>
              </a:ext>
            </a:extLst>
          </p:cNvPr>
          <p:cNvSpPr txBox="1"/>
          <p:nvPr/>
        </p:nvSpPr>
        <p:spPr>
          <a:xfrm>
            <a:off x="6280981" y="3975303"/>
            <a:ext cx="3390736" cy="2693045"/>
          </a:xfrm>
          <a:prstGeom prst="rect">
            <a:avLst/>
          </a:prstGeom>
          <a:noFill/>
        </p:spPr>
        <p:txBody>
          <a:bodyPr wrap="none" rtlCol="0">
            <a:spAutoFit/>
          </a:bodyPr>
          <a:lstStyle/>
          <a:p>
            <a:pPr lvl="0"/>
            <a:r>
              <a:rPr lang="en-US" sz="1600" dirty="0"/>
              <a:t>Home and Community-Based Services</a:t>
            </a:r>
          </a:p>
          <a:p>
            <a:pPr marL="742950" lvl="1" indent="-285750">
              <a:buFont typeface="Arial" panose="020B0604020202020204" pitchFamily="34" charset="0"/>
              <a:buChar char="•"/>
            </a:pPr>
            <a:r>
              <a:rPr lang="en-US" sz="1350" dirty="0"/>
              <a:t>   CPST/PSR</a:t>
            </a:r>
          </a:p>
          <a:p>
            <a:pPr marL="742950" lvl="1" indent="-285750">
              <a:buFont typeface="Arial" panose="020B0604020202020204" pitchFamily="34" charset="0"/>
              <a:buChar char="•"/>
            </a:pPr>
            <a:r>
              <a:rPr lang="en-US" sz="1350" dirty="0"/>
              <a:t>   FFT/FFT-CW</a:t>
            </a:r>
          </a:p>
          <a:p>
            <a:pPr marL="742950" lvl="1" indent="-285750">
              <a:buFont typeface="Arial" panose="020B0604020202020204" pitchFamily="34" charset="0"/>
              <a:buChar char="•"/>
            </a:pPr>
            <a:r>
              <a:rPr lang="en-US" sz="1350" dirty="0"/>
              <a:t>   Homebuilders, ACT</a:t>
            </a:r>
          </a:p>
          <a:p>
            <a:pPr marL="742950" lvl="1" indent="-285750">
              <a:buFont typeface="Arial" panose="020B0604020202020204" pitchFamily="34" charset="0"/>
              <a:buChar char="•"/>
            </a:pPr>
            <a:r>
              <a:rPr lang="en-US" sz="1350" dirty="0"/>
              <a:t>   Psychological Testing</a:t>
            </a:r>
          </a:p>
          <a:p>
            <a:pPr marL="742950" lvl="1" indent="-285750">
              <a:buFont typeface="Arial" panose="020B0604020202020204" pitchFamily="34" charset="0"/>
              <a:buChar char="•"/>
            </a:pPr>
            <a:r>
              <a:rPr lang="en-US" sz="1350" dirty="0"/>
              <a:t>   Outpatient Counseling</a:t>
            </a:r>
          </a:p>
          <a:p>
            <a:pPr marL="742950" lvl="1" indent="-285750">
              <a:buFont typeface="Arial" panose="020B0604020202020204" pitchFamily="34" charset="0"/>
              <a:buChar char="•"/>
            </a:pPr>
            <a:r>
              <a:rPr lang="en-US" sz="1350" dirty="0"/>
              <a:t>   Medication Management</a:t>
            </a:r>
          </a:p>
          <a:p>
            <a:pPr marL="742950" lvl="1" indent="-285750">
              <a:buFont typeface="Arial" panose="020B0604020202020204" pitchFamily="34" charset="0"/>
              <a:buChar char="•"/>
            </a:pPr>
            <a:r>
              <a:rPr lang="en-US" sz="1350" dirty="0"/>
              <a:t>   Crisis Intervention</a:t>
            </a:r>
          </a:p>
          <a:p>
            <a:pPr marL="742950" lvl="1" indent="-285750">
              <a:buFont typeface="Arial" panose="020B0604020202020204" pitchFamily="34" charset="0"/>
              <a:buChar char="•"/>
            </a:pPr>
            <a:r>
              <a:rPr lang="en-US" sz="1350" dirty="0"/>
              <a:t>   Mobile Crisis Response</a:t>
            </a:r>
          </a:p>
          <a:p>
            <a:pPr marL="742950" lvl="1" indent="-285750">
              <a:buFont typeface="Arial" panose="020B0604020202020204" pitchFamily="34" charset="0"/>
              <a:buChar char="•"/>
            </a:pPr>
            <a:r>
              <a:rPr lang="en-US" sz="1350" dirty="0"/>
              <a:t>   Community Brief Support Service</a:t>
            </a:r>
          </a:p>
          <a:p>
            <a:pPr marL="742950" lvl="1" indent="-285750">
              <a:buFont typeface="Arial" panose="020B0604020202020204" pitchFamily="34" charset="0"/>
              <a:buChar char="•"/>
            </a:pPr>
            <a:r>
              <a:rPr lang="en-US" sz="1350" dirty="0"/>
              <a:t>   MST</a:t>
            </a:r>
          </a:p>
          <a:p>
            <a:endParaRPr lang="en-US" dirty="0"/>
          </a:p>
        </p:txBody>
      </p:sp>
    </p:spTree>
    <p:extLst>
      <p:ext uri="{BB962C8B-B14F-4D97-AF65-F5344CB8AC3E}">
        <p14:creationId xmlns:p14="http://schemas.microsoft.com/office/powerpoint/2010/main" val="12426386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50A4-766A-4B62-8A48-3D9A4A734477}"/>
              </a:ext>
            </a:extLst>
          </p:cNvPr>
          <p:cNvSpPr>
            <a:spLocks noGrp="1"/>
          </p:cNvSpPr>
          <p:nvPr>
            <p:ph type="title"/>
          </p:nvPr>
        </p:nvSpPr>
        <p:spPr>
          <a:xfrm>
            <a:off x="259417" y="189652"/>
            <a:ext cx="10086851" cy="1131147"/>
          </a:xfrm>
        </p:spPr>
        <p:txBody>
          <a:bodyPr/>
          <a:lstStyle/>
          <a:p>
            <a:r>
              <a:rPr lang="en-US" dirty="0">
                <a:solidFill>
                  <a:srgbClr val="0070C0"/>
                </a:solidFill>
              </a:rPr>
              <a:t>Referral and Screening</a:t>
            </a:r>
          </a:p>
        </p:txBody>
      </p:sp>
      <p:sp>
        <p:nvSpPr>
          <p:cNvPr id="4" name="Rectangle 3">
            <a:extLst>
              <a:ext uri="{FF2B5EF4-FFF2-40B4-BE49-F238E27FC236}">
                <a16:creationId xmlns:a16="http://schemas.microsoft.com/office/drawing/2014/main" id="{45D21F04-22A3-49A1-A3B5-BEB1D224838C}"/>
              </a:ext>
            </a:extLst>
          </p:cNvPr>
          <p:cNvSpPr/>
          <p:nvPr/>
        </p:nvSpPr>
        <p:spPr>
          <a:xfrm>
            <a:off x="267884" y="914401"/>
            <a:ext cx="2676038" cy="2787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General Referral Process</a:t>
            </a:r>
          </a:p>
        </p:txBody>
      </p:sp>
      <p:sp>
        <p:nvSpPr>
          <p:cNvPr id="6" name="TextBox 5">
            <a:extLst>
              <a:ext uri="{FF2B5EF4-FFF2-40B4-BE49-F238E27FC236}">
                <a16:creationId xmlns:a16="http://schemas.microsoft.com/office/drawing/2014/main" id="{0F72DFD0-C78B-4B1D-AD7F-39843970A534}"/>
              </a:ext>
            </a:extLst>
          </p:cNvPr>
          <p:cNvSpPr txBox="1"/>
          <p:nvPr/>
        </p:nvSpPr>
        <p:spPr>
          <a:xfrm>
            <a:off x="259417" y="1320799"/>
            <a:ext cx="11664699" cy="2954655"/>
          </a:xfrm>
          <a:prstGeom prst="rect">
            <a:avLst/>
          </a:prstGeom>
          <a:noFill/>
        </p:spPr>
        <p:txBody>
          <a:bodyPr wrap="square">
            <a:spAutoFit/>
          </a:bodyPr>
          <a:lstStyle/>
          <a:p>
            <a:r>
              <a:rPr lang="en-US" sz="1600" b="0" i="0" dirty="0">
                <a:solidFill>
                  <a:srgbClr val="232323"/>
                </a:solidFill>
                <a:effectLst/>
                <a:latin typeface="aller"/>
              </a:rPr>
              <a:t>Young people between the ages of 5–20 may be eligible for the program.</a:t>
            </a:r>
            <a:endParaRPr lang="en-US" sz="1600" dirty="0">
              <a:solidFill>
                <a:schemeClr val="accent1">
                  <a:lumMod val="50000"/>
                </a:schemeClr>
              </a:solidFill>
            </a:endParaRPr>
          </a:p>
          <a:p>
            <a:r>
              <a:rPr lang="en-US" sz="1600" dirty="0">
                <a:solidFill>
                  <a:schemeClr val="accent1">
                    <a:lumMod val="50000"/>
                  </a:schemeClr>
                </a:solidFill>
              </a:rPr>
              <a:t> </a:t>
            </a:r>
          </a:p>
          <a:p>
            <a:pPr algn="ctr"/>
            <a:r>
              <a:rPr lang="en-US" sz="1600" dirty="0">
                <a:solidFill>
                  <a:schemeClr val="accent1">
                    <a:lumMod val="50000"/>
                  </a:schemeClr>
                </a:solidFill>
              </a:rPr>
              <a:t>The General Referral Process is as follows:</a:t>
            </a:r>
          </a:p>
          <a:p>
            <a:endParaRPr lang="en-US" sz="1600" dirty="0">
              <a:solidFill>
                <a:schemeClr val="accent1">
                  <a:lumMod val="50000"/>
                </a:schemeClr>
              </a:solidFill>
            </a:endParaRPr>
          </a:p>
          <a:p>
            <a:endParaRPr lang="en-US" sz="1600" dirty="0"/>
          </a:p>
          <a:p>
            <a:endParaRPr lang="en-US" dirty="0"/>
          </a:p>
          <a:p>
            <a:endParaRPr lang="en-US" dirty="0"/>
          </a:p>
          <a:p>
            <a:endParaRPr lang="en-US" dirty="0"/>
          </a:p>
          <a:p>
            <a:endParaRPr lang="en-US" dirty="0"/>
          </a:p>
          <a:p>
            <a:r>
              <a:rPr lang="en-US" dirty="0"/>
              <a:t> </a:t>
            </a:r>
          </a:p>
          <a:p>
            <a:endParaRPr lang="en-US" sz="1600" dirty="0">
              <a:solidFill>
                <a:schemeClr val="accent1">
                  <a:lumMod val="50000"/>
                </a:schemeClr>
              </a:solidFill>
            </a:endParaRPr>
          </a:p>
        </p:txBody>
      </p:sp>
      <p:sp>
        <p:nvSpPr>
          <p:cNvPr id="5" name="Wave 4">
            <a:extLst>
              <a:ext uri="{FF2B5EF4-FFF2-40B4-BE49-F238E27FC236}">
                <a16:creationId xmlns:a16="http://schemas.microsoft.com/office/drawing/2014/main" id="{6FFA4994-DE60-43EF-A427-63A470BB4357}"/>
              </a:ext>
            </a:extLst>
          </p:cNvPr>
          <p:cNvSpPr/>
          <p:nvPr/>
        </p:nvSpPr>
        <p:spPr>
          <a:xfrm>
            <a:off x="267884" y="2324328"/>
            <a:ext cx="8686800" cy="1544444"/>
          </a:xfrm>
          <a:prstGeom prst="wave">
            <a:avLst>
              <a:gd name="adj1" fmla="val 12500"/>
              <a:gd name="adj2" fmla="val 0"/>
            </a:avLst>
          </a:prstGeom>
          <a:gradFill flip="none" rotWithShape="1">
            <a:gsLst>
              <a:gs pos="32000">
                <a:schemeClr val="bg2">
                  <a:shade val="30000"/>
                  <a:satMod val="115000"/>
                </a:schemeClr>
              </a:gs>
              <a:gs pos="50000">
                <a:schemeClr val="bg2">
                  <a:shade val="67500"/>
                  <a:satMod val="115000"/>
                </a:schemeClr>
              </a:gs>
              <a:gs pos="15000">
                <a:schemeClr val="bg2">
                  <a:shade val="100000"/>
                  <a:satMod val="115000"/>
                </a:schemeClr>
              </a:gs>
            </a:gsLst>
            <a:lin ang="2700000" scaled="1"/>
            <a:tileRect/>
          </a:gradFill>
          <a:ln>
            <a:solidFill>
              <a:srgbClr val="23A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call Magellan Healthcare at 1-800-424-4489. The child/youth’s parent/caregiver must participate in this phone call. </a:t>
            </a:r>
            <a:endParaRPr lang="en-US" sz="1400" dirty="0"/>
          </a:p>
        </p:txBody>
      </p:sp>
      <p:pic>
        <p:nvPicPr>
          <p:cNvPr id="11" name="Picture 10">
            <a:extLst>
              <a:ext uri="{FF2B5EF4-FFF2-40B4-BE49-F238E27FC236}">
                <a16:creationId xmlns:a16="http://schemas.microsoft.com/office/drawing/2014/main" id="{157177D7-A5AA-4E33-BDD3-96740AC8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9410" y="2798126"/>
            <a:ext cx="2766281" cy="24465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Wave 6">
            <a:extLst>
              <a:ext uri="{FF2B5EF4-FFF2-40B4-BE49-F238E27FC236}">
                <a16:creationId xmlns:a16="http://schemas.microsoft.com/office/drawing/2014/main" id="{66E75C4E-34E4-D534-0482-8E88612647F7}"/>
              </a:ext>
            </a:extLst>
          </p:cNvPr>
          <p:cNvSpPr/>
          <p:nvPr/>
        </p:nvSpPr>
        <p:spPr>
          <a:xfrm>
            <a:off x="246558" y="4275454"/>
            <a:ext cx="8686800" cy="1544444"/>
          </a:xfrm>
          <a:prstGeom prst="wave">
            <a:avLst>
              <a:gd name="adj1" fmla="val 12500"/>
              <a:gd name="adj2" fmla="val 0"/>
            </a:avLst>
          </a:prstGeom>
          <a:gradFill flip="none" rotWithShape="1">
            <a:gsLst>
              <a:gs pos="32000">
                <a:schemeClr val="bg2">
                  <a:shade val="30000"/>
                  <a:satMod val="115000"/>
                </a:schemeClr>
              </a:gs>
              <a:gs pos="50000">
                <a:schemeClr val="bg2">
                  <a:shade val="67500"/>
                  <a:satMod val="115000"/>
                </a:schemeClr>
              </a:gs>
              <a:gs pos="15000">
                <a:schemeClr val="bg2">
                  <a:shade val="100000"/>
                  <a:satMod val="115000"/>
                </a:schemeClr>
              </a:gs>
            </a:gsLst>
            <a:lin ang="2700000" scaled="1"/>
            <a:tileRect/>
          </a:gradFill>
          <a:ln>
            <a:solidFill>
              <a:srgbClr val="23A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CSoC Care Manager will conduct an initial screening using the Brief Louisiana Child and Adolescent Needs and Strengths (CANS) tool.</a:t>
            </a:r>
          </a:p>
        </p:txBody>
      </p:sp>
      <p:sp>
        <p:nvSpPr>
          <p:cNvPr id="3" name="Slide Number Placeholder 2">
            <a:extLst>
              <a:ext uri="{FF2B5EF4-FFF2-40B4-BE49-F238E27FC236}">
                <a16:creationId xmlns:a16="http://schemas.microsoft.com/office/drawing/2014/main" id="{7CB1CA70-0839-DEF1-1488-6867CBA33239}"/>
              </a:ext>
            </a:extLst>
          </p:cNvPr>
          <p:cNvSpPr>
            <a:spLocks noGrp="1"/>
          </p:cNvSpPr>
          <p:nvPr>
            <p:ph type="sldNum" sz="quarter" idx="12"/>
          </p:nvPr>
        </p:nvSpPr>
        <p:spPr/>
        <p:txBody>
          <a:bodyPr/>
          <a:lstStyle/>
          <a:p>
            <a:fld id="{BC8AEE7E-FAD4-4EE3-9D98-D5CFF485C706}" type="slidenum">
              <a:rPr lang="en-US" smtClean="0"/>
              <a:t>3</a:t>
            </a:fld>
            <a:endParaRPr lang="en-US" dirty="0"/>
          </a:p>
        </p:txBody>
      </p:sp>
      <p:sp>
        <p:nvSpPr>
          <p:cNvPr id="8" name="Footer Placeholder 7">
            <a:extLst>
              <a:ext uri="{FF2B5EF4-FFF2-40B4-BE49-F238E27FC236}">
                <a16:creationId xmlns:a16="http://schemas.microsoft.com/office/drawing/2014/main" id="{DDF13FA7-5D2A-4914-4DFF-75527B9A8BBF}"/>
              </a:ext>
            </a:extLst>
          </p:cNvPr>
          <p:cNvSpPr>
            <a:spLocks noGrp="1"/>
          </p:cNvSpPr>
          <p:nvPr>
            <p:ph type="ftr" sz="quarter" idx="3"/>
          </p:nvPr>
        </p:nvSpPr>
        <p:spPr/>
        <p:txBody>
          <a:bodyPr/>
          <a:lstStyle/>
          <a:p>
            <a:r>
              <a:rPr lang="en-US" dirty="0"/>
              <a:t>How To Get Paid Refresher</a:t>
            </a:r>
          </a:p>
        </p:txBody>
      </p:sp>
    </p:spTree>
    <p:extLst>
      <p:ext uri="{BB962C8B-B14F-4D97-AF65-F5344CB8AC3E}">
        <p14:creationId xmlns:p14="http://schemas.microsoft.com/office/powerpoint/2010/main" val="3866887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p:spPr>
        <p:txBody>
          <a:bodyPr anchor="t">
            <a:normAutofit/>
          </a:bodyPr>
          <a:lstStyle/>
          <a:p>
            <a:r>
              <a:rPr lang="en-US" sz="3200" dirty="0"/>
              <a:t>What Do Providers Need to Do?</a:t>
            </a:r>
          </a:p>
        </p:txBody>
      </p:sp>
      <p:sp>
        <p:nvSpPr>
          <p:cNvPr id="4" name="Footer Placeholder 3">
            <a:extLst>
              <a:ext uri="{FF2B5EF4-FFF2-40B4-BE49-F238E27FC236}">
                <a16:creationId xmlns:a16="http://schemas.microsoft.com/office/drawing/2014/main" id="{4017EA1B-FD41-1961-3EB5-3DF7FD9C883C}"/>
              </a:ext>
            </a:extLst>
          </p:cNvPr>
          <p:cNvSpPr>
            <a:spLocks noGrp="1"/>
          </p:cNvSpPr>
          <p:nvPr>
            <p:ph type="ftr" sz="quarter" idx="11"/>
          </p:nvPr>
        </p:nvSpPr>
        <p:spPr>
          <a:xfrm>
            <a:off x="984313" y="6429184"/>
            <a:ext cx="9726019" cy="365125"/>
          </a:xfrm>
        </p:spPr>
        <p:txBody>
          <a:bodyPr anchor="b">
            <a:normAutofit/>
          </a:bodyPr>
          <a:lstStyle/>
          <a:p>
            <a:pPr>
              <a:spcAft>
                <a:spcPts val="600"/>
              </a:spcAft>
            </a:pPr>
            <a:r>
              <a:rPr lang="en-US" dirty="0"/>
              <a:t>How To Get Paid Refresher</a:t>
            </a:r>
          </a:p>
        </p:txBody>
      </p:sp>
      <p:sp>
        <p:nvSpPr>
          <p:cNvPr id="6" name="Slide Number Placeholder 5">
            <a:extLst>
              <a:ext uri="{FF2B5EF4-FFF2-40B4-BE49-F238E27FC236}">
                <a16:creationId xmlns:a16="http://schemas.microsoft.com/office/drawing/2014/main" id="{6075C5BE-062D-1033-ADD1-08494DC4472C}"/>
              </a:ext>
            </a:extLst>
          </p:cNvPr>
          <p:cNvSpPr>
            <a:spLocks noGrp="1"/>
          </p:cNvSpPr>
          <p:nvPr>
            <p:ph type="sldNum" sz="quarter" idx="12"/>
          </p:nvPr>
        </p:nvSpPr>
        <p:spPr>
          <a:xfrm>
            <a:off x="267884" y="6429184"/>
            <a:ext cx="537235" cy="365125"/>
          </a:xfrm>
        </p:spPr>
        <p:txBody>
          <a:bodyPr anchor="b">
            <a:normAutofit/>
          </a:bodyPr>
          <a:lstStyle/>
          <a:p>
            <a:pPr>
              <a:spcAft>
                <a:spcPts val="600"/>
              </a:spcAft>
            </a:pPr>
            <a:fld id="{BC8AEE7E-FAD4-4EE3-9D98-D5CFF485C706}" type="slidenum">
              <a:rPr lang="en-US" smtClean="0"/>
              <a:pPr>
                <a:spcAft>
                  <a:spcPts val="600"/>
                </a:spcAft>
              </a:pPr>
              <a:t>30</a:t>
            </a:fld>
            <a:endParaRPr lang="en-US" dirty="0"/>
          </a:p>
        </p:txBody>
      </p:sp>
      <p:graphicFrame>
        <p:nvGraphicFramePr>
          <p:cNvPr id="14" name="Content Placeholder 2">
            <a:extLst>
              <a:ext uri="{FF2B5EF4-FFF2-40B4-BE49-F238E27FC236}">
                <a16:creationId xmlns:a16="http://schemas.microsoft.com/office/drawing/2014/main" id="{4E4CD295-1032-60AF-F491-7D8EE8E58BC7}"/>
              </a:ext>
            </a:extLst>
          </p:cNvPr>
          <p:cNvGraphicFramePr>
            <a:graphicFrameLocks noGrp="1"/>
          </p:cNvGraphicFramePr>
          <p:nvPr>
            <p:ph idx="1"/>
            <p:extLst>
              <p:ext uri="{D42A27DB-BD31-4B8C-83A1-F6EECF244321}">
                <p14:modId xmlns:p14="http://schemas.microsoft.com/office/powerpoint/2010/main" val="1098078381"/>
              </p:ext>
            </p:extLst>
          </p:nvPr>
        </p:nvGraphicFramePr>
        <p:xfrm>
          <a:off x="352555" y="1146950"/>
          <a:ext cx="1105204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81276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gradFill>
                  <a:gsLst>
                    <a:gs pos="37000">
                      <a:srgbClr val="23AE4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Claims Submissions and Getting Paid</a:t>
            </a:r>
          </a:p>
        </p:txBody>
      </p:sp>
    </p:spTree>
    <p:extLst>
      <p:ext uri="{BB962C8B-B14F-4D97-AF65-F5344CB8AC3E}">
        <p14:creationId xmlns:p14="http://schemas.microsoft.com/office/powerpoint/2010/main" val="239599676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70C0"/>
                </a:solidFill>
              </a:rPr>
              <a:t>Claims Submissions</a:t>
            </a:r>
          </a:p>
        </p:txBody>
      </p:sp>
      <p:sp>
        <p:nvSpPr>
          <p:cNvPr id="3" name="Content Placeholder 2"/>
          <p:cNvSpPr>
            <a:spLocks noGrp="1"/>
          </p:cNvSpPr>
          <p:nvPr>
            <p:ph idx="1"/>
          </p:nvPr>
        </p:nvSpPr>
        <p:spPr>
          <a:xfrm>
            <a:off x="396542" y="922650"/>
            <a:ext cx="11052048" cy="4583491"/>
          </a:xfrm>
        </p:spPr>
        <p:txBody>
          <a:bodyPr/>
          <a:lstStyle/>
          <a:p>
            <a:pPr marL="0" indent="0">
              <a:buNone/>
            </a:pPr>
            <a:r>
              <a:rPr lang="en-US" sz="2200" b="1" dirty="0">
                <a:solidFill>
                  <a:schemeClr val="tx2"/>
                </a:solidFill>
              </a:rPr>
              <a:t>Electronic Claims Submission Options</a:t>
            </a:r>
          </a:p>
          <a:p>
            <a:pPr>
              <a:buFont typeface="Wingdings" panose="05000000000000000000" pitchFamily="2" charset="2"/>
              <a:buChar char="ü"/>
            </a:pPr>
            <a:r>
              <a:rPr lang="en-US" sz="1900" dirty="0"/>
              <a:t>Claims Courier</a:t>
            </a:r>
          </a:p>
          <a:p>
            <a:pPr>
              <a:buFont typeface="Wingdings" panose="05000000000000000000" pitchFamily="2" charset="2"/>
              <a:buChar char="ü"/>
            </a:pPr>
            <a:r>
              <a:rPr lang="en-US" sz="1900" dirty="0"/>
              <a:t>Direct Submit</a:t>
            </a:r>
          </a:p>
          <a:p>
            <a:pPr>
              <a:buFont typeface="Wingdings" panose="05000000000000000000" pitchFamily="2" charset="2"/>
              <a:buChar char="ü"/>
            </a:pPr>
            <a:r>
              <a:rPr lang="en-US" sz="1900" dirty="0"/>
              <a:t>Clearinghouses</a:t>
            </a:r>
          </a:p>
          <a:p>
            <a:pPr>
              <a:buFont typeface="Wingdings" panose="05000000000000000000" pitchFamily="2" charset="2"/>
              <a:buChar char="ü"/>
            </a:pPr>
            <a:r>
              <a:rPr lang="en-US" sz="1900" dirty="0"/>
              <a:t>Availity</a:t>
            </a:r>
          </a:p>
          <a:p>
            <a:pPr>
              <a:buFont typeface="Wingdings" panose="05000000000000000000" pitchFamily="2" charset="2"/>
              <a:buChar char="ü"/>
            </a:pPr>
            <a:r>
              <a:rPr lang="en-US" sz="1900" dirty="0"/>
              <a:t>Sign into the Magellan provider website: </a:t>
            </a:r>
            <a:r>
              <a:rPr lang="en-US" sz="1900" dirty="0">
                <a:hlinkClick r:id="rId3"/>
              </a:rPr>
              <a:t>http://www.magellanoflouisiana.com/for-providers/provider-toolkit/provider-website/</a:t>
            </a:r>
            <a:endParaRPr lang="en-US" sz="1900" dirty="0"/>
          </a:p>
          <a:p>
            <a:pPr marL="0" indent="0">
              <a:buNone/>
            </a:pPr>
            <a:r>
              <a:rPr lang="en-US" sz="1800" dirty="0"/>
              <a:t>When submitting claims electronically, use submitter ID #01260 for all except Emdeon 8371, which is submitter ID#12X27</a:t>
            </a:r>
          </a:p>
          <a:p>
            <a:pPr marL="0" indent="0" algn="ctr">
              <a:buNone/>
            </a:pPr>
            <a:r>
              <a:rPr lang="en-US" sz="1900" b="1" dirty="0">
                <a:solidFill>
                  <a:schemeClr val="tx2"/>
                </a:solidFill>
              </a:rPr>
              <a:t>Paper Claims</a:t>
            </a:r>
            <a:r>
              <a:rPr lang="en-US" sz="1900" dirty="0">
                <a:solidFill>
                  <a:schemeClr val="tx2"/>
                </a:solidFill>
              </a:rPr>
              <a:t>  </a:t>
            </a:r>
          </a:p>
          <a:p>
            <a:pPr marL="0" indent="0" algn="ctr">
              <a:buNone/>
            </a:pPr>
            <a:r>
              <a:rPr lang="en-US" sz="1900" dirty="0"/>
              <a:t>Mailing address:</a:t>
            </a:r>
          </a:p>
          <a:p>
            <a:pPr marL="0" indent="0" algn="ctr">
              <a:spcBef>
                <a:spcPts val="0"/>
              </a:spcBef>
              <a:buNone/>
            </a:pPr>
            <a:r>
              <a:rPr lang="en-US" sz="1900" dirty="0"/>
              <a:t>Magellan Healthcare, Inc.</a:t>
            </a:r>
          </a:p>
          <a:p>
            <a:pPr marL="0" indent="0" algn="ctr">
              <a:spcBef>
                <a:spcPts val="0"/>
              </a:spcBef>
              <a:buNone/>
            </a:pPr>
            <a:r>
              <a:rPr lang="en-US" sz="1900" dirty="0"/>
              <a:t>Attention:  Claims Department</a:t>
            </a:r>
          </a:p>
          <a:p>
            <a:pPr marL="0" indent="0" algn="ctr">
              <a:spcBef>
                <a:spcPts val="0"/>
              </a:spcBef>
              <a:buNone/>
            </a:pPr>
            <a:r>
              <a:rPr lang="en-US" sz="1900" dirty="0"/>
              <a:t>P.O. Box 1286</a:t>
            </a:r>
          </a:p>
          <a:p>
            <a:pPr marL="0" indent="0" algn="ctr">
              <a:spcBef>
                <a:spcPts val="0"/>
              </a:spcBef>
              <a:buNone/>
            </a:pPr>
            <a:r>
              <a:rPr lang="en-US" sz="1900" dirty="0"/>
              <a:t>Maryland Heights, MO 63043 </a:t>
            </a:r>
          </a:p>
        </p:txBody>
      </p:sp>
      <p:sp>
        <p:nvSpPr>
          <p:cNvPr id="4" name="Footer Placeholder 3">
            <a:extLst>
              <a:ext uri="{FF2B5EF4-FFF2-40B4-BE49-F238E27FC236}">
                <a16:creationId xmlns:a16="http://schemas.microsoft.com/office/drawing/2014/main" id="{DB0666F9-CE29-7BA5-BF86-0CCC2BADA84E}"/>
              </a:ext>
            </a:extLst>
          </p:cNvPr>
          <p:cNvSpPr>
            <a:spLocks noGrp="1"/>
          </p:cNvSpPr>
          <p:nvPr>
            <p:ph type="ftr" sz="quarter" idx="11"/>
          </p:nvPr>
        </p:nvSpPr>
        <p:spPr/>
        <p:txBody>
          <a:bodyPr/>
          <a:lstStyle/>
          <a:p>
            <a:r>
              <a:rPr lang="en-US" dirty="0"/>
              <a:t>How To Get Paid Refresher</a:t>
            </a:r>
          </a:p>
        </p:txBody>
      </p:sp>
      <p:sp>
        <p:nvSpPr>
          <p:cNvPr id="5" name="Slide Number Placeholder 4">
            <a:extLst>
              <a:ext uri="{FF2B5EF4-FFF2-40B4-BE49-F238E27FC236}">
                <a16:creationId xmlns:a16="http://schemas.microsoft.com/office/drawing/2014/main" id="{B4145677-358C-B6D4-B6C3-8C7469742A2A}"/>
              </a:ext>
            </a:extLst>
          </p:cNvPr>
          <p:cNvSpPr>
            <a:spLocks noGrp="1"/>
          </p:cNvSpPr>
          <p:nvPr>
            <p:ph type="sldNum" sz="quarter" idx="12"/>
          </p:nvPr>
        </p:nvSpPr>
        <p:spPr/>
        <p:txBody>
          <a:bodyPr/>
          <a:lstStyle/>
          <a:p>
            <a:fld id="{BC8AEE7E-FAD4-4EE3-9D98-D5CFF485C706}" type="slidenum">
              <a:rPr lang="en-US" smtClean="0"/>
              <a:t>32</a:t>
            </a:fld>
            <a:endParaRPr lang="en-US" dirty="0"/>
          </a:p>
        </p:txBody>
      </p:sp>
    </p:spTree>
    <p:extLst>
      <p:ext uri="{BB962C8B-B14F-4D97-AF65-F5344CB8AC3E}">
        <p14:creationId xmlns:p14="http://schemas.microsoft.com/office/powerpoint/2010/main" val="3605509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70C0"/>
                </a:solidFill>
              </a:rPr>
              <a:t>Claims Submission Formats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4488173"/>
              </p:ext>
            </p:extLst>
          </p:nvPr>
        </p:nvGraphicFramePr>
        <p:xfrm>
          <a:off x="1789114" y="1146175"/>
          <a:ext cx="828833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FB9CE5DE-DF68-E773-8D03-0E6E79376C08}"/>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9F51C81F-4154-E5E4-DB87-FA120A707809}"/>
              </a:ext>
            </a:extLst>
          </p:cNvPr>
          <p:cNvSpPr>
            <a:spLocks noGrp="1"/>
          </p:cNvSpPr>
          <p:nvPr>
            <p:ph type="sldNum" sz="quarter" idx="12"/>
          </p:nvPr>
        </p:nvSpPr>
        <p:spPr/>
        <p:txBody>
          <a:bodyPr/>
          <a:lstStyle/>
          <a:p>
            <a:fld id="{BC8AEE7E-FAD4-4EE3-9D98-D5CFF485C706}" type="slidenum">
              <a:rPr lang="en-US" smtClean="0"/>
              <a:t>33</a:t>
            </a:fld>
            <a:endParaRPr lang="en-US" dirty="0"/>
          </a:p>
        </p:txBody>
      </p:sp>
    </p:spTree>
    <p:extLst>
      <p:ext uri="{BB962C8B-B14F-4D97-AF65-F5344CB8AC3E}">
        <p14:creationId xmlns:p14="http://schemas.microsoft.com/office/powerpoint/2010/main" val="361523391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3749-97C3-B889-CAB9-5EF745AD604D}"/>
              </a:ext>
            </a:extLst>
          </p:cNvPr>
          <p:cNvSpPr>
            <a:spLocks noGrp="1"/>
          </p:cNvSpPr>
          <p:nvPr>
            <p:ph type="title"/>
          </p:nvPr>
        </p:nvSpPr>
        <p:spPr>
          <a:xfrm>
            <a:off x="259417" y="189652"/>
            <a:ext cx="10086851" cy="1131147"/>
          </a:xfrm>
        </p:spPr>
        <p:txBody>
          <a:bodyPr anchor="t">
            <a:normAutofit/>
          </a:bodyPr>
          <a:lstStyle/>
          <a:p>
            <a:r>
              <a:rPr lang="en-US" sz="3200" dirty="0">
                <a:solidFill>
                  <a:srgbClr val="0070C0"/>
                </a:solidFill>
              </a:rPr>
              <a:t>When Submitting Claims…</a:t>
            </a:r>
          </a:p>
        </p:txBody>
      </p:sp>
      <p:graphicFrame>
        <p:nvGraphicFramePr>
          <p:cNvPr id="13" name="Content Placeholder 10">
            <a:extLst>
              <a:ext uri="{FF2B5EF4-FFF2-40B4-BE49-F238E27FC236}">
                <a16:creationId xmlns:a16="http://schemas.microsoft.com/office/drawing/2014/main" id="{C18B2544-5901-B8B6-B640-2D9C864C7C04}"/>
              </a:ext>
            </a:extLst>
          </p:cNvPr>
          <p:cNvGraphicFramePr>
            <a:graphicFrameLocks noGrp="1"/>
          </p:cNvGraphicFramePr>
          <p:nvPr>
            <p:ph idx="1"/>
            <p:extLst>
              <p:ext uri="{D42A27DB-BD31-4B8C-83A1-F6EECF244321}">
                <p14:modId xmlns:p14="http://schemas.microsoft.com/office/powerpoint/2010/main" val="2916310406"/>
              </p:ext>
            </p:extLst>
          </p:nvPr>
        </p:nvGraphicFramePr>
        <p:xfrm>
          <a:off x="427200" y="755225"/>
          <a:ext cx="11052048" cy="4958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83A2658B-876C-E5DB-5AE8-064BC11BAEBE}"/>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BB618328-893A-C40B-8918-FFD0AF6B7D82}"/>
              </a:ext>
            </a:extLst>
          </p:cNvPr>
          <p:cNvSpPr>
            <a:spLocks noGrp="1"/>
          </p:cNvSpPr>
          <p:nvPr>
            <p:ph type="sldNum" sz="quarter" idx="12"/>
          </p:nvPr>
        </p:nvSpPr>
        <p:spPr/>
        <p:txBody>
          <a:bodyPr/>
          <a:lstStyle/>
          <a:p>
            <a:fld id="{BC8AEE7E-FAD4-4EE3-9D98-D5CFF485C706}" type="slidenum">
              <a:rPr lang="en-US" smtClean="0"/>
              <a:t>34</a:t>
            </a:fld>
            <a:endParaRPr lang="en-US" dirty="0"/>
          </a:p>
        </p:txBody>
      </p:sp>
    </p:spTree>
    <p:extLst>
      <p:ext uri="{BB962C8B-B14F-4D97-AF65-F5344CB8AC3E}">
        <p14:creationId xmlns:p14="http://schemas.microsoft.com/office/powerpoint/2010/main" val="2516532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D638-1892-7A94-B10B-1C7CA0695364}"/>
              </a:ext>
            </a:extLst>
          </p:cNvPr>
          <p:cNvSpPr>
            <a:spLocks noGrp="1"/>
          </p:cNvSpPr>
          <p:nvPr>
            <p:ph type="title"/>
          </p:nvPr>
        </p:nvSpPr>
        <p:spPr>
          <a:xfrm>
            <a:off x="259417" y="189652"/>
            <a:ext cx="10086851" cy="1131147"/>
          </a:xfrm>
        </p:spPr>
        <p:txBody>
          <a:bodyPr anchor="t">
            <a:normAutofit/>
          </a:bodyPr>
          <a:lstStyle/>
          <a:p>
            <a:r>
              <a:rPr lang="en-US" sz="3200" dirty="0">
                <a:solidFill>
                  <a:srgbClr val="0070C0"/>
                </a:solidFill>
              </a:rPr>
              <a:t>Other Notable Claims Tips</a:t>
            </a:r>
          </a:p>
        </p:txBody>
      </p:sp>
      <p:graphicFrame>
        <p:nvGraphicFramePr>
          <p:cNvPr id="8" name="Content Placeholder 4">
            <a:extLst>
              <a:ext uri="{FF2B5EF4-FFF2-40B4-BE49-F238E27FC236}">
                <a16:creationId xmlns:a16="http://schemas.microsoft.com/office/drawing/2014/main" id="{4AF20DD5-A986-7439-86D3-5F973C33FBDD}"/>
              </a:ext>
            </a:extLst>
          </p:cNvPr>
          <p:cNvGraphicFramePr>
            <a:graphicFrameLocks noGrp="1"/>
          </p:cNvGraphicFramePr>
          <p:nvPr>
            <p:ph idx="1"/>
            <p:extLst>
              <p:ext uri="{D42A27DB-BD31-4B8C-83A1-F6EECF244321}">
                <p14:modId xmlns:p14="http://schemas.microsoft.com/office/powerpoint/2010/main" val="4270289263"/>
              </p:ext>
            </p:extLst>
          </p:nvPr>
        </p:nvGraphicFramePr>
        <p:xfrm>
          <a:off x="352555" y="1146950"/>
          <a:ext cx="1105204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1D789D25-4CB4-CA76-B18B-24D216FC09F2}"/>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B05AC700-89E1-9C50-6CE2-7D975950F41E}"/>
              </a:ext>
            </a:extLst>
          </p:cNvPr>
          <p:cNvSpPr>
            <a:spLocks noGrp="1"/>
          </p:cNvSpPr>
          <p:nvPr>
            <p:ph type="sldNum" sz="quarter" idx="12"/>
          </p:nvPr>
        </p:nvSpPr>
        <p:spPr/>
        <p:txBody>
          <a:bodyPr/>
          <a:lstStyle/>
          <a:p>
            <a:fld id="{BC8AEE7E-FAD4-4EE3-9D98-D5CFF485C706}" type="slidenum">
              <a:rPr lang="en-US" smtClean="0"/>
              <a:t>35</a:t>
            </a:fld>
            <a:endParaRPr lang="en-US" dirty="0"/>
          </a:p>
        </p:txBody>
      </p:sp>
    </p:spTree>
    <p:extLst>
      <p:ext uri="{BB962C8B-B14F-4D97-AF65-F5344CB8AC3E}">
        <p14:creationId xmlns:p14="http://schemas.microsoft.com/office/powerpoint/2010/main" val="151152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82C61-F51C-656B-D548-411E9B7D81A5}"/>
              </a:ext>
            </a:extLst>
          </p:cNvPr>
          <p:cNvSpPr>
            <a:spLocks noGrp="1"/>
          </p:cNvSpPr>
          <p:nvPr>
            <p:ph type="title"/>
          </p:nvPr>
        </p:nvSpPr>
        <p:spPr>
          <a:xfrm>
            <a:off x="259417" y="189652"/>
            <a:ext cx="10086851" cy="1131147"/>
          </a:xfrm>
        </p:spPr>
        <p:txBody>
          <a:bodyPr anchor="t">
            <a:normAutofit/>
          </a:bodyPr>
          <a:lstStyle/>
          <a:p>
            <a:r>
              <a:rPr lang="en-US" sz="3000" dirty="0">
                <a:solidFill>
                  <a:srgbClr val="0070C0"/>
                </a:solidFill>
              </a:rPr>
              <a:t>Magellan’s Provider Portals: Availity Essentials and ECHO</a:t>
            </a:r>
          </a:p>
        </p:txBody>
      </p:sp>
      <p:graphicFrame>
        <p:nvGraphicFramePr>
          <p:cNvPr id="6" name="Content Placeholder 2">
            <a:extLst>
              <a:ext uri="{FF2B5EF4-FFF2-40B4-BE49-F238E27FC236}">
                <a16:creationId xmlns:a16="http://schemas.microsoft.com/office/drawing/2014/main" id="{9FE11830-4E06-778D-6F42-0EB7915AFF2D}"/>
              </a:ext>
            </a:extLst>
          </p:cNvPr>
          <p:cNvGraphicFramePr>
            <a:graphicFrameLocks noGrp="1"/>
          </p:cNvGraphicFramePr>
          <p:nvPr>
            <p:ph idx="1"/>
            <p:extLst>
              <p:ext uri="{D42A27DB-BD31-4B8C-83A1-F6EECF244321}">
                <p14:modId xmlns:p14="http://schemas.microsoft.com/office/powerpoint/2010/main" val="392510111"/>
              </p:ext>
            </p:extLst>
          </p:nvPr>
        </p:nvGraphicFramePr>
        <p:xfrm>
          <a:off x="536501" y="1559905"/>
          <a:ext cx="1105204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BF85ACE5-B982-9E81-3813-84A7C694EC6D}"/>
              </a:ext>
            </a:extLst>
          </p:cNvPr>
          <p:cNvSpPr>
            <a:spLocks noGrp="1"/>
          </p:cNvSpPr>
          <p:nvPr>
            <p:ph type="ftr" sz="quarter" idx="11"/>
          </p:nvPr>
        </p:nvSpPr>
        <p:spPr>
          <a:xfrm>
            <a:off x="1012305" y="6429184"/>
            <a:ext cx="9726019" cy="365125"/>
          </a:xfrm>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F878D75B-90E4-09A4-E631-C266107974EB}"/>
              </a:ext>
            </a:extLst>
          </p:cNvPr>
          <p:cNvSpPr>
            <a:spLocks noGrp="1"/>
          </p:cNvSpPr>
          <p:nvPr>
            <p:ph type="sldNum" sz="quarter" idx="12"/>
          </p:nvPr>
        </p:nvSpPr>
        <p:spPr/>
        <p:txBody>
          <a:bodyPr/>
          <a:lstStyle/>
          <a:p>
            <a:fld id="{BC8AEE7E-FAD4-4EE3-9D98-D5CFF485C706}" type="slidenum">
              <a:rPr lang="en-US" smtClean="0"/>
              <a:t>36</a:t>
            </a:fld>
            <a:endParaRPr lang="en-US" dirty="0"/>
          </a:p>
        </p:txBody>
      </p:sp>
    </p:spTree>
    <p:extLst>
      <p:ext uri="{BB962C8B-B14F-4D97-AF65-F5344CB8AC3E}">
        <p14:creationId xmlns:p14="http://schemas.microsoft.com/office/powerpoint/2010/main" val="4257654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p:spPr>
        <p:txBody>
          <a:bodyPr anchor="t">
            <a:normAutofit/>
          </a:bodyPr>
          <a:lstStyle/>
          <a:p>
            <a:r>
              <a:rPr lang="en-US" sz="3200" dirty="0">
                <a:solidFill>
                  <a:srgbClr val="0070C0"/>
                </a:solidFill>
              </a:rPr>
              <a:t>Additional Resources to Help You Get Paid</a:t>
            </a:r>
          </a:p>
        </p:txBody>
      </p:sp>
      <p:graphicFrame>
        <p:nvGraphicFramePr>
          <p:cNvPr id="6" name="Content Placeholder 2">
            <a:extLst>
              <a:ext uri="{FF2B5EF4-FFF2-40B4-BE49-F238E27FC236}">
                <a16:creationId xmlns:a16="http://schemas.microsoft.com/office/drawing/2014/main" id="{00B9BCED-D124-A5D0-871A-D94BD6B44B96}"/>
              </a:ext>
            </a:extLst>
          </p:cNvPr>
          <p:cNvGraphicFramePr>
            <a:graphicFrameLocks noGrp="1"/>
          </p:cNvGraphicFramePr>
          <p:nvPr>
            <p:ph sz="half" idx="2"/>
            <p:extLst>
              <p:ext uri="{D42A27DB-BD31-4B8C-83A1-F6EECF244321}">
                <p14:modId xmlns:p14="http://schemas.microsoft.com/office/powerpoint/2010/main" val="2872051782"/>
              </p:ext>
            </p:extLst>
          </p:nvPr>
        </p:nvGraphicFramePr>
        <p:xfrm>
          <a:off x="2055177" y="897287"/>
          <a:ext cx="7584290" cy="5531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8E9C4AFB-1447-98AB-BF3A-BB00D54F9C6F}"/>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AA41FA96-37E7-20A5-F14D-4B6B55C0F866}"/>
              </a:ext>
            </a:extLst>
          </p:cNvPr>
          <p:cNvSpPr>
            <a:spLocks noGrp="1"/>
          </p:cNvSpPr>
          <p:nvPr>
            <p:ph type="sldNum" sz="quarter" idx="12"/>
          </p:nvPr>
        </p:nvSpPr>
        <p:spPr/>
        <p:txBody>
          <a:bodyPr/>
          <a:lstStyle/>
          <a:p>
            <a:fld id="{BC8AEE7E-FAD4-4EE3-9D98-D5CFF485C706}" type="slidenum">
              <a:rPr lang="en-US" smtClean="0"/>
              <a:t>37</a:t>
            </a:fld>
            <a:endParaRPr lang="en-US" dirty="0"/>
          </a:p>
        </p:txBody>
      </p:sp>
    </p:spTree>
    <p:extLst>
      <p:ext uri="{BB962C8B-B14F-4D97-AF65-F5344CB8AC3E}">
        <p14:creationId xmlns:p14="http://schemas.microsoft.com/office/powerpoint/2010/main" val="2719618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98EF-0664-6807-73E3-1488020C3ACB}"/>
              </a:ext>
            </a:extLst>
          </p:cNvPr>
          <p:cNvSpPr>
            <a:spLocks noGrp="1"/>
          </p:cNvSpPr>
          <p:nvPr>
            <p:ph type="title"/>
          </p:nvPr>
        </p:nvSpPr>
        <p:spPr>
          <a:xfrm>
            <a:off x="258763" y="188913"/>
            <a:ext cx="10086975" cy="784481"/>
          </a:xfrm>
        </p:spPr>
        <p:txBody>
          <a:bodyPr anchor="t">
            <a:normAutofit/>
          </a:bodyPr>
          <a:lstStyle/>
          <a:p>
            <a:r>
              <a:rPr lang="en-US" sz="3200" dirty="0">
                <a:solidFill>
                  <a:srgbClr val="0070C0"/>
                </a:solidFill>
              </a:rPr>
              <a:t>Claims and Modifiers</a:t>
            </a:r>
          </a:p>
        </p:txBody>
      </p:sp>
      <p:graphicFrame>
        <p:nvGraphicFramePr>
          <p:cNvPr id="12" name="Content Placeholder 6">
            <a:extLst>
              <a:ext uri="{FF2B5EF4-FFF2-40B4-BE49-F238E27FC236}">
                <a16:creationId xmlns:a16="http://schemas.microsoft.com/office/drawing/2014/main" id="{B99D650B-D767-22CE-C7BC-0D0890071F24}"/>
              </a:ext>
            </a:extLst>
          </p:cNvPr>
          <p:cNvGraphicFramePr>
            <a:graphicFrameLocks noGrp="1"/>
          </p:cNvGraphicFramePr>
          <p:nvPr>
            <p:ph idx="1"/>
            <p:extLst>
              <p:ext uri="{D42A27DB-BD31-4B8C-83A1-F6EECF244321}">
                <p14:modId xmlns:p14="http://schemas.microsoft.com/office/powerpoint/2010/main" val="4128697975"/>
              </p:ext>
            </p:extLst>
          </p:nvPr>
        </p:nvGraphicFramePr>
        <p:xfrm>
          <a:off x="352555" y="680485"/>
          <a:ext cx="11052048" cy="5748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B91B986-8B59-C7BF-4497-3AB0CCF07673}"/>
              </a:ext>
            </a:extLst>
          </p:cNvPr>
          <p:cNvSpPr txBox="1"/>
          <p:nvPr/>
        </p:nvSpPr>
        <p:spPr>
          <a:xfrm>
            <a:off x="623357" y="765416"/>
            <a:ext cx="10086975" cy="6155531"/>
          </a:xfrm>
          <a:prstGeom prst="rect">
            <a:avLst/>
          </a:prstGeom>
          <a:noFill/>
        </p:spPr>
        <p:txBody>
          <a:bodyPr wrap="square">
            <a:spAutoFit/>
          </a:bodyPr>
          <a:lstStyle/>
          <a:p>
            <a:pPr marL="285750" lvl="0" indent="-285750">
              <a:buFont typeface="Arial" panose="020B0604020202020204" pitchFamily="34" charset="0"/>
              <a:buChar char="•"/>
            </a:pPr>
            <a:r>
              <a:rPr lang="en-US" sz="2000" dirty="0"/>
              <a:t>Community Psychiatric Support &amp; Treatment Behavior Assessment or Reassessment (96156)</a:t>
            </a:r>
          </a:p>
          <a:p>
            <a:pPr marL="742950" lvl="1" indent="-285750">
              <a:buFont typeface="Arial" panose="020B0604020202020204" pitchFamily="34" charset="0"/>
              <a:buChar char="•"/>
            </a:pPr>
            <a:r>
              <a:rPr lang="en-US" sz="2000" dirty="0"/>
              <a:t>No degree modifier required. </a:t>
            </a:r>
          </a:p>
          <a:p>
            <a:pPr marL="742950" lvl="1" indent="-285750">
              <a:buFont typeface="Arial" panose="020B0604020202020204" pitchFamily="34" charset="0"/>
              <a:buChar char="•"/>
            </a:pPr>
            <a:r>
              <a:rPr lang="en-US" sz="2000" dirty="0"/>
              <a:t>TG modifier required if used to conduct for CPST assessments and reassessments.</a:t>
            </a:r>
          </a:p>
          <a:p>
            <a:pPr marL="742950" lvl="1" indent="-285750">
              <a:buFont typeface="Arial" panose="020B0604020202020204" pitchFamily="34" charset="0"/>
              <a:buChar char="•"/>
            </a:pPr>
            <a:r>
              <a:rPr lang="en-US" sz="2000" dirty="0"/>
              <a:t>If the service is provided in the community, the community modifier, U8.</a:t>
            </a:r>
          </a:p>
          <a:p>
            <a:pPr marL="742950" lvl="1" indent="-285750">
              <a:buFont typeface="Arial" panose="020B0604020202020204" pitchFamily="34" charset="0"/>
              <a:buChar char="•"/>
            </a:pPr>
            <a:r>
              <a:rPr lang="en-US" sz="2000" dirty="0"/>
              <a:t>If the service is provided via telehealth, the telehealth modifier, 95.</a:t>
            </a:r>
          </a:p>
          <a:p>
            <a:pPr marL="285750" indent="-285750">
              <a:buFont typeface="Arial" panose="020B0604020202020204" pitchFamily="34" charset="0"/>
              <a:buChar char="•"/>
            </a:pPr>
            <a:r>
              <a:rPr lang="en-US" sz="2000" dirty="0"/>
              <a:t>Psychosocial Rehabilitation (PSR/H2017) </a:t>
            </a:r>
          </a:p>
          <a:p>
            <a:pPr marL="742950" lvl="1" indent="-285750">
              <a:buFont typeface="Arial" panose="020B0604020202020204" pitchFamily="34" charset="0"/>
              <a:buChar char="•"/>
            </a:pPr>
            <a:r>
              <a:rPr lang="en-US" sz="2000" dirty="0"/>
              <a:t>Degree modifier is required.</a:t>
            </a:r>
          </a:p>
          <a:p>
            <a:pPr marL="742950" lvl="1" indent="-285750">
              <a:buFont typeface="Arial" panose="020B0604020202020204" pitchFamily="34" charset="0"/>
              <a:buChar char="•"/>
            </a:pPr>
            <a:r>
              <a:rPr lang="en-US" sz="2000" dirty="0"/>
              <a:t>If the service is provided in the community, the community modifier, U8.</a:t>
            </a:r>
          </a:p>
          <a:p>
            <a:pPr marL="742950" lvl="1" indent="-285750">
              <a:buFont typeface="Arial" panose="020B0604020202020204" pitchFamily="34" charset="0"/>
              <a:buChar char="•"/>
            </a:pPr>
            <a:r>
              <a:rPr lang="en-US" sz="2000" dirty="0"/>
              <a:t>If the service is provided in a group setting the group setting modifier, HQ, is required.</a:t>
            </a:r>
          </a:p>
          <a:p>
            <a:pPr marL="742950" lvl="1" indent="-285750">
              <a:buFont typeface="Arial" panose="020B0604020202020204" pitchFamily="34" charset="0"/>
              <a:buChar char="•"/>
            </a:pPr>
            <a:r>
              <a:rPr lang="en-US" sz="2000" dirty="0"/>
              <a:t>This service is not allowed via telehealth.</a:t>
            </a:r>
          </a:p>
          <a:p>
            <a:pPr marL="742950" lvl="1" indent="-285750">
              <a:buFont typeface="Arial" panose="020B0604020202020204" pitchFamily="34" charset="0"/>
              <a:buChar char="•"/>
            </a:pPr>
            <a:r>
              <a:rPr lang="en-US" sz="2000" dirty="0"/>
              <a:t>Degree modifiers, when required, are always first. </a:t>
            </a:r>
          </a:p>
          <a:p>
            <a:pPr marL="742950" lvl="1" indent="-285750">
              <a:buFont typeface="Arial" panose="020B0604020202020204" pitchFamily="34" charset="0"/>
              <a:buChar char="•"/>
            </a:pPr>
            <a:r>
              <a:rPr lang="en-US" sz="2000" dirty="0"/>
              <a:t>Examples: H2017 HO, U8; H2017 HO; H2017 HO, HQ; H2017 HO, HQ, U8.</a:t>
            </a:r>
          </a:p>
          <a:p>
            <a:pPr marL="285750" indent="-285750">
              <a:buFont typeface="Arial" panose="020B0604020202020204" pitchFamily="34" charset="0"/>
              <a:buChar char="•"/>
            </a:pPr>
            <a:r>
              <a:rPr lang="en-US" sz="2000" dirty="0"/>
              <a:t>Community Psychiatric Support &amp; Treatment  (CPST/H0036)</a:t>
            </a:r>
          </a:p>
          <a:p>
            <a:pPr marL="742950" lvl="1" indent="-285750">
              <a:buFont typeface="Arial" panose="020B0604020202020204" pitchFamily="34" charset="0"/>
              <a:buChar char="•"/>
            </a:pPr>
            <a:r>
              <a:rPr lang="en-US" sz="2000" dirty="0"/>
              <a:t>No degree modifier required. </a:t>
            </a:r>
          </a:p>
          <a:p>
            <a:pPr marL="742950" lvl="1" indent="-285750">
              <a:buFont typeface="Arial" panose="020B0604020202020204" pitchFamily="34" charset="0"/>
              <a:buChar char="•"/>
            </a:pPr>
            <a:r>
              <a:rPr lang="en-US" sz="2000" dirty="0"/>
              <a:t>If the service is provided in the community, the community modifier, U8.</a:t>
            </a:r>
          </a:p>
          <a:p>
            <a:pPr marL="742950" lvl="1" indent="-285750">
              <a:buFont typeface="Arial" panose="020B0604020202020204" pitchFamily="34" charset="0"/>
              <a:buChar char="•"/>
            </a:pPr>
            <a:r>
              <a:rPr lang="en-US" sz="2000" dirty="0"/>
              <a:t>If the service is provided via telehealth, the telehealth modifier, 95.</a:t>
            </a:r>
          </a:p>
          <a:p>
            <a:pPr marL="742950" lvl="1" indent="-285750">
              <a:buFont typeface="Arial" panose="020B0604020202020204" pitchFamily="34" charset="0"/>
              <a:buChar char="•"/>
            </a:pPr>
            <a:r>
              <a:rPr lang="en-US" sz="2000" dirty="0"/>
              <a:t>Examples: H0036, H0036 U8, H0036 U8 95.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0"/>
            <a:endParaRPr lang="en-US" sz="1800" dirty="0"/>
          </a:p>
        </p:txBody>
      </p:sp>
      <p:sp>
        <p:nvSpPr>
          <p:cNvPr id="3" name="Footer Placeholder 2">
            <a:extLst>
              <a:ext uri="{FF2B5EF4-FFF2-40B4-BE49-F238E27FC236}">
                <a16:creationId xmlns:a16="http://schemas.microsoft.com/office/drawing/2014/main" id="{E065EC0C-7125-E92D-5473-873F2D9FF706}"/>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D2C72246-869E-257A-17EA-2176D6DC4CD7}"/>
              </a:ext>
            </a:extLst>
          </p:cNvPr>
          <p:cNvSpPr>
            <a:spLocks noGrp="1"/>
          </p:cNvSpPr>
          <p:nvPr>
            <p:ph type="sldNum" sz="quarter" idx="12"/>
          </p:nvPr>
        </p:nvSpPr>
        <p:spPr/>
        <p:txBody>
          <a:bodyPr/>
          <a:lstStyle/>
          <a:p>
            <a:fld id="{BC8AEE7E-FAD4-4EE3-9D98-D5CFF485C706}" type="slidenum">
              <a:rPr lang="en-US" smtClean="0"/>
              <a:t>38</a:t>
            </a:fld>
            <a:endParaRPr lang="en-US" dirty="0"/>
          </a:p>
        </p:txBody>
      </p:sp>
    </p:spTree>
    <p:extLst>
      <p:ext uri="{BB962C8B-B14F-4D97-AF65-F5344CB8AC3E}">
        <p14:creationId xmlns:p14="http://schemas.microsoft.com/office/powerpoint/2010/main" val="2308216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98EF-0664-6807-73E3-1488020C3ACB}"/>
              </a:ext>
            </a:extLst>
          </p:cNvPr>
          <p:cNvSpPr>
            <a:spLocks noGrp="1"/>
          </p:cNvSpPr>
          <p:nvPr>
            <p:ph type="title"/>
          </p:nvPr>
        </p:nvSpPr>
        <p:spPr>
          <a:xfrm>
            <a:off x="258763" y="188913"/>
            <a:ext cx="10086975" cy="784481"/>
          </a:xfrm>
        </p:spPr>
        <p:txBody>
          <a:bodyPr anchor="t">
            <a:normAutofit/>
          </a:bodyPr>
          <a:lstStyle/>
          <a:p>
            <a:r>
              <a:rPr lang="en-US" sz="3200" dirty="0">
                <a:solidFill>
                  <a:srgbClr val="0070C0"/>
                </a:solidFill>
              </a:rPr>
              <a:t>Claims and Modifiers (Cont’d)</a:t>
            </a:r>
          </a:p>
        </p:txBody>
      </p:sp>
      <p:graphicFrame>
        <p:nvGraphicFramePr>
          <p:cNvPr id="12" name="Content Placeholder 6">
            <a:extLst>
              <a:ext uri="{FF2B5EF4-FFF2-40B4-BE49-F238E27FC236}">
                <a16:creationId xmlns:a16="http://schemas.microsoft.com/office/drawing/2014/main" id="{B99D650B-D767-22CE-C7BC-0D0890071F24}"/>
              </a:ext>
            </a:extLst>
          </p:cNvPr>
          <p:cNvGraphicFramePr>
            <a:graphicFrameLocks noGrp="1"/>
          </p:cNvGraphicFramePr>
          <p:nvPr>
            <p:ph idx="1"/>
            <p:extLst>
              <p:ext uri="{D42A27DB-BD31-4B8C-83A1-F6EECF244321}">
                <p14:modId xmlns:p14="http://schemas.microsoft.com/office/powerpoint/2010/main" val="1203163932"/>
              </p:ext>
            </p:extLst>
          </p:nvPr>
        </p:nvGraphicFramePr>
        <p:xfrm>
          <a:off x="352555" y="680485"/>
          <a:ext cx="11052048" cy="5748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7541AC8B-A4EA-05C3-0435-D185ED5AAE22}"/>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6E34C378-23C8-D7DE-43A7-553CD0855478}"/>
              </a:ext>
            </a:extLst>
          </p:cNvPr>
          <p:cNvSpPr>
            <a:spLocks noGrp="1"/>
          </p:cNvSpPr>
          <p:nvPr>
            <p:ph type="sldNum" sz="quarter" idx="12"/>
          </p:nvPr>
        </p:nvSpPr>
        <p:spPr/>
        <p:txBody>
          <a:bodyPr/>
          <a:lstStyle/>
          <a:p>
            <a:fld id="{BC8AEE7E-FAD4-4EE3-9D98-D5CFF485C706}" type="slidenum">
              <a:rPr lang="en-US" smtClean="0"/>
              <a:t>39</a:t>
            </a:fld>
            <a:endParaRPr lang="en-US" dirty="0"/>
          </a:p>
        </p:txBody>
      </p:sp>
    </p:spTree>
    <p:extLst>
      <p:ext uri="{BB962C8B-B14F-4D97-AF65-F5344CB8AC3E}">
        <p14:creationId xmlns:p14="http://schemas.microsoft.com/office/powerpoint/2010/main" val="104080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6B21-7E46-4133-A360-B1616F6F51E1}"/>
              </a:ext>
            </a:extLst>
          </p:cNvPr>
          <p:cNvSpPr>
            <a:spLocks noGrp="1"/>
          </p:cNvSpPr>
          <p:nvPr>
            <p:ph type="title"/>
          </p:nvPr>
        </p:nvSpPr>
        <p:spPr/>
        <p:txBody>
          <a:bodyPr/>
          <a:lstStyle/>
          <a:p>
            <a:r>
              <a:rPr lang="en-US" dirty="0">
                <a:solidFill>
                  <a:srgbClr val="0070C0"/>
                </a:solidFill>
              </a:rPr>
              <a:t>Referral and Screening (Cont'd)</a:t>
            </a:r>
          </a:p>
        </p:txBody>
      </p:sp>
      <p:sp>
        <p:nvSpPr>
          <p:cNvPr id="7" name="TextBox 6">
            <a:extLst>
              <a:ext uri="{FF2B5EF4-FFF2-40B4-BE49-F238E27FC236}">
                <a16:creationId xmlns:a16="http://schemas.microsoft.com/office/drawing/2014/main" id="{43F68659-2C51-4668-94B5-7D7F3BC658DE}"/>
              </a:ext>
            </a:extLst>
          </p:cNvPr>
          <p:cNvSpPr txBox="1"/>
          <p:nvPr/>
        </p:nvSpPr>
        <p:spPr>
          <a:xfrm>
            <a:off x="267884" y="2442118"/>
            <a:ext cx="10939092" cy="2693045"/>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sz="1600" dirty="0"/>
          </a:p>
          <a:p>
            <a:endParaRPr lang="en-US" sz="1500" dirty="0">
              <a:solidFill>
                <a:schemeClr val="accent1">
                  <a:lumMod val="50000"/>
                </a:schemeClr>
              </a:solidFill>
            </a:endParaRPr>
          </a:p>
          <a:p>
            <a:endParaRPr lang="en-US" sz="1500" dirty="0">
              <a:solidFill>
                <a:schemeClr val="accent1">
                  <a:lumMod val="50000"/>
                </a:schemeClr>
              </a:solidFill>
            </a:endParaRPr>
          </a:p>
          <a:p>
            <a:endParaRPr lang="en-US" sz="1500" dirty="0">
              <a:solidFill>
                <a:schemeClr val="accent1">
                  <a:lumMod val="50000"/>
                </a:schemeClr>
              </a:solidFill>
            </a:endParaRPr>
          </a:p>
        </p:txBody>
      </p:sp>
      <p:sp>
        <p:nvSpPr>
          <p:cNvPr id="6" name="Wave 5">
            <a:extLst>
              <a:ext uri="{FF2B5EF4-FFF2-40B4-BE49-F238E27FC236}">
                <a16:creationId xmlns:a16="http://schemas.microsoft.com/office/drawing/2014/main" id="{3CD767D8-397D-4AD0-BA1F-0E516568977C}"/>
              </a:ext>
            </a:extLst>
          </p:cNvPr>
          <p:cNvSpPr/>
          <p:nvPr/>
        </p:nvSpPr>
        <p:spPr>
          <a:xfrm>
            <a:off x="985024" y="1408588"/>
            <a:ext cx="8889300" cy="1714207"/>
          </a:xfrm>
          <a:prstGeom prst="wave">
            <a:avLst/>
          </a:prstGeom>
          <a:gradFill>
            <a:gsLst>
              <a:gs pos="0">
                <a:srgbClr val="00B5EF"/>
              </a:gs>
              <a:gs pos="74000">
                <a:schemeClr val="accent1">
                  <a:lumMod val="97000"/>
                  <a:lumOff val="3000"/>
                </a:schemeClr>
              </a:gs>
              <a:gs pos="90000">
                <a:schemeClr val="accent1">
                  <a:lumMod val="60000"/>
                  <a:lumOff val="40000"/>
                </a:schemeClr>
              </a:gs>
            </a:gsLst>
            <a:lin ang="16200000" scaled="1"/>
          </a:gradFill>
          <a:ln>
            <a:solidFill>
              <a:srgbClr val="23A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If the child/youth is presumed to meet clinical eligibility criteria for CSoC, based on the results of the Brief CANS, the child/youth enters a period of “presumptive eligibility” which may last up to but no longer than 30 calendar days</a:t>
            </a:r>
            <a:r>
              <a:rPr lang="en-US" sz="1400" dirty="0"/>
              <a:t>. </a:t>
            </a:r>
          </a:p>
        </p:txBody>
      </p:sp>
      <p:sp>
        <p:nvSpPr>
          <p:cNvPr id="8" name="Wave 7">
            <a:extLst>
              <a:ext uri="{FF2B5EF4-FFF2-40B4-BE49-F238E27FC236}">
                <a16:creationId xmlns:a16="http://schemas.microsoft.com/office/drawing/2014/main" id="{908D4F78-F924-40B3-9CB4-2982AF74A3E4}"/>
              </a:ext>
            </a:extLst>
          </p:cNvPr>
          <p:cNvSpPr/>
          <p:nvPr/>
        </p:nvSpPr>
        <p:spPr>
          <a:xfrm>
            <a:off x="945994" y="3522705"/>
            <a:ext cx="8967359" cy="1625078"/>
          </a:xfrm>
          <a:prstGeom prst="wave">
            <a:avLst/>
          </a:prstGeom>
          <a:gradFill>
            <a:gsLst>
              <a:gs pos="0">
                <a:schemeClr val="tx2">
                  <a:lumMod val="40000"/>
                  <a:lumOff val="60000"/>
                </a:schemeClr>
              </a:gs>
              <a:gs pos="74000">
                <a:schemeClr val="accent1">
                  <a:lumMod val="97000"/>
                  <a:lumOff val="3000"/>
                </a:schemeClr>
              </a:gs>
              <a:gs pos="86000">
                <a:schemeClr val="accent1">
                  <a:lumMod val="60000"/>
                  <a:lumOff val="40000"/>
                </a:schemeClr>
              </a:gs>
            </a:gsLst>
            <a:lin ang="16200000" scaled="1"/>
          </a:gradFill>
          <a:ln>
            <a:solidFill>
              <a:srgbClr val="23A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Once the child/youth is deemed “presumptively eligible” for CSoC by the CSoC Contractor, </a:t>
            </a:r>
          </a:p>
          <a:p>
            <a:pPr algn="ctr"/>
            <a:r>
              <a:rPr lang="en-US" sz="1600" dirty="0">
                <a:solidFill>
                  <a:schemeClr val="bg1"/>
                </a:solidFill>
              </a:rPr>
              <a:t>a referral is made to a Wraparound Agency (WAA)</a:t>
            </a:r>
            <a:endParaRPr lang="en-US" sz="1600" dirty="0"/>
          </a:p>
        </p:txBody>
      </p:sp>
      <p:sp>
        <p:nvSpPr>
          <p:cNvPr id="3" name="Slide Number Placeholder 2">
            <a:extLst>
              <a:ext uri="{FF2B5EF4-FFF2-40B4-BE49-F238E27FC236}">
                <a16:creationId xmlns:a16="http://schemas.microsoft.com/office/drawing/2014/main" id="{68FEA4B2-232F-C8E4-BFE2-5BC162AEDC3B}"/>
              </a:ext>
            </a:extLst>
          </p:cNvPr>
          <p:cNvSpPr>
            <a:spLocks noGrp="1"/>
          </p:cNvSpPr>
          <p:nvPr>
            <p:ph type="sldNum" sz="quarter" idx="12"/>
          </p:nvPr>
        </p:nvSpPr>
        <p:spPr/>
        <p:txBody>
          <a:bodyPr/>
          <a:lstStyle/>
          <a:p>
            <a:fld id="{BC8AEE7E-FAD4-4EE3-9D98-D5CFF485C706}" type="slidenum">
              <a:rPr lang="en-US" smtClean="0"/>
              <a:t>4</a:t>
            </a:fld>
            <a:endParaRPr lang="en-US" dirty="0"/>
          </a:p>
        </p:txBody>
      </p:sp>
      <p:sp>
        <p:nvSpPr>
          <p:cNvPr id="4" name="Footer Placeholder 3">
            <a:extLst>
              <a:ext uri="{FF2B5EF4-FFF2-40B4-BE49-F238E27FC236}">
                <a16:creationId xmlns:a16="http://schemas.microsoft.com/office/drawing/2014/main" id="{6D3AA024-2199-ADFD-E332-78C878D664E1}"/>
              </a:ext>
            </a:extLst>
          </p:cNvPr>
          <p:cNvSpPr>
            <a:spLocks noGrp="1"/>
          </p:cNvSpPr>
          <p:nvPr>
            <p:ph type="ftr" sz="quarter" idx="3"/>
          </p:nvPr>
        </p:nvSpPr>
        <p:spPr/>
        <p:txBody>
          <a:bodyPr/>
          <a:lstStyle/>
          <a:p>
            <a:r>
              <a:rPr lang="en-US" dirty="0"/>
              <a:t>How To Get Paid Refresher</a:t>
            </a:r>
          </a:p>
        </p:txBody>
      </p:sp>
    </p:spTree>
    <p:extLst>
      <p:ext uri="{BB962C8B-B14F-4D97-AF65-F5344CB8AC3E}">
        <p14:creationId xmlns:p14="http://schemas.microsoft.com/office/powerpoint/2010/main" val="4210590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30A5-069D-3E6A-B785-C0CD48E742C8}"/>
              </a:ext>
            </a:extLst>
          </p:cNvPr>
          <p:cNvSpPr>
            <a:spLocks noGrp="1"/>
          </p:cNvSpPr>
          <p:nvPr>
            <p:ph type="title"/>
          </p:nvPr>
        </p:nvSpPr>
        <p:spPr/>
        <p:txBody>
          <a:bodyPr/>
          <a:lstStyle/>
          <a:p>
            <a:r>
              <a:rPr lang="en-US" sz="3200" dirty="0">
                <a:solidFill>
                  <a:schemeClr val="accent3"/>
                </a:solidFill>
              </a:rPr>
              <a:t>Claims Submission for Provisionally Licensed Staff</a:t>
            </a:r>
            <a:br>
              <a:rPr lang="en-US" sz="3200" dirty="0">
                <a:solidFill>
                  <a:schemeClr val="accent3"/>
                </a:solidFill>
              </a:rPr>
            </a:br>
            <a:r>
              <a:rPr lang="en-US" sz="3200" dirty="0">
                <a:solidFill>
                  <a:schemeClr val="accent3"/>
                </a:solidFill>
              </a:rPr>
              <a:t>  </a:t>
            </a:r>
          </a:p>
        </p:txBody>
      </p:sp>
      <p:sp>
        <p:nvSpPr>
          <p:cNvPr id="3" name="Content Placeholder 2">
            <a:extLst>
              <a:ext uri="{FF2B5EF4-FFF2-40B4-BE49-F238E27FC236}">
                <a16:creationId xmlns:a16="http://schemas.microsoft.com/office/drawing/2014/main" id="{4E498E93-CA8C-62CD-E000-1C77DAFBC84A}"/>
              </a:ext>
            </a:extLst>
          </p:cNvPr>
          <p:cNvSpPr>
            <a:spLocks noGrp="1"/>
          </p:cNvSpPr>
          <p:nvPr>
            <p:ph idx="1"/>
          </p:nvPr>
        </p:nvSpPr>
        <p:spPr>
          <a:xfrm>
            <a:off x="352555" y="1146949"/>
            <a:ext cx="11052048" cy="4912327"/>
          </a:xfrm>
        </p:spPr>
        <p:txBody>
          <a:bodyPr/>
          <a:lstStyle/>
          <a:p>
            <a:r>
              <a:rPr lang="en-US" sz="1600" b="1" dirty="0">
                <a:effectLst/>
                <a:latin typeface="Calibri" panose="020F0502020204030204" pitchFamily="34" charset="0"/>
                <a:ea typeface="Times New Roman" panose="02020603050405020304" pitchFamily="18" charset="0"/>
                <a:cs typeface="Calibri" panose="020F0502020204030204" pitchFamily="34" charset="0"/>
              </a:rPr>
              <a:t>Regular routine outpatient claims </a:t>
            </a:r>
            <a:r>
              <a:rPr lang="en-US" sz="1600" dirty="0">
                <a:effectLst/>
                <a:latin typeface="Calibri" panose="020F0502020204030204" pitchFamily="34" charset="0"/>
                <a:ea typeface="Times New Roman" panose="02020603050405020304" pitchFamily="18" charset="0"/>
                <a:cs typeface="Calibri" panose="020F0502020204030204" pitchFamily="34" charset="0"/>
              </a:rPr>
              <a:t>submitted to Magellan require a provider type modifier, UA or U4, when a provisionally licensed individual provides the service. If the service is provided via telehealth, the telehealth modifier, 95, is required on the claim. The provider type modifier must be submitted in the first modifier position, followed by modifier 95. If the service is not provided via telehealth, the provider type modifier is the only modifier required on the claim.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600" b="1" dirty="0"/>
              <a:t>Behavior Assessment or Reassessment (96156</a:t>
            </a:r>
            <a:r>
              <a:rPr lang="en-US" sz="1600" dirty="0"/>
              <a:t>) must be conducted by licensed individuals for CPST assessments and reassessments. Claims must include the complex/high-tech level of care modifier, TG. If the TG modifier is not submitted the claim will pay at the lesser outpatient rate. Claims submitted to Magellan do not require the degree level modifier. Claims will be denied for invalid modifier combination if a degree modifier is present on the claim. If the service is provided in the community, the community modifier, U8, is required. If the service is provided via telehealth, the telehealth modifier, 95, is required on the claim. </a:t>
            </a:r>
          </a:p>
          <a:p>
            <a:r>
              <a:rPr lang="en-US" sz="1600" b="1" dirty="0"/>
              <a:t>Behavior Assessment or Reassessment (96156), </a:t>
            </a:r>
            <a:r>
              <a:rPr lang="en-US" sz="1600" dirty="0"/>
              <a:t>when not conducted for CPST assessments, may be provided by licensed individuals, Licensed Master’s Level Social Worker (LMSW), Provisionally Licensed Professional Counselor (PLPC) or Provisionally Licensed Marriage and Family Therapist (PLMFT). When conducted by an LMSW, PLPC, or PLMFT the claim must include the provider type modifier, UA or U4. If the modifier is not present on claims submitted for services performed by provisionally licensed individuals, the claim will deny for invalid modifier combination.</a:t>
            </a:r>
            <a:r>
              <a:rPr lang="en-US" sz="1600" b="1" dirty="0">
                <a:latin typeface="Calibri" panose="020F0502020204030204" pitchFamily="34" charset="0"/>
                <a:ea typeface="Times New Roman" panose="02020603050405020304" pitchFamily="18" charset="0"/>
                <a:cs typeface="Calibri" panose="020F0502020204030204" pitchFamily="34" charset="0"/>
              </a:rPr>
              <a:t> </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1600" b="1" dirty="0">
                <a:latin typeface="Calibri" panose="020F0502020204030204" pitchFamily="34" charset="0"/>
                <a:ea typeface="Times New Roman" panose="02020603050405020304" pitchFamily="18" charset="0"/>
                <a:cs typeface="Calibri" panose="020F0502020204030204" pitchFamily="34" charset="0"/>
              </a:rPr>
              <a:t>     </a:t>
            </a:r>
            <a:r>
              <a:rPr lang="en-US" sz="1600" b="1" dirty="0">
                <a:effectLst/>
                <a:latin typeface="Calibri" panose="020F0502020204030204" pitchFamily="34" charset="0"/>
                <a:ea typeface="Times New Roman" panose="02020603050405020304" pitchFamily="18" charset="0"/>
                <a:cs typeface="Calibri" panose="020F0502020204030204" pitchFamily="34" charset="0"/>
              </a:rPr>
              <a:t>U4</a:t>
            </a:r>
            <a:r>
              <a:rPr lang="en-US" sz="1600" dirty="0">
                <a:effectLst/>
                <a:latin typeface="Calibri" panose="020F0502020204030204" pitchFamily="34" charset="0"/>
                <a:ea typeface="Times New Roman" panose="02020603050405020304" pitchFamily="18" charset="0"/>
                <a:cs typeface="Calibri" panose="020F0502020204030204" pitchFamily="34" charset="0"/>
              </a:rPr>
              <a:t>-Use this provider type modifier for a LMSW. </a:t>
            </a:r>
          </a:p>
          <a:p>
            <a:pPr marL="0" indent="0">
              <a:buNone/>
            </a:pPr>
            <a:r>
              <a:rPr lang="en-US" sz="1600" b="1" dirty="0">
                <a:latin typeface="Calibri" panose="020F0502020204030204" pitchFamily="34" charset="0"/>
                <a:ea typeface="Times New Roman" panose="02020603050405020304" pitchFamily="18" charset="0"/>
                <a:cs typeface="Calibri" panose="020F0502020204030204" pitchFamily="34" charset="0"/>
              </a:rPr>
              <a:t>     </a:t>
            </a:r>
            <a:r>
              <a:rPr lang="en-US" sz="1600" b="1" dirty="0">
                <a:effectLst/>
                <a:latin typeface="Calibri" panose="020F0502020204030204" pitchFamily="34" charset="0"/>
                <a:ea typeface="Times New Roman" panose="02020603050405020304" pitchFamily="18" charset="0"/>
                <a:cs typeface="Calibri" panose="020F0502020204030204" pitchFamily="34" charset="0"/>
              </a:rPr>
              <a:t>UA-</a:t>
            </a:r>
            <a:r>
              <a:rPr lang="en-US" sz="1600" dirty="0">
                <a:effectLst/>
                <a:latin typeface="Calibri" panose="020F0502020204030204" pitchFamily="34" charset="0"/>
                <a:ea typeface="Times New Roman" panose="02020603050405020304" pitchFamily="18" charset="0"/>
                <a:cs typeface="Calibri" panose="020F0502020204030204" pitchFamily="34" charset="0"/>
              </a:rPr>
              <a:t>Use this provider type modifier for a PLPC or a PLMFT.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1"/>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B76DAF07-7CAA-E8B6-9B03-E59DF9880DB7}"/>
              </a:ext>
            </a:extLst>
          </p:cNvPr>
          <p:cNvSpPr>
            <a:spLocks noGrp="1"/>
          </p:cNvSpPr>
          <p:nvPr>
            <p:ph type="ftr" sz="quarter" idx="11"/>
          </p:nvPr>
        </p:nvSpPr>
        <p:spPr/>
        <p:txBody>
          <a:bodyPr/>
          <a:lstStyle/>
          <a:p>
            <a:r>
              <a:rPr lang="en-US" dirty="0"/>
              <a:t>How To Get Paid Refresher</a:t>
            </a:r>
          </a:p>
        </p:txBody>
      </p:sp>
      <p:sp>
        <p:nvSpPr>
          <p:cNvPr id="5" name="Slide Number Placeholder 4">
            <a:extLst>
              <a:ext uri="{FF2B5EF4-FFF2-40B4-BE49-F238E27FC236}">
                <a16:creationId xmlns:a16="http://schemas.microsoft.com/office/drawing/2014/main" id="{455875F2-61A1-E9A4-7A35-F97D956BFA27}"/>
              </a:ext>
            </a:extLst>
          </p:cNvPr>
          <p:cNvSpPr>
            <a:spLocks noGrp="1"/>
          </p:cNvSpPr>
          <p:nvPr>
            <p:ph type="sldNum" sz="quarter" idx="12"/>
          </p:nvPr>
        </p:nvSpPr>
        <p:spPr/>
        <p:txBody>
          <a:bodyPr/>
          <a:lstStyle/>
          <a:p>
            <a:fld id="{BC8AEE7E-FAD4-4EE3-9D98-D5CFF485C706}" type="slidenum">
              <a:rPr lang="en-US" smtClean="0"/>
              <a:t>40</a:t>
            </a:fld>
            <a:endParaRPr lang="en-US" dirty="0"/>
          </a:p>
        </p:txBody>
      </p:sp>
    </p:spTree>
    <p:extLst>
      <p:ext uri="{BB962C8B-B14F-4D97-AF65-F5344CB8AC3E}">
        <p14:creationId xmlns:p14="http://schemas.microsoft.com/office/powerpoint/2010/main" val="263522534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F11D-9877-3672-055C-8A98790FAEEE}"/>
              </a:ext>
            </a:extLst>
          </p:cNvPr>
          <p:cNvSpPr>
            <a:spLocks noGrp="1"/>
          </p:cNvSpPr>
          <p:nvPr>
            <p:ph type="title"/>
          </p:nvPr>
        </p:nvSpPr>
        <p:spPr/>
        <p:txBody>
          <a:bodyPr/>
          <a:lstStyle/>
          <a:p>
            <a:r>
              <a:rPr lang="en-US" sz="2900" dirty="0">
                <a:solidFill>
                  <a:schemeClr val="accent3"/>
                </a:solidFill>
              </a:rPr>
              <a:t>Claims Submission for Provisionally Licensed Staff (Cont’d) </a:t>
            </a:r>
            <a:br>
              <a:rPr lang="en-US" sz="3200" dirty="0">
                <a:solidFill>
                  <a:schemeClr val="accent3"/>
                </a:solidFill>
              </a:rPr>
            </a:br>
            <a:endParaRPr lang="en-US" sz="3200" dirty="0">
              <a:solidFill>
                <a:schemeClr val="accent3"/>
              </a:solidFill>
            </a:endParaRPr>
          </a:p>
        </p:txBody>
      </p:sp>
      <p:sp>
        <p:nvSpPr>
          <p:cNvPr id="3" name="Content Placeholder 2">
            <a:extLst>
              <a:ext uri="{FF2B5EF4-FFF2-40B4-BE49-F238E27FC236}">
                <a16:creationId xmlns:a16="http://schemas.microsoft.com/office/drawing/2014/main" id="{A6823449-FF19-DDA4-5C2D-D586A17F9BC7}"/>
              </a:ext>
            </a:extLst>
          </p:cNvPr>
          <p:cNvSpPr>
            <a:spLocks noGrp="1"/>
          </p:cNvSpPr>
          <p:nvPr>
            <p:ph idx="1"/>
          </p:nvPr>
        </p:nvSpPr>
        <p:spPr/>
        <p:txBody>
          <a:bodyPr/>
          <a:lstStyle/>
          <a:p>
            <a:pPr marL="0" marR="0" indent="0">
              <a:buNone/>
            </a:pPr>
            <a:r>
              <a:rPr lang="en-US" sz="1800" b="1" dirty="0">
                <a:effectLst/>
                <a:latin typeface="Calibri" panose="020F0502020204030204" pitchFamily="34" charset="0"/>
                <a:ea typeface="Times New Roman" panose="02020603050405020304" pitchFamily="18" charset="0"/>
                <a:cs typeface="Calibri" panose="020F0502020204030204" pitchFamily="34" charset="0"/>
              </a:rPr>
              <a:t>Place of Service Codes to use when the telehealth modifier is on the claim:</a:t>
            </a:r>
          </a:p>
          <a:p>
            <a:pPr marL="342900" marR="0" lvl="0" indent="-342900">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Place of service 10-must be submitted when the member is at home.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Place of service 02-should be submitted when the member is anywhere other than home.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Place of service 99 is not allowed for telehealth services. </a:t>
            </a: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indent="0">
              <a:buNone/>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Reminders: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HO, degree level modifier, is not required on the claim. Claims will be denied for invalid modifier combination if modifier HO is present.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HA, age modifier, is not required on any claims submitted to Magellan. Claims will be denied for invalid modifier combination if modifier HA is present.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Always refer to your Magellan fee schedule for rates and modifier guidance.</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buNone/>
            </a:pPr>
            <a:endParaRPr lang="en-US" dirty="0"/>
          </a:p>
        </p:txBody>
      </p:sp>
      <p:sp>
        <p:nvSpPr>
          <p:cNvPr id="4" name="Footer Placeholder 3">
            <a:extLst>
              <a:ext uri="{FF2B5EF4-FFF2-40B4-BE49-F238E27FC236}">
                <a16:creationId xmlns:a16="http://schemas.microsoft.com/office/drawing/2014/main" id="{8AF5E461-3CFB-3795-99E8-4CF50F40838A}"/>
              </a:ext>
            </a:extLst>
          </p:cNvPr>
          <p:cNvSpPr>
            <a:spLocks noGrp="1"/>
          </p:cNvSpPr>
          <p:nvPr>
            <p:ph type="ftr" sz="quarter" idx="11"/>
          </p:nvPr>
        </p:nvSpPr>
        <p:spPr/>
        <p:txBody>
          <a:bodyPr/>
          <a:lstStyle/>
          <a:p>
            <a:r>
              <a:rPr lang="en-US" dirty="0"/>
              <a:t>How To Get Paid Refresher</a:t>
            </a:r>
          </a:p>
        </p:txBody>
      </p:sp>
      <p:sp>
        <p:nvSpPr>
          <p:cNvPr id="5" name="Slide Number Placeholder 4">
            <a:extLst>
              <a:ext uri="{FF2B5EF4-FFF2-40B4-BE49-F238E27FC236}">
                <a16:creationId xmlns:a16="http://schemas.microsoft.com/office/drawing/2014/main" id="{4528D62B-44AF-B4B8-70C4-AC2A200A33F6}"/>
              </a:ext>
            </a:extLst>
          </p:cNvPr>
          <p:cNvSpPr>
            <a:spLocks noGrp="1"/>
          </p:cNvSpPr>
          <p:nvPr>
            <p:ph type="sldNum" sz="quarter" idx="12"/>
          </p:nvPr>
        </p:nvSpPr>
        <p:spPr/>
        <p:txBody>
          <a:bodyPr/>
          <a:lstStyle/>
          <a:p>
            <a:fld id="{BC8AEE7E-FAD4-4EE3-9D98-D5CFF485C706}" type="slidenum">
              <a:rPr lang="en-US" smtClean="0"/>
              <a:t>41</a:t>
            </a:fld>
            <a:endParaRPr lang="en-US" dirty="0"/>
          </a:p>
        </p:txBody>
      </p:sp>
    </p:spTree>
    <p:extLst>
      <p:ext uri="{BB962C8B-B14F-4D97-AF65-F5344CB8AC3E}">
        <p14:creationId xmlns:p14="http://schemas.microsoft.com/office/powerpoint/2010/main" val="336983525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D18D-E704-D11D-7E47-6D3BF98110BD}"/>
              </a:ext>
            </a:extLst>
          </p:cNvPr>
          <p:cNvSpPr>
            <a:spLocks noGrp="1"/>
          </p:cNvSpPr>
          <p:nvPr>
            <p:ph type="title"/>
          </p:nvPr>
        </p:nvSpPr>
        <p:spPr/>
        <p:txBody>
          <a:bodyPr/>
          <a:lstStyle/>
          <a:p>
            <a:r>
              <a:rPr lang="en-US" sz="3200" dirty="0">
                <a:solidFill>
                  <a:schemeClr val="accent3"/>
                </a:solidFill>
              </a:rPr>
              <a:t>Licensure Update for Existing Roster Staff</a:t>
            </a:r>
          </a:p>
        </p:txBody>
      </p:sp>
      <p:sp>
        <p:nvSpPr>
          <p:cNvPr id="3" name="Content Placeholder 2">
            <a:extLst>
              <a:ext uri="{FF2B5EF4-FFF2-40B4-BE49-F238E27FC236}">
                <a16:creationId xmlns:a16="http://schemas.microsoft.com/office/drawing/2014/main" id="{F19A9D7A-5C9F-5162-E23F-CE493DB3AAB3}"/>
              </a:ext>
            </a:extLst>
          </p:cNvPr>
          <p:cNvSpPr>
            <a:spLocks noGrp="1"/>
          </p:cNvSpPr>
          <p:nvPr>
            <p:ph idx="1"/>
          </p:nvPr>
        </p:nvSpPr>
        <p:spPr/>
        <p:txBody>
          <a:bodyPr/>
          <a:lstStyle/>
          <a:p>
            <a:pPr marL="0" indent="0">
              <a:buNone/>
            </a:pPr>
            <a:r>
              <a:rPr lang="en-US" sz="1800" dirty="0"/>
              <a:t>When changes in licensure take place, it is important to follow the proper procedures to maintain accuracy in the provider's record.</a:t>
            </a:r>
          </a:p>
          <a:p>
            <a:pPr marL="0" indent="0">
              <a:buNone/>
            </a:pPr>
            <a:r>
              <a:rPr lang="en-US" sz="1800" dirty="0"/>
              <a:t>1. Login to the Gainwell Portal: </a:t>
            </a:r>
          </a:p>
          <a:p>
            <a:pPr lvl="1"/>
            <a:r>
              <a:rPr lang="en-US" sz="1800" dirty="0"/>
              <a:t>Go to the </a:t>
            </a:r>
            <a:r>
              <a:rPr lang="en-US" sz="1800" dirty="0">
                <a:hlinkClick r:id="rId2"/>
              </a:rPr>
              <a:t>Medicaid Provider Login</a:t>
            </a:r>
            <a:r>
              <a:rPr lang="en-US" sz="1800" dirty="0"/>
              <a:t> on the Louisiana Department of Health website. </a:t>
            </a:r>
          </a:p>
          <a:p>
            <a:pPr lvl="1"/>
            <a:r>
              <a:rPr lang="en-US" sz="1800" dirty="0"/>
              <a:t>Follow these instructions, </a:t>
            </a:r>
            <a:r>
              <a:rPr lang="en-US" sz="1800" dirty="0">
                <a:hlinkClick r:id="rId3"/>
              </a:rPr>
              <a:t>Individual MCO</a:t>
            </a:r>
            <a:r>
              <a:rPr lang="en-US" sz="1800" dirty="0"/>
              <a:t> to update your provider type, specialty, and/or taxonomy code. </a:t>
            </a:r>
          </a:p>
          <a:p>
            <a:pPr marL="0" indent="0">
              <a:buNone/>
            </a:pPr>
            <a:r>
              <a:rPr lang="en-US" sz="1800" dirty="0"/>
              <a:t>2. Email your Network Management Specialist: </a:t>
            </a:r>
          </a:p>
          <a:p>
            <a:pPr lvl="1"/>
            <a:r>
              <a:rPr lang="en-US" sz="1800" dirty="0"/>
              <a:t>After making the updates with Gainwell, email your assigned Network Management Specialist the following: </a:t>
            </a:r>
          </a:p>
          <a:p>
            <a:pPr lvl="2"/>
            <a:r>
              <a:rPr lang="en-US" sz="1800" dirty="0"/>
              <a:t>A copy of the rendering provider’s professional license as an attachment. </a:t>
            </a:r>
          </a:p>
          <a:p>
            <a:pPr lvl="2"/>
            <a:r>
              <a:rPr lang="en-US" sz="1800" dirty="0"/>
              <a:t>A list of all services the rendering provider will offer. </a:t>
            </a:r>
          </a:p>
          <a:p>
            <a:pPr lvl="2"/>
            <a:r>
              <a:rPr lang="en-US" sz="1800" dirty="0"/>
              <a:t>Effective date will be the date you send the email. </a:t>
            </a:r>
          </a:p>
          <a:p>
            <a:pPr marL="0" indent="0">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3. </a:t>
            </a:r>
            <a:r>
              <a:rPr lang="en-US" sz="1800" dirty="0"/>
              <a:t>Login to the Gainwell Portal: </a:t>
            </a:r>
          </a:p>
          <a:p>
            <a:pPr lvl="1"/>
            <a:r>
              <a:rPr lang="en-US" sz="1800" dirty="0"/>
              <a:t>Do not make any updates on the Magellan provider website for current roster staff. </a:t>
            </a:r>
          </a:p>
          <a:p>
            <a:pPr lvl="1"/>
            <a:r>
              <a:rPr lang="en-US" sz="1800" dirty="0"/>
              <a:t>Updates must be submitted to your Network Management Specialist via email. </a:t>
            </a:r>
          </a:p>
          <a:p>
            <a:endParaRPr lang="en-US" dirty="0"/>
          </a:p>
        </p:txBody>
      </p:sp>
      <p:sp>
        <p:nvSpPr>
          <p:cNvPr id="4" name="Footer Placeholder 3">
            <a:extLst>
              <a:ext uri="{FF2B5EF4-FFF2-40B4-BE49-F238E27FC236}">
                <a16:creationId xmlns:a16="http://schemas.microsoft.com/office/drawing/2014/main" id="{A3214D44-5F55-5149-C2EE-581C7E1BC314}"/>
              </a:ext>
            </a:extLst>
          </p:cNvPr>
          <p:cNvSpPr>
            <a:spLocks noGrp="1"/>
          </p:cNvSpPr>
          <p:nvPr>
            <p:ph type="ftr" sz="quarter" idx="11"/>
          </p:nvPr>
        </p:nvSpPr>
        <p:spPr/>
        <p:txBody>
          <a:bodyPr/>
          <a:lstStyle/>
          <a:p>
            <a:r>
              <a:rPr lang="en-US" dirty="0"/>
              <a:t>How To Get Paid Refresher</a:t>
            </a:r>
          </a:p>
        </p:txBody>
      </p:sp>
      <p:sp>
        <p:nvSpPr>
          <p:cNvPr id="5" name="Slide Number Placeholder 4">
            <a:extLst>
              <a:ext uri="{FF2B5EF4-FFF2-40B4-BE49-F238E27FC236}">
                <a16:creationId xmlns:a16="http://schemas.microsoft.com/office/drawing/2014/main" id="{802A2722-4392-7C9A-5C17-557DCD242CD4}"/>
              </a:ext>
            </a:extLst>
          </p:cNvPr>
          <p:cNvSpPr>
            <a:spLocks noGrp="1"/>
          </p:cNvSpPr>
          <p:nvPr>
            <p:ph type="sldNum" sz="quarter" idx="12"/>
          </p:nvPr>
        </p:nvSpPr>
        <p:spPr/>
        <p:txBody>
          <a:bodyPr/>
          <a:lstStyle/>
          <a:p>
            <a:fld id="{BC8AEE7E-FAD4-4EE3-9D98-D5CFF485C706}" type="slidenum">
              <a:rPr lang="en-US" smtClean="0"/>
              <a:t>42</a:t>
            </a:fld>
            <a:endParaRPr lang="en-US" dirty="0"/>
          </a:p>
        </p:txBody>
      </p:sp>
    </p:spTree>
    <p:extLst>
      <p:ext uri="{BB962C8B-B14F-4D97-AF65-F5344CB8AC3E}">
        <p14:creationId xmlns:p14="http://schemas.microsoft.com/office/powerpoint/2010/main" val="425682116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B269-728A-51BB-30D0-7C4126B4BA63}"/>
              </a:ext>
            </a:extLst>
          </p:cNvPr>
          <p:cNvSpPr>
            <a:spLocks noGrp="1"/>
          </p:cNvSpPr>
          <p:nvPr>
            <p:ph type="title"/>
          </p:nvPr>
        </p:nvSpPr>
        <p:spPr/>
        <p:txBody>
          <a:bodyPr/>
          <a:lstStyle/>
          <a:p>
            <a:r>
              <a:rPr lang="en-US" sz="3200" dirty="0">
                <a:solidFill>
                  <a:srgbClr val="0070C0"/>
                </a:solidFill>
              </a:rPr>
              <a:t>Evidence Based Practice Claims</a:t>
            </a:r>
          </a:p>
        </p:txBody>
      </p:sp>
      <p:sp>
        <p:nvSpPr>
          <p:cNvPr id="7" name="TextBox 6">
            <a:extLst>
              <a:ext uri="{FF2B5EF4-FFF2-40B4-BE49-F238E27FC236}">
                <a16:creationId xmlns:a16="http://schemas.microsoft.com/office/drawing/2014/main" id="{14A1B6B6-DFD3-814E-190A-15B541E76CE4}"/>
              </a:ext>
            </a:extLst>
          </p:cNvPr>
          <p:cNvSpPr txBox="1"/>
          <p:nvPr/>
        </p:nvSpPr>
        <p:spPr>
          <a:xfrm>
            <a:off x="580746" y="1187854"/>
            <a:ext cx="3784777" cy="5078313"/>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Providers will communicate utilization of EBP by including the corresponding tracking code in the note field of the claim record sent to Magellan.</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Therapists bill standard CPT individual and family therapy codes for sessions as indicated in the table at right.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ACT, FFT, DBT, and Homebuilders® are considered Evidenced Based Practices, EBP tracking codes are not required as these services have a unique procedure code and/or modifier combination that distinguishes it as an EBP.</a:t>
            </a:r>
          </a:p>
          <a:p>
            <a:pPr marL="742950" lvl="1" indent="-285750">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Times New Roman" panose="02020603050405020304" pitchFamily="18" charset="0"/>
              </a:rPr>
              <a:t>HE modifier is required for FFT</a:t>
            </a:r>
          </a:p>
          <a:p>
            <a:pPr marL="742950" lvl="1" indent="-285750">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HK modifier is required for HB</a:t>
            </a:r>
          </a:p>
        </p:txBody>
      </p:sp>
      <p:sp>
        <p:nvSpPr>
          <p:cNvPr id="3" name="Footer Placeholder 2">
            <a:extLst>
              <a:ext uri="{FF2B5EF4-FFF2-40B4-BE49-F238E27FC236}">
                <a16:creationId xmlns:a16="http://schemas.microsoft.com/office/drawing/2014/main" id="{1A878562-BD1D-3EC4-9C18-C7420F3A171E}"/>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D166B5EF-B84A-80F9-AF51-D567BBC3A1B1}"/>
              </a:ext>
            </a:extLst>
          </p:cNvPr>
          <p:cNvSpPr>
            <a:spLocks noGrp="1"/>
          </p:cNvSpPr>
          <p:nvPr>
            <p:ph type="sldNum" sz="quarter" idx="12"/>
          </p:nvPr>
        </p:nvSpPr>
        <p:spPr/>
        <p:txBody>
          <a:bodyPr/>
          <a:lstStyle/>
          <a:p>
            <a:fld id="{BC8AEE7E-FAD4-4EE3-9D98-D5CFF485C706}" type="slidenum">
              <a:rPr lang="en-US" smtClean="0"/>
              <a:t>43</a:t>
            </a:fld>
            <a:endParaRPr lang="en-US" dirty="0"/>
          </a:p>
        </p:txBody>
      </p:sp>
      <p:graphicFrame>
        <p:nvGraphicFramePr>
          <p:cNvPr id="9" name="Content Placeholder 8">
            <a:extLst>
              <a:ext uri="{FF2B5EF4-FFF2-40B4-BE49-F238E27FC236}">
                <a16:creationId xmlns:a16="http://schemas.microsoft.com/office/drawing/2014/main" id="{ACE7C3FF-F7B2-7A54-87B2-098FBDEBDC18}"/>
              </a:ext>
            </a:extLst>
          </p:cNvPr>
          <p:cNvGraphicFramePr>
            <a:graphicFrameLocks noGrp="1"/>
          </p:cNvGraphicFramePr>
          <p:nvPr>
            <p:ph idx="1"/>
            <p:extLst>
              <p:ext uri="{D42A27DB-BD31-4B8C-83A1-F6EECF244321}">
                <p14:modId xmlns:p14="http://schemas.microsoft.com/office/powerpoint/2010/main" val="1020692400"/>
              </p:ext>
            </p:extLst>
          </p:nvPr>
        </p:nvGraphicFramePr>
        <p:xfrm>
          <a:off x="5034508" y="1320799"/>
          <a:ext cx="5960896" cy="4351336"/>
        </p:xfrm>
        <a:graphic>
          <a:graphicData uri="http://schemas.openxmlformats.org/drawingml/2006/table">
            <a:tbl>
              <a:tblPr firstRow="1" firstCol="1" bandRow="1">
                <a:tableStyleId>{5C22544A-7EE6-4342-B048-85BDC9FD1C3A}</a:tableStyleId>
              </a:tblPr>
              <a:tblGrid>
                <a:gridCol w="2379692">
                  <a:extLst>
                    <a:ext uri="{9D8B030D-6E8A-4147-A177-3AD203B41FA5}">
                      <a16:colId xmlns:a16="http://schemas.microsoft.com/office/drawing/2014/main" val="3780462167"/>
                    </a:ext>
                  </a:extLst>
                </a:gridCol>
                <a:gridCol w="991539">
                  <a:extLst>
                    <a:ext uri="{9D8B030D-6E8A-4147-A177-3AD203B41FA5}">
                      <a16:colId xmlns:a16="http://schemas.microsoft.com/office/drawing/2014/main" val="3889129854"/>
                    </a:ext>
                  </a:extLst>
                </a:gridCol>
                <a:gridCol w="2589665">
                  <a:extLst>
                    <a:ext uri="{9D8B030D-6E8A-4147-A177-3AD203B41FA5}">
                      <a16:colId xmlns:a16="http://schemas.microsoft.com/office/drawing/2014/main" val="2105288796"/>
                    </a:ext>
                  </a:extLst>
                </a:gridCol>
              </a:tblGrid>
              <a:tr h="547774">
                <a:tc>
                  <a:txBody>
                    <a:bodyPr/>
                    <a:lstStyle/>
                    <a:p>
                      <a:pPr marL="0" marR="0">
                        <a:lnSpc>
                          <a:spcPct val="107000"/>
                        </a:lnSpc>
                        <a:spcAft>
                          <a:spcPts val="800"/>
                        </a:spcAft>
                      </a:pPr>
                      <a:r>
                        <a:rPr lang="en-US" sz="1100" kern="1200" dirty="0">
                          <a:effectLst/>
                        </a:rPr>
                        <a:t>Evidence-Based Practice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EBP Tracking Code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Valid CPT/HCPCS Codes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extLst>
                  <a:ext uri="{0D108BD9-81ED-4DB2-BD59-A6C34878D82A}">
                    <a16:rowId xmlns:a16="http://schemas.microsoft.com/office/drawing/2014/main" val="4042326817"/>
                  </a:ext>
                </a:extLst>
              </a:tr>
              <a:tr h="422618">
                <a:tc>
                  <a:txBody>
                    <a:bodyPr/>
                    <a:lstStyle/>
                    <a:p>
                      <a:pPr marL="0" marR="0">
                        <a:lnSpc>
                          <a:spcPct val="107000"/>
                        </a:lnSpc>
                        <a:spcAft>
                          <a:spcPts val="800"/>
                        </a:spcAft>
                      </a:pPr>
                      <a:r>
                        <a:rPr lang="en-US" sz="1100" kern="1200">
                          <a:effectLst/>
                        </a:rPr>
                        <a:t>Functional Family Therapy-Child Welfare (FFT-CW)</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EB01</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H0036 with modifier HE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extLst>
                  <a:ext uri="{0D108BD9-81ED-4DB2-BD59-A6C34878D82A}">
                    <a16:rowId xmlns:a16="http://schemas.microsoft.com/office/drawing/2014/main" val="3239433295"/>
                  </a:ext>
                </a:extLst>
              </a:tr>
              <a:tr h="422618">
                <a:tc>
                  <a:txBody>
                    <a:bodyPr/>
                    <a:lstStyle/>
                    <a:p>
                      <a:pPr marL="0" marR="0">
                        <a:lnSpc>
                          <a:spcPct val="107000"/>
                        </a:lnSpc>
                        <a:spcAft>
                          <a:spcPts val="800"/>
                        </a:spcAft>
                      </a:pPr>
                      <a:r>
                        <a:rPr lang="en-US" sz="1100" kern="1200">
                          <a:effectLst/>
                        </a:rPr>
                        <a:t>Child-Parent Psychotherapy (CPP)</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EB02</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90837, 90834, 90832, 90847, 90846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extLst>
                  <a:ext uri="{0D108BD9-81ED-4DB2-BD59-A6C34878D82A}">
                    <a16:rowId xmlns:a16="http://schemas.microsoft.com/office/drawing/2014/main" val="667028446"/>
                  </a:ext>
                </a:extLst>
              </a:tr>
              <a:tr h="422618">
                <a:tc>
                  <a:txBody>
                    <a:bodyPr/>
                    <a:lstStyle/>
                    <a:p>
                      <a:pPr marL="0" marR="0">
                        <a:lnSpc>
                          <a:spcPct val="107000"/>
                        </a:lnSpc>
                        <a:spcAft>
                          <a:spcPts val="800"/>
                        </a:spcAft>
                      </a:pPr>
                      <a:r>
                        <a:rPr lang="en-US" sz="1100" kern="1200">
                          <a:effectLst/>
                        </a:rPr>
                        <a:t>Parent-Child Interaction Therapy (PCIT)</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EB03</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90837, 90834, 90832, 90847, 90846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extLst>
                  <a:ext uri="{0D108BD9-81ED-4DB2-BD59-A6C34878D82A}">
                    <a16:rowId xmlns:a16="http://schemas.microsoft.com/office/drawing/2014/main" val="1101814374"/>
                  </a:ext>
                </a:extLst>
              </a:tr>
              <a:tr h="422618">
                <a:tc>
                  <a:txBody>
                    <a:bodyPr/>
                    <a:lstStyle/>
                    <a:p>
                      <a:pPr marL="0" marR="0">
                        <a:lnSpc>
                          <a:spcPct val="107000"/>
                        </a:lnSpc>
                        <a:spcAft>
                          <a:spcPts val="800"/>
                        </a:spcAft>
                      </a:pPr>
                      <a:r>
                        <a:rPr lang="en-US" sz="1100" kern="1200">
                          <a:effectLst/>
                        </a:rPr>
                        <a:t>Youth PTSD Treatment (YPT)</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EB04</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90837, 90834, 90832, 90847, 90846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extLst>
                  <a:ext uri="{0D108BD9-81ED-4DB2-BD59-A6C34878D82A}">
                    <a16:rowId xmlns:a16="http://schemas.microsoft.com/office/drawing/2014/main" val="1672184847"/>
                  </a:ext>
                </a:extLst>
              </a:tr>
              <a:tr h="422618">
                <a:tc>
                  <a:txBody>
                    <a:bodyPr/>
                    <a:lstStyle/>
                    <a:p>
                      <a:pPr marL="0" marR="0">
                        <a:lnSpc>
                          <a:spcPct val="107000"/>
                        </a:lnSpc>
                        <a:spcAft>
                          <a:spcPts val="800"/>
                        </a:spcAft>
                      </a:pPr>
                      <a:r>
                        <a:rPr lang="en-US" sz="1100" kern="1200">
                          <a:effectLst/>
                        </a:rPr>
                        <a:t>Preschool PTSD Treatment (PPT)</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EB05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90837, 90834, 90832, 90847, 90846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extLst>
                  <a:ext uri="{0D108BD9-81ED-4DB2-BD59-A6C34878D82A}">
                    <a16:rowId xmlns:a16="http://schemas.microsoft.com/office/drawing/2014/main" val="3420407446"/>
                  </a:ext>
                </a:extLst>
              </a:tr>
              <a:tr h="422618">
                <a:tc>
                  <a:txBody>
                    <a:bodyPr/>
                    <a:lstStyle/>
                    <a:p>
                      <a:pPr marL="0" marR="0">
                        <a:lnSpc>
                          <a:spcPct val="107000"/>
                        </a:lnSpc>
                        <a:spcAft>
                          <a:spcPts val="800"/>
                        </a:spcAft>
                      </a:pPr>
                      <a:r>
                        <a:rPr lang="en-US" sz="1100" kern="1200">
                          <a:effectLst/>
                        </a:rPr>
                        <a:t>Triple P- Standard Level 4</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EB06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90837, 90834, 90832, 90847, 90846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extLst>
                  <a:ext uri="{0D108BD9-81ED-4DB2-BD59-A6C34878D82A}">
                    <a16:rowId xmlns:a16="http://schemas.microsoft.com/office/drawing/2014/main" val="3483051359"/>
                  </a:ext>
                </a:extLst>
              </a:tr>
              <a:tr h="422618">
                <a:tc>
                  <a:txBody>
                    <a:bodyPr/>
                    <a:lstStyle/>
                    <a:p>
                      <a:pPr marL="0" marR="0">
                        <a:lnSpc>
                          <a:spcPct val="107000"/>
                        </a:lnSpc>
                        <a:spcAft>
                          <a:spcPts val="800"/>
                        </a:spcAft>
                      </a:pPr>
                      <a:r>
                        <a:rPr lang="en-US" sz="1100" kern="1200" dirty="0">
                          <a:effectLst/>
                        </a:rPr>
                        <a:t>Trauma-Focused CBT (TF-CBT)</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EB07</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90837, 90834, 90832, 90847, 90846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extLst>
                  <a:ext uri="{0D108BD9-81ED-4DB2-BD59-A6C34878D82A}">
                    <a16:rowId xmlns:a16="http://schemas.microsoft.com/office/drawing/2014/main" val="2118037198"/>
                  </a:ext>
                </a:extLst>
              </a:tr>
              <a:tr h="422618">
                <a:tc>
                  <a:txBody>
                    <a:bodyPr/>
                    <a:lstStyle/>
                    <a:p>
                      <a:pPr marL="0" marR="0">
                        <a:lnSpc>
                          <a:spcPct val="107000"/>
                        </a:lnSpc>
                        <a:spcAft>
                          <a:spcPts val="800"/>
                        </a:spcAft>
                      </a:pPr>
                      <a:r>
                        <a:rPr lang="en-US" sz="1100" kern="1200">
                          <a:effectLst/>
                        </a:rPr>
                        <a:t>EMDR</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EB08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a:effectLst/>
                        </a:rPr>
                        <a:t>90837, 90834, 90832, 90847, 90846</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extLst>
                  <a:ext uri="{0D108BD9-81ED-4DB2-BD59-A6C34878D82A}">
                    <a16:rowId xmlns:a16="http://schemas.microsoft.com/office/drawing/2014/main" val="1631033460"/>
                  </a:ext>
                </a:extLst>
              </a:tr>
              <a:tr h="422618">
                <a:tc>
                  <a:txBody>
                    <a:bodyPr/>
                    <a:lstStyle/>
                    <a:p>
                      <a:pPr marL="0" marR="0">
                        <a:lnSpc>
                          <a:spcPct val="107000"/>
                        </a:lnSpc>
                        <a:spcAft>
                          <a:spcPts val="800"/>
                        </a:spcAft>
                      </a:pPr>
                      <a:r>
                        <a:rPr lang="en-US" sz="1100" kern="1200">
                          <a:effectLst/>
                        </a:rPr>
                        <a:t>DBT</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dirty="0">
                          <a:effectLst/>
                        </a:rPr>
                        <a:t> N/A</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tc>
                  <a:txBody>
                    <a:bodyPr/>
                    <a:lstStyle/>
                    <a:p>
                      <a:pPr marL="0" marR="0">
                        <a:lnSpc>
                          <a:spcPct val="107000"/>
                        </a:lnSpc>
                        <a:spcAft>
                          <a:spcPts val="800"/>
                        </a:spcAft>
                      </a:pPr>
                      <a:r>
                        <a:rPr lang="en-US" sz="1100" kern="1200" dirty="0">
                          <a:effectLst/>
                        </a:rPr>
                        <a:t>H2021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601" marR="71601" marT="9896" marB="0" anchor="ctr"/>
                </a:tc>
                <a:extLst>
                  <a:ext uri="{0D108BD9-81ED-4DB2-BD59-A6C34878D82A}">
                    <a16:rowId xmlns:a16="http://schemas.microsoft.com/office/drawing/2014/main" val="3374375430"/>
                  </a:ext>
                </a:extLst>
              </a:tr>
            </a:tbl>
          </a:graphicData>
        </a:graphic>
      </p:graphicFrame>
    </p:spTree>
    <p:extLst>
      <p:ext uri="{BB962C8B-B14F-4D97-AF65-F5344CB8AC3E}">
        <p14:creationId xmlns:p14="http://schemas.microsoft.com/office/powerpoint/2010/main" val="404876633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B269-728A-51BB-30D0-7C4126B4BA63}"/>
              </a:ext>
            </a:extLst>
          </p:cNvPr>
          <p:cNvSpPr>
            <a:spLocks noGrp="1"/>
          </p:cNvSpPr>
          <p:nvPr>
            <p:ph type="title"/>
          </p:nvPr>
        </p:nvSpPr>
        <p:spPr>
          <a:xfrm>
            <a:off x="259417" y="189652"/>
            <a:ext cx="10086851" cy="1131147"/>
          </a:xfrm>
        </p:spPr>
        <p:txBody>
          <a:bodyPr vert="horz" lIns="91440" tIns="45720" rIns="91440" bIns="45720" rtlCol="0" anchor="t" anchorCtr="0">
            <a:normAutofit/>
          </a:bodyPr>
          <a:lstStyle/>
          <a:p>
            <a:r>
              <a:rPr lang="en-US" sz="3200" kern="1200" dirty="0">
                <a:solidFill>
                  <a:srgbClr val="0070C0"/>
                </a:solidFill>
                <a:latin typeface="+mj-lt"/>
                <a:ea typeface="+mj-ea"/>
                <a:cs typeface="+mj-cs"/>
              </a:rPr>
              <a:t>Claims When Participating in CFT Meetings</a:t>
            </a:r>
          </a:p>
        </p:txBody>
      </p:sp>
      <p:graphicFrame>
        <p:nvGraphicFramePr>
          <p:cNvPr id="9" name="TextBox 6">
            <a:extLst>
              <a:ext uri="{FF2B5EF4-FFF2-40B4-BE49-F238E27FC236}">
                <a16:creationId xmlns:a16="http://schemas.microsoft.com/office/drawing/2014/main" id="{57F7172E-2E90-3701-0E3C-11B8D299272F}"/>
              </a:ext>
            </a:extLst>
          </p:cNvPr>
          <p:cNvGraphicFramePr/>
          <p:nvPr>
            <p:extLst>
              <p:ext uri="{D42A27DB-BD31-4B8C-83A1-F6EECF244321}">
                <p14:modId xmlns:p14="http://schemas.microsoft.com/office/powerpoint/2010/main" val="4252418358"/>
              </p:ext>
            </p:extLst>
          </p:nvPr>
        </p:nvGraphicFramePr>
        <p:xfrm>
          <a:off x="419100" y="889000"/>
          <a:ext cx="11505016" cy="5540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D6C52951-07A2-FF72-4978-394D1B9103C7}"/>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1EF8040C-5AFA-C362-DAF0-0D9579AB46B8}"/>
              </a:ext>
            </a:extLst>
          </p:cNvPr>
          <p:cNvSpPr>
            <a:spLocks noGrp="1"/>
          </p:cNvSpPr>
          <p:nvPr>
            <p:ph type="sldNum" sz="quarter" idx="12"/>
          </p:nvPr>
        </p:nvSpPr>
        <p:spPr/>
        <p:txBody>
          <a:bodyPr/>
          <a:lstStyle/>
          <a:p>
            <a:fld id="{BC8AEE7E-FAD4-4EE3-9D98-D5CFF485C706}" type="slidenum">
              <a:rPr lang="en-US" smtClean="0"/>
              <a:t>44</a:t>
            </a:fld>
            <a:endParaRPr lang="en-US" dirty="0"/>
          </a:p>
        </p:txBody>
      </p:sp>
    </p:spTree>
    <p:extLst>
      <p:ext uri="{BB962C8B-B14F-4D97-AF65-F5344CB8AC3E}">
        <p14:creationId xmlns:p14="http://schemas.microsoft.com/office/powerpoint/2010/main" val="1969457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F6B6C-F33E-DDED-0925-B8C6DC16A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37F27-5CC3-7293-6EDE-CC8CA412E9EF}"/>
              </a:ext>
            </a:extLst>
          </p:cNvPr>
          <p:cNvSpPr>
            <a:spLocks noGrp="1"/>
          </p:cNvSpPr>
          <p:nvPr>
            <p:ph type="title"/>
          </p:nvPr>
        </p:nvSpPr>
        <p:spPr>
          <a:xfrm>
            <a:off x="259417" y="189652"/>
            <a:ext cx="10086851" cy="1131147"/>
          </a:xfrm>
        </p:spPr>
        <p:txBody>
          <a:bodyPr anchor="t">
            <a:normAutofit/>
          </a:bodyPr>
          <a:lstStyle/>
          <a:p>
            <a:r>
              <a:rPr lang="en-US" sz="3200" dirty="0">
                <a:solidFill>
                  <a:schemeClr val="bg2">
                    <a:lumMod val="75000"/>
                  </a:schemeClr>
                </a:solidFill>
              </a:rPr>
              <a:t>Common Denial Reasons</a:t>
            </a:r>
          </a:p>
        </p:txBody>
      </p:sp>
      <p:sp>
        <p:nvSpPr>
          <p:cNvPr id="3" name="Footer Placeholder 2">
            <a:extLst>
              <a:ext uri="{FF2B5EF4-FFF2-40B4-BE49-F238E27FC236}">
                <a16:creationId xmlns:a16="http://schemas.microsoft.com/office/drawing/2014/main" id="{64FC04B0-EED6-B9A6-D297-F2A32ECF18A2}"/>
              </a:ext>
            </a:extLst>
          </p:cNvPr>
          <p:cNvSpPr>
            <a:spLocks noGrp="1"/>
          </p:cNvSpPr>
          <p:nvPr>
            <p:ph type="ftr" sz="quarter" idx="11"/>
          </p:nvPr>
        </p:nvSpPr>
        <p:spPr>
          <a:xfrm>
            <a:off x="984313" y="6429184"/>
            <a:ext cx="9726019" cy="365125"/>
          </a:xfrm>
        </p:spPr>
        <p:txBody>
          <a:bodyPr anchor="b">
            <a:normAutofit/>
          </a:bodyPr>
          <a:lstStyle/>
          <a:p>
            <a:pPr>
              <a:spcAft>
                <a:spcPts val="600"/>
              </a:spcAft>
            </a:pPr>
            <a:r>
              <a:rPr lang="en-US" dirty="0"/>
              <a:t>How To Get Paid Refresher</a:t>
            </a:r>
          </a:p>
        </p:txBody>
      </p:sp>
      <p:sp>
        <p:nvSpPr>
          <p:cNvPr id="4" name="Slide Number Placeholder 3">
            <a:extLst>
              <a:ext uri="{FF2B5EF4-FFF2-40B4-BE49-F238E27FC236}">
                <a16:creationId xmlns:a16="http://schemas.microsoft.com/office/drawing/2014/main" id="{D7B33464-A5B4-AE61-4651-764F4D083E9C}"/>
              </a:ext>
            </a:extLst>
          </p:cNvPr>
          <p:cNvSpPr>
            <a:spLocks noGrp="1"/>
          </p:cNvSpPr>
          <p:nvPr>
            <p:ph type="sldNum" sz="quarter" idx="12"/>
          </p:nvPr>
        </p:nvSpPr>
        <p:spPr>
          <a:xfrm>
            <a:off x="267884" y="6429184"/>
            <a:ext cx="537235" cy="365125"/>
          </a:xfrm>
        </p:spPr>
        <p:txBody>
          <a:bodyPr anchor="b">
            <a:normAutofit/>
          </a:bodyPr>
          <a:lstStyle/>
          <a:p>
            <a:pPr>
              <a:spcAft>
                <a:spcPts val="600"/>
              </a:spcAft>
            </a:pPr>
            <a:fld id="{BC8AEE7E-FAD4-4EE3-9D98-D5CFF485C706}" type="slidenum">
              <a:rPr lang="en-US" smtClean="0"/>
              <a:pPr>
                <a:spcAft>
                  <a:spcPts val="600"/>
                </a:spcAft>
              </a:pPr>
              <a:t>45</a:t>
            </a:fld>
            <a:endParaRPr lang="en-US" dirty="0"/>
          </a:p>
        </p:txBody>
      </p:sp>
      <p:graphicFrame>
        <p:nvGraphicFramePr>
          <p:cNvPr id="5" name="Content Placeholder 4">
            <a:extLst>
              <a:ext uri="{FF2B5EF4-FFF2-40B4-BE49-F238E27FC236}">
                <a16:creationId xmlns:a16="http://schemas.microsoft.com/office/drawing/2014/main" id="{611DD194-FCDF-E97B-99B3-5434E67896DE}"/>
              </a:ext>
            </a:extLst>
          </p:cNvPr>
          <p:cNvGraphicFramePr>
            <a:graphicFrameLocks noGrp="1"/>
          </p:cNvGraphicFramePr>
          <p:nvPr>
            <p:ph idx="1"/>
            <p:extLst>
              <p:ext uri="{D42A27DB-BD31-4B8C-83A1-F6EECF244321}">
                <p14:modId xmlns:p14="http://schemas.microsoft.com/office/powerpoint/2010/main" val="4116937854"/>
              </p:ext>
            </p:extLst>
          </p:nvPr>
        </p:nvGraphicFramePr>
        <p:xfrm>
          <a:off x="352555" y="1146950"/>
          <a:ext cx="1105204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060906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71C89-4CC4-5AE3-E20A-462664CF1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61D3D-9B94-EE60-6CA2-3F3E5B439147}"/>
              </a:ext>
            </a:extLst>
          </p:cNvPr>
          <p:cNvSpPr>
            <a:spLocks noGrp="1"/>
          </p:cNvSpPr>
          <p:nvPr>
            <p:ph type="title"/>
          </p:nvPr>
        </p:nvSpPr>
        <p:spPr>
          <a:xfrm>
            <a:off x="258763" y="188913"/>
            <a:ext cx="10086975" cy="784481"/>
          </a:xfrm>
        </p:spPr>
        <p:txBody>
          <a:bodyPr anchor="t">
            <a:normAutofit/>
          </a:bodyPr>
          <a:lstStyle/>
          <a:p>
            <a:r>
              <a:rPr lang="en-US" sz="3200" dirty="0">
                <a:solidFill>
                  <a:schemeClr val="bg2">
                    <a:lumMod val="75000"/>
                  </a:schemeClr>
                </a:solidFill>
              </a:rPr>
              <a:t>Common Authorization &amp; Eligibility Disruptions</a:t>
            </a:r>
          </a:p>
        </p:txBody>
      </p:sp>
      <p:graphicFrame>
        <p:nvGraphicFramePr>
          <p:cNvPr id="12" name="Content Placeholder 6">
            <a:extLst>
              <a:ext uri="{FF2B5EF4-FFF2-40B4-BE49-F238E27FC236}">
                <a16:creationId xmlns:a16="http://schemas.microsoft.com/office/drawing/2014/main" id="{75CBB901-8BB7-68E8-71CF-CAA5DF50D160}"/>
              </a:ext>
            </a:extLst>
          </p:cNvPr>
          <p:cNvGraphicFramePr>
            <a:graphicFrameLocks noGrp="1"/>
          </p:cNvGraphicFramePr>
          <p:nvPr>
            <p:ph idx="1"/>
            <p:extLst>
              <p:ext uri="{D42A27DB-BD31-4B8C-83A1-F6EECF244321}">
                <p14:modId xmlns:p14="http://schemas.microsoft.com/office/powerpoint/2010/main" val="2250281224"/>
              </p:ext>
            </p:extLst>
          </p:nvPr>
        </p:nvGraphicFramePr>
        <p:xfrm>
          <a:off x="352555" y="680485"/>
          <a:ext cx="11052048" cy="5748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1E42C0C1-8435-0B97-CE5B-47B4FA91D032}"/>
              </a:ext>
            </a:extLst>
          </p:cNvPr>
          <p:cNvSpPr>
            <a:spLocks noGrp="1"/>
          </p:cNvSpPr>
          <p:nvPr>
            <p:ph type="ftr" sz="quarter" idx="11"/>
          </p:nvPr>
        </p:nvSpPr>
        <p:spPr/>
        <p:txBody>
          <a:bodyPr/>
          <a:lstStyle/>
          <a:p>
            <a:r>
              <a:rPr lang="en-US" dirty="0"/>
              <a:t>How To Get Paid Refresher</a:t>
            </a:r>
          </a:p>
        </p:txBody>
      </p:sp>
      <p:sp>
        <p:nvSpPr>
          <p:cNvPr id="4" name="Slide Number Placeholder 3">
            <a:extLst>
              <a:ext uri="{FF2B5EF4-FFF2-40B4-BE49-F238E27FC236}">
                <a16:creationId xmlns:a16="http://schemas.microsoft.com/office/drawing/2014/main" id="{9F28ACF7-1FF0-785E-8600-E526B5ECE53A}"/>
              </a:ext>
            </a:extLst>
          </p:cNvPr>
          <p:cNvSpPr>
            <a:spLocks noGrp="1"/>
          </p:cNvSpPr>
          <p:nvPr>
            <p:ph type="sldNum" sz="quarter" idx="12"/>
          </p:nvPr>
        </p:nvSpPr>
        <p:spPr/>
        <p:txBody>
          <a:bodyPr/>
          <a:lstStyle/>
          <a:p>
            <a:fld id="{BC8AEE7E-FAD4-4EE3-9D98-D5CFF485C706}" type="slidenum">
              <a:rPr lang="en-US" smtClean="0"/>
              <a:t>46</a:t>
            </a:fld>
            <a:endParaRPr lang="en-US" dirty="0"/>
          </a:p>
        </p:txBody>
      </p:sp>
    </p:spTree>
    <p:extLst>
      <p:ext uri="{BB962C8B-B14F-4D97-AF65-F5344CB8AC3E}">
        <p14:creationId xmlns:p14="http://schemas.microsoft.com/office/powerpoint/2010/main" val="3817345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A4A9D-20B6-7F78-CCE7-9A1C7DE5E6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4F6F09-18DA-C06F-E5C0-BCA94916CE63}"/>
              </a:ext>
            </a:extLst>
          </p:cNvPr>
          <p:cNvSpPr>
            <a:spLocks noGrp="1"/>
          </p:cNvSpPr>
          <p:nvPr>
            <p:ph type="ctrTitle"/>
          </p:nvPr>
        </p:nvSpPr>
        <p:spPr/>
        <p:txBody>
          <a:bodyPr/>
          <a:lstStyle/>
          <a:p>
            <a:r>
              <a:rPr lang="en-US" dirty="0">
                <a:gradFill>
                  <a:gsLst>
                    <a:gs pos="37000">
                      <a:srgbClr val="23AE4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THANK YOU FOR PARTICIPATING!</a:t>
            </a:r>
          </a:p>
        </p:txBody>
      </p:sp>
    </p:spTree>
    <p:extLst>
      <p:ext uri="{BB962C8B-B14F-4D97-AF65-F5344CB8AC3E}">
        <p14:creationId xmlns:p14="http://schemas.microsoft.com/office/powerpoint/2010/main" val="82160805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Legal</a:t>
            </a:r>
          </a:p>
        </p:txBody>
      </p:sp>
      <p:sp>
        <p:nvSpPr>
          <p:cNvPr id="6" name="Content Placeholder 5"/>
          <p:cNvSpPr>
            <a:spLocks noGrp="1"/>
          </p:cNvSpPr>
          <p:nvPr>
            <p:ph idx="1"/>
          </p:nvPr>
        </p:nvSpPr>
        <p:spPr>
          <a:xfrm>
            <a:off x="352554" y="1916970"/>
            <a:ext cx="11052048" cy="4351338"/>
          </a:xfrm>
        </p:spPr>
        <p:txBody>
          <a:bodyPr anchor="b"/>
          <a:lstStyle/>
          <a:p>
            <a:pPr marL="0" indent="0">
              <a:buNone/>
            </a:pPr>
            <a:r>
              <a:rPr lang="en-US" sz="1300" i="1" dirty="0">
                <a:ea typeface="ＭＳ 明朝"/>
                <a:cs typeface="Calibri"/>
              </a:rPr>
              <a:t>This presentation may include material non-public information about Magellan Health, Inc. (“Magellan”), a subsidiary of Centene Corporation. By receipt of this presentation each recipient acknowledges that it is aware that the United States securities laws prohibit any person or entity in possession of material non-public information about a company or its affiliates from purchasing or selling securities of such company or from the communication of such information to any other person under circumstance in which it is reasonably foreseeable that such person may purchase or sell such securities with the benefit of such information.</a:t>
            </a:r>
            <a:endParaRPr lang="en-US" sz="1300" dirty="0">
              <a:ea typeface="ＭＳ 明朝"/>
              <a:cs typeface="Times New Roman"/>
            </a:endParaRPr>
          </a:p>
          <a:p>
            <a:pPr marL="0" indent="0">
              <a:buNone/>
            </a:pPr>
            <a:r>
              <a:rPr lang="en-US" sz="1300" i="1" dirty="0">
                <a:ea typeface="ＭＳ 明朝"/>
                <a:cs typeface="Calibri"/>
              </a:rPr>
              <a:t>The information presented in this presentation is confidential and expected to be used for the sole purpose of considering the purchase of Magellan services. By receipt of this presentation, each recipient agrees that the information contained herein will be kept confidential. The attached material shall not be photocopied, reproduced, distributed to or disclosed to others at any time without the prior written consent of Magellan. </a:t>
            </a:r>
            <a:endParaRPr lang="en-US" sz="1300" dirty="0">
              <a:ea typeface="ＭＳ 明朝"/>
              <a:cs typeface="Times New Roman"/>
            </a:endParaRPr>
          </a:p>
        </p:txBody>
      </p:sp>
      <p:sp>
        <p:nvSpPr>
          <p:cNvPr id="4" name="Slide Number Placeholder 3"/>
          <p:cNvSpPr>
            <a:spLocks noGrp="1"/>
          </p:cNvSpPr>
          <p:nvPr>
            <p:ph type="sldNum" sz="quarter" idx="12"/>
          </p:nvPr>
        </p:nvSpPr>
        <p:spPr/>
        <p:txBody>
          <a:bodyPr/>
          <a:lstStyle/>
          <a:p>
            <a:fld id="{BC8AEE7E-FAD4-4EE3-9D98-D5CFF485C706}" type="slidenum">
              <a:rPr lang="en-US" smtClean="0"/>
              <a:t>48</a:t>
            </a:fld>
            <a:endParaRPr lang="en-US" dirty="0"/>
          </a:p>
        </p:txBody>
      </p:sp>
    </p:spTree>
    <p:extLst>
      <p:ext uri="{BB962C8B-B14F-4D97-AF65-F5344CB8AC3E}">
        <p14:creationId xmlns:p14="http://schemas.microsoft.com/office/powerpoint/2010/main" val="128489253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Confidentiality statement</a:t>
            </a:r>
          </a:p>
        </p:txBody>
      </p:sp>
      <p:sp>
        <p:nvSpPr>
          <p:cNvPr id="6" name="Content Placeholder 5"/>
          <p:cNvSpPr>
            <a:spLocks noGrp="1"/>
          </p:cNvSpPr>
          <p:nvPr>
            <p:ph idx="1"/>
          </p:nvPr>
        </p:nvSpPr>
        <p:spPr>
          <a:xfrm>
            <a:off x="352554" y="1916970"/>
            <a:ext cx="11052048" cy="4351338"/>
          </a:xfrm>
        </p:spPr>
        <p:txBody>
          <a:bodyPr anchor="b"/>
          <a:lstStyle/>
          <a:p>
            <a:pPr marL="0" indent="0">
              <a:buNone/>
            </a:pPr>
            <a:r>
              <a:rPr lang="en-US" sz="1300" i="1" dirty="0">
                <a:ea typeface="ＭＳ 明朝"/>
                <a:cs typeface="Calibri"/>
              </a:rPr>
              <a:t>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Inc., a subsidiary of Centene Corporation.</a:t>
            </a:r>
            <a:endParaRPr lang="en-US" sz="1300" dirty="0">
              <a:ea typeface="ＭＳ 明朝"/>
              <a:cs typeface="Times New Roman"/>
            </a:endParaRPr>
          </a:p>
          <a:p>
            <a:pPr marL="0" indent="0">
              <a:buNone/>
            </a:pPr>
            <a:r>
              <a:rPr lang="en-US" sz="1300" i="1" dirty="0">
                <a:ea typeface="ＭＳ 明朝"/>
                <a:cs typeface="Calibri"/>
              </a:rPr>
              <a:t>The information contained in this presentation is intended for educational purposes only and is not intended to define a standard of care or exclusive course of treatment, nor be a substitute for treatment.</a:t>
            </a:r>
            <a:endParaRPr lang="en-US" sz="1300" dirty="0">
              <a:ea typeface="ＭＳ 明朝"/>
              <a:cs typeface="Times New Roman"/>
            </a:endParaRPr>
          </a:p>
          <a:p>
            <a:pPr marL="0" indent="0">
              <a:buNone/>
            </a:pPr>
            <a:r>
              <a:rPr lang="en-US" sz="1300" i="1" dirty="0">
                <a:solidFill>
                  <a:srgbClr val="FF0000"/>
                </a:solidFill>
                <a:ea typeface="ＭＳ 明朝"/>
                <a:cs typeface="Calibri"/>
              </a:rPr>
              <a:t>*If the presentation includes legal information (e.g., an explanation of parity or HIPAA), add this: </a:t>
            </a:r>
            <a:r>
              <a:rPr lang="en-US" sz="1300" i="1" dirty="0">
                <a:ea typeface="ＭＳ 明朝"/>
                <a:cs typeface="Calibri"/>
              </a:rPr>
              <a:t>The information contained in this presentation is intended for educational purposes only and should not be considered legal advice. Recipients are encouraged to obtain legal guidance from their own legal advisors.</a:t>
            </a:r>
            <a:endParaRPr lang="en-US" sz="1300" dirty="0">
              <a:ea typeface="ＭＳ 明朝"/>
              <a:cs typeface="Times New Roman"/>
            </a:endParaRPr>
          </a:p>
        </p:txBody>
      </p:sp>
      <p:sp>
        <p:nvSpPr>
          <p:cNvPr id="4" name="Slide Number Placeholder 3"/>
          <p:cNvSpPr>
            <a:spLocks noGrp="1"/>
          </p:cNvSpPr>
          <p:nvPr>
            <p:ph type="sldNum" sz="quarter" idx="12"/>
          </p:nvPr>
        </p:nvSpPr>
        <p:spPr/>
        <p:txBody>
          <a:bodyPr/>
          <a:lstStyle/>
          <a:p>
            <a:fld id="{BC8AEE7E-FAD4-4EE3-9D98-D5CFF485C706}" type="slidenum">
              <a:rPr lang="en-US" smtClean="0"/>
              <a:t>49</a:t>
            </a:fld>
            <a:endParaRPr lang="en-US" dirty="0"/>
          </a:p>
        </p:txBody>
      </p:sp>
    </p:spTree>
    <p:extLst>
      <p:ext uri="{BB962C8B-B14F-4D97-AF65-F5344CB8AC3E}">
        <p14:creationId xmlns:p14="http://schemas.microsoft.com/office/powerpoint/2010/main" val="26474175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2215-4492-4B97-AE66-F20738A72824}"/>
              </a:ext>
            </a:extLst>
          </p:cNvPr>
          <p:cNvSpPr>
            <a:spLocks noGrp="1"/>
          </p:cNvSpPr>
          <p:nvPr>
            <p:ph type="title"/>
          </p:nvPr>
        </p:nvSpPr>
        <p:spPr>
          <a:xfrm>
            <a:off x="267883" y="239742"/>
            <a:ext cx="8625393" cy="1131147"/>
          </a:xfrm>
        </p:spPr>
        <p:txBody>
          <a:bodyPr/>
          <a:lstStyle/>
          <a:p>
            <a:r>
              <a:rPr lang="en-US" sz="3200" dirty="0">
                <a:solidFill>
                  <a:srgbClr val="0070C0"/>
                </a:solidFill>
              </a:rPr>
              <a:t>Assessing and Screening CSoC Youth</a:t>
            </a:r>
          </a:p>
        </p:txBody>
      </p:sp>
      <p:sp>
        <p:nvSpPr>
          <p:cNvPr id="3" name="Content Placeholder 2">
            <a:extLst>
              <a:ext uri="{FF2B5EF4-FFF2-40B4-BE49-F238E27FC236}">
                <a16:creationId xmlns:a16="http://schemas.microsoft.com/office/drawing/2014/main" id="{AB2215B0-4D2B-46EA-B6DC-7D55475ED493}"/>
              </a:ext>
            </a:extLst>
          </p:cNvPr>
          <p:cNvSpPr>
            <a:spLocks noGrp="1"/>
          </p:cNvSpPr>
          <p:nvPr>
            <p:ph idx="1"/>
          </p:nvPr>
        </p:nvSpPr>
        <p:spPr>
          <a:xfrm>
            <a:off x="536500" y="805315"/>
            <a:ext cx="10392055" cy="3840427"/>
          </a:xfrm>
        </p:spPr>
        <p:txBody>
          <a:bodyPr wrap="square"/>
          <a:lstStyle/>
          <a:p>
            <a:r>
              <a:rPr lang="en-US" sz="1600" dirty="0"/>
              <a:t>Evaluating members for coexisting substance use and mental health disorders or presenting signs and symptoms that may be influenced by co-occurring issues is an important part of providing care.</a:t>
            </a:r>
          </a:p>
          <a:p>
            <a:r>
              <a:rPr lang="en-US" sz="1600" b="1" i="1" spc="100" dirty="0">
                <a:solidFill>
                  <a:schemeClr val="accent1"/>
                </a:solidFill>
              </a:rPr>
              <a:t>Did you know? </a:t>
            </a:r>
            <a:r>
              <a:rPr lang="en-US" sz="1600" dirty="0"/>
              <a:t>CSoC has a built-in assessment and screening program which provides important psychosocial information that can be used by all providers working with one of our youth and families. </a:t>
            </a:r>
          </a:p>
          <a:p>
            <a:r>
              <a:rPr lang="en-US" sz="1600" dirty="0"/>
              <a:t>All youth enrolled in CSoC must complete a comprehensive assessment to support clinical eligibility determinations and identify any behavioral health/substance use needs that should be addressed on the youth’s Plan of Care. </a:t>
            </a:r>
          </a:p>
          <a:p>
            <a:r>
              <a:rPr lang="en-US" sz="1600" dirty="0"/>
              <a:t>The assessment, which takes place at enrollment and every 180-days thereafter, consists of the Child and Adolescent Needs and Strengths (CANS) Comprehensive and the Independent Behavioral Health Assessment (IBHA).  </a:t>
            </a:r>
          </a:p>
          <a:p>
            <a:r>
              <a:rPr lang="en-US" sz="1600" dirty="0"/>
              <a:t>Wraparound Agencies are responsible for overseeing the assessment process, including scheduling, coordinating with families and monitoring completion of assessments in accordance with waiver requirements. Please see the </a:t>
            </a:r>
            <a:r>
              <a:rPr lang="en-US" sz="1600" dirty="0">
                <a:solidFill>
                  <a:schemeClr val="bg2">
                    <a:lumMod val="50000"/>
                  </a:schemeClr>
                </a:solidFill>
                <a:hlinkClick r:id="rId3">
                  <a:extLst>
                    <a:ext uri="{A12FA001-AC4F-418D-AE19-62706E023703}">
                      <ahyp:hlinkClr xmlns:ahyp="http://schemas.microsoft.com/office/drawing/2018/hyperlinkcolor" val="tx"/>
                    </a:ext>
                  </a:extLst>
                </a:hlinkClick>
              </a:rPr>
              <a:t>CSoC Standard Operating Procedures</a:t>
            </a:r>
            <a:r>
              <a:rPr lang="en-US" sz="1600" dirty="0">
                <a:solidFill>
                  <a:schemeClr val="bg2">
                    <a:lumMod val="50000"/>
                  </a:schemeClr>
                </a:solidFill>
              </a:rPr>
              <a:t> </a:t>
            </a:r>
            <a:r>
              <a:rPr lang="en-US" sz="1600" dirty="0"/>
              <a:t>for more information on responsibilities of Wraparound Agencies, the Family Support Organization and Magellan. </a:t>
            </a:r>
          </a:p>
          <a:p>
            <a:endParaRPr lang="en-US" sz="1400" dirty="0"/>
          </a:p>
          <a:p>
            <a:endParaRPr lang="en-US" sz="1400" dirty="0"/>
          </a:p>
          <a:p>
            <a:endParaRPr lang="en-US" dirty="0"/>
          </a:p>
        </p:txBody>
      </p:sp>
      <p:sp>
        <p:nvSpPr>
          <p:cNvPr id="6" name="Rectangle 5">
            <a:extLst>
              <a:ext uri="{FF2B5EF4-FFF2-40B4-BE49-F238E27FC236}">
                <a16:creationId xmlns:a16="http://schemas.microsoft.com/office/drawing/2014/main" id="{0BEFE5E6-6A53-42F1-9167-8B0234424AEE}"/>
              </a:ext>
            </a:extLst>
          </p:cNvPr>
          <p:cNvSpPr/>
          <p:nvPr/>
        </p:nvSpPr>
        <p:spPr>
          <a:xfrm>
            <a:off x="2179830" y="4606135"/>
            <a:ext cx="7179195" cy="16579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800" b="1" i="1" dirty="0">
                <a:solidFill>
                  <a:schemeClr val="accent1">
                    <a:lumMod val="50000"/>
                  </a:schemeClr>
                </a:solidFill>
              </a:rPr>
              <a:t>Key Documentation Requirements for CSoC Providers</a:t>
            </a:r>
          </a:p>
          <a:p>
            <a:pPr algn="ctr">
              <a:spcBef>
                <a:spcPts val="600"/>
              </a:spcBef>
              <a:spcAft>
                <a:spcPts val="600"/>
              </a:spcAft>
            </a:pPr>
            <a:r>
              <a:rPr lang="en-US" sz="1200" b="1" i="1" dirty="0">
                <a:solidFill>
                  <a:schemeClr val="accent1">
                    <a:lumMod val="50000"/>
                  </a:schemeClr>
                </a:solidFill>
              </a:rPr>
              <a:t> </a:t>
            </a:r>
            <a:r>
              <a:rPr lang="en-US" sz="1400" dirty="0">
                <a:solidFill>
                  <a:schemeClr val="accent1">
                    <a:lumMod val="50000"/>
                  </a:schemeClr>
                </a:solidFill>
              </a:rPr>
              <a:t>LDH requires CSoC providers to have a copy of the youth’s current IBHA and CANS as well as the youth’s Plan of Care (POC) in the member’s treatment record.  The youth’s Wraparound Agency will share these documents with you throughout the youth’s enrollment in CSoC. This way all behavioral health providers are working through a single plan of care that is guided by the principles of wrapround.</a:t>
            </a:r>
            <a:endParaRPr lang="en-US" sz="1200" dirty="0">
              <a:solidFill>
                <a:schemeClr val="accent1">
                  <a:lumMod val="50000"/>
                </a:schemeClr>
              </a:solidFill>
            </a:endParaRPr>
          </a:p>
        </p:txBody>
      </p:sp>
      <p:sp>
        <p:nvSpPr>
          <p:cNvPr id="4" name="Footer Placeholder 3">
            <a:extLst>
              <a:ext uri="{FF2B5EF4-FFF2-40B4-BE49-F238E27FC236}">
                <a16:creationId xmlns:a16="http://schemas.microsoft.com/office/drawing/2014/main" id="{D67580E7-D671-1D7D-5224-8978F9A1D789}"/>
              </a:ext>
            </a:extLst>
          </p:cNvPr>
          <p:cNvSpPr>
            <a:spLocks noGrp="1"/>
          </p:cNvSpPr>
          <p:nvPr>
            <p:ph type="ftr" sz="quarter" idx="11"/>
          </p:nvPr>
        </p:nvSpPr>
        <p:spPr/>
        <p:txBody>
          <a:bodyPr/>
          <a:lstStyle/>
          <a:p>
            <a:r>
              <a:rPr lang="en-US" dirty="0"/>
              <a:t>How To Get Paid Refresher</a:t>
            </a:r>
          </a:p>
        </p:txBody>
      </p:sp>
      <p:sp>
        <p:nvSpPr>
          <p:cNvPr id="5" name="Slide Number Placeholder 4">
            <a:extLst>
              <a:ext uri="{FF2B5EF4-FFF2-40B4-BE49-F238E27FC236}">
                <a16:creationId xmlns:a16="http://schemas.microsoft.com/office/drawing/2014/main" id="{03ACE304-EB29-DAB3-C142-0E22E9A41FFD}"/>
              </a:ext>
            </a:extLst>
          </p:cNvPr>
          <p:cNvSpPr>
            <a:spLocks noGrp="1"/>
          </p:cNvSpPr>
          <p:nvPr>
            <p:ph type="sldNum" sz="quarter" idx="12"/>
          </p:nvPr>
        </p:nvSpPr>
        <p:spPr/>
        <p:txBody>
          <a:bodyPr/>
          <a:lstStyle/>
          <a:p>
            <a:fld id="{BC8AEE7E-FAD4-4EE3-9D98-D5CFF485C706}" type="slidenum">
              <a:rPr lang="en-US" smtClean="0"/>
              <a:t>5</a:t>
            </a:fld>
            <a:endParaRPr lang="en-US" dirty="0"/>
          </a:p>
        </p:txBody>
      </p:sp>
    </p:spTree>
    <p:extLst>
      <p:ext uri="{BB962C8B-B14F-4D97-AF65-F5344CB8AC3E}">
        <p14:creationId xmlns:p14="http://schemas.microsoft.com/office/powerpoint/2010/main" val="845394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CF95-22F9-426C-A9DC-C4B1F0EEDE35}"/>
              </a:ext>
            </a:extLst>
          </p:cNvPr>
          <p:cNvSpPr>
            <a:spLocks noGrp="1"/>
          </p:cNvSpPr>
          <p:nvPr>
            <p:ph type="title"/>
          </p:nvPr>
        </p:nvSpPr>
        <p:spPr/>
        <p:txBody>
          <a:bodyPr/>
          <a:lstStyle/>
          <a:p>
            <a:r>
              <a:rPr lang="en-US" sz="3200" dirty="0">
                <a:solidFill>
                  <a:srgbClr val="0070C0"/>
                </a:solidFill>
              </a:rPr>
              <a:t>Magellan’s CSoC Screening Program</a:t>
            </a:r>
          </a:p>
        </p:txBody>
      </p:sp>
      <p:sp>
        <p:nvSpPr>
          <p:cNvPr id="3" name="Content Placeholder 2">
            <a:extLst>
              <a:ext uri="{FF2B5EF4-FFF2-40B4-BE49-F238E27FC236}">
                <a16:creationId xmlns:a16="http://schemas.microsoft.com/office/drawing/2014/main" id="{74CC466D-6387-420D-9A6A-AA742F9F819E}"/>
              </a:ext>
            </a:extLst>
          </p:cNvPr>
          <p:cNvSpPr>
            <a:spLocks noGrp="1"/>
          </p:cNvSpPr>
          <p:nvPr>
            <p:ph idx="1"/>
          </p:nvPr>
        </p:nvSpPr>
        <p:spPr>
          <a:xfrm>
            <a:off x="634182" y="944488"/>
            <a:ext cx="10854812" cy="3421035"/>
          </a:xfrm>
        </p:spPr>
        <p:txBody>
          <a:bodyPr/>
          <a:lstStyle/>
          <a:p>
            <a:r>
              <a:rPr lang="en-US" sz="2000" dirty="0"/>
              <a:t>Magellan also promotes the use of screening tools for all providers to further enhance assessing members. </a:t>
            </a:r>
          </a:p>
          <a:p>
            <a:r>
              <a:rPr lang="en-US" sz="2000" dirty="0"/>
              <a:t>Screening tools are easy to understand and can help provide a common language between you and the youth and family when discussing symptoms. They can also provide an easy way for you and the family to monitor progress throughout treatment.</a:t>
            </a:r>
          </a:p>
          <a:p>
            <a:pPr lvl="0"/>
            <a:r>
              <a:rPr lang="en-US" sz="2000" dirty="0"/>
              <a:t>Providers can access the following public-domain screens through Magellan of Louisiana provider website:</a:t>
            </a:r>
          </a:p>
          <a:p>
            <a:pPr lvl="1"/>
            <a:r>
              <a:rPr lang="en-US" sz="1600" dirty="0"/>
              <a:t>Patient Health Questionnaire 9 (PHQ-9)</a:t>
            </a:r>
          </a:p>
          <a:p>
            <a:pPr lvl="1"/>
            <a:r>
              <a:rPr lang="en-US" sz="1600" dirty="0"/>
              <a:t>Mood and Feelings Questionnaire - Short Version (MFQ-SV) </a:t>
            </a:r>
          </a:p>
          <a:p>
            <a:pPr lvl="1"/>
            <a:r>
              <a:rPr lang="en-US" sz="1600" dirty="0"/>
              <a:t>The Adverse Childhood Experience (ACEs) survey </a:t>
            </a:r>
          </a:p>
          <a:p>
            <a:pPr marL="0" indent="0">
              <a:buNone/>
            </a:pPr>
            <a:endParaRPr lang="en-US" dirty="0"/>
          </a:p>
        </p:txBody>
      </p:sp>
      <p:sp>
        <p:nvSpPr>
          <p:cNvPr id="6" name="Rectangle 5">
            <a:extLst>
              <a:ext uri="{FF2B5EF4-FFF2-40B4-BE49-F238E27FC236}">
                <a16:creationId xmlns:a16="http://schemas.microsoft.com/office/drawing/2014/main" id="{E3D6984E-C8BC-4476-95AB-855CFE5CD626}"/>
              </a:ext>
            </a:extLst>
          </p:cNvPr>
          <p:cNvSpPr/>
          <p:nvPr/>
        </p:nvSpPr>
        <p:spPr>
          <a:xfrm>
            <a:off x="2502195" y="4403404"/>
            <a:ext cx="7187609" cy="198789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Bef>
                <a:spcPts val="600"/>
              </a:spcBef>
              <a:spcAft>
                <a:spcPts val="600"/>
              </a:spcAft>
            </a:pPr>
            <a:r>
              <a:rPr lang="en-US" sz="1800" b="1" i="1" dirty="0">
                <a:solidFill>
                  <a:schemeClr val="tx2"/>
                </a:solidFill>
              </a:rPr>
              <a:t>Tell us about your experience!  </a:t>
            </a:r>
          </a:p>
          <a:p>
            <a:pPr algn="ctr">
              <a:spcBef>
                <a:spcPts val="600"/>
              </a:spcBef>
              <a:spcAft>
                <a:spcPts val="600"/>
              </a:spcAft>
            </a:pPr>
            <a:r>
              <a:rPr lang="en-US" sz="1600" dirty="0">
                <a:solidFill>
                  <a:schemeClr val="tx2"/>
                </a:solidFill>
              </a:rPr>
              <a:t>We value your input into our screening program. We encourage you to contact Magellan’s Quality Improvement department if you have any questions, comments or recommendations for our screening program. You can email us at </a:t>
            </a:r>
            <a:r>
              <a:rPr lang="en-US" sz="1600" dirty="0"/>
              <a:t>LACSoCQI@magellanhealth.com.</a:t>
            </a:r>
            <a:r>
              <a:rPr lang="en-US" sz="1600" b="1" dirty="0">
                <a:solidFill>
                  <a:schemeClr val="tx2"/>
                </a:solidFill>
              </a:rPr>
              <a:t> </a:t>
            </a:r>
            <a:r>
              <a:rPr lang="en-US" sz="1600" dirty="0">
                <a:solidFill>
                  <a:schemeClr val="tx2"/>
                </a:solidFill>
              </a:rPr>
              <a:t>You can also call, write or go to our provider website to submit a comment. </a:t>
            </a:r>
          </a:p>
        </p:txBody>
      </p:sp>
      <p:sp>
        <p:nvSpPr>
          <p:cNvPr id="4" name="Footer Placeholder 3">
            <a:extLst>
              <a:ext uri="{FF2B5EF4-FFF2-40B4-BE49-F238E27FC236}">
                <a16:creationId xmlns:a16="http://schemas.microsoft.com/office/drawing/2014/main" id="{40EE9436-486B-E1B8-0042-6D6D7A3CA5D9}"/>
              </a:ext>
            </a:extLst>
          </p:cNvPr>
          <p:cNvSpPr>
            <a:spLocks noGrp="1"/>
          </p:cNvSpPr>
          <p:nvPr>
            <p:ph type="ftr" sz="quarter" idx="11"/>
          </p:nvPr>
        </p:nvSpPr>
        <p:spPr/>
        <p:txBody>
          <a:bodyPr/>
          <a:lstStyle/>
          <a:p>
            <a:r>
              <a:rPr lang="en-US" dirty="0"/>
              <a:t>How To Get Paid Refresher</a:t>
            </a:r>
          </a:p>
        </p:txBody>
      </p:sp>
      <p:sp>
        <p:nvSpPr>
          <p:cNvPr id="5" name="Slide Number Placeholder 4">
            <a:extLst>
              <a:ext uri="{FF2B5EF4-FFF2-40B4-BE49-F238E27FC236}">
                <a16:creationId xmlns:a16="http://schemas.microsoft.com/office/drawing/2014/main" id="{5CCCA991-231F-B045-AC04-B1C40EBA259E}"/>
              </a:ext>
            </a:extLst>
          </p:cNvPr>
          <p:cNvSpPr>
            <a:spLocks noGrp="1"/>
          </p:cNvSpPr>
          <p:nvPr>
            <p:ph type="sldNum" sz="quarter" idx="12"/>
          </p:nvPr>
        </p:nvSpPr>
        <p:spPr/>
        <p:txBody>
          <a:bodyPr/>
          <a:lstStyle/>
          <a:p>
            <a:fld id="{BC8AEE7E-FAD4-4EE3-9D98-D5CFF485C706}" type="slidenum">
              <a:rPr lang="en-US" smtClean="0"/>
              <a:t>6</a:t>
            </a:fld>
            <a:endParaRPr lang="en-US" dirty="0"/>
          </a:p>
        </p:txBody>
      </p:sp>
    </p:spTree>
    <p:extLst>
      <p:ext uri="{BB962C8B-B14F-4D97-AF65-F5344CB8AC3E}">
        <p14:creationId xmlns:p14="http://schemas.microsoft.com/office/powerpoint/2010/main" val="194468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E2E2-90D1-44BA-B5E4-8D60CEC6B264}"/>
              </a:ext>
            </a:extLst>
          </p:cNvPr>
          <p:cNvSpPr>
            <a:spLocks noGrp="1"/>
          </p:cNvSpPr>
          <p:nvPr>
            <p:ph type="title"/>
          </p:nvPr>
        </p:nvSpPr>
        <p:spPr/>
        <p:txBody>
          <a:bodyPr/>
          <a:lstStyle/>
          <a:p>
            <a:r>
              <a:rPr lang="en-US" dirty="0">
                <a:solidFill>
                  <a:srgbClr val="0070C0"/>
                </a:solidFill>
              </a:rPr>
              <a:t>CSoC Eligibility Criteria</a:t>
            </a:r>
          </a:p>
        </p:txBody>
      </p:sp>
      <p:sp>
        <p:nvSpPr>
          <p:cNvPr id="5" name="TextBox 4">
            <a:extLst>
              <a:ext uri="{FF2B5EF4-FFF2-40B4-BE49-F238E27FC236}">
                <a16:creationId xmlns:a16="http://schemas.microsoft.com/office/drawing/2014/main" id="{3DD13E5E-5D8B-404E-986B-F2C0BEB16208}"/>
              </a:ext>
            </a:extLst>
          </p:cNvPr>
          <p:cNvSpPr txBox="1"/>
          <p:nvPr/>
        </p:nvSpPr>
        <p:spPr>
          <a:xfrm>
            <a:off x="259417" y="890338"/>
            <a:ext cx="11465551" cy="5309146"/>
          </a:xfrm>
          <a:prstGeom prst="rect">
            <a:avLst/>
          </a:prstGeom>
          <a:noFill/>
        </p:spPr>
        <p:txBody>
          <a:bodyPr wrap="square">
            <a:spAutoFit/>
          </a:bodyPr>
          <a:lstStyle/>
          <a:p>
            <a:r>
              <a:rPr lang="en-US" sz="2000" b="0" i="0" u="none" strike="noStrike" baseline="0" dirty="0">
                <a:solidFill>
                  <a:schemeClr val="accent1">
                    <a:lumMod val="50000"/>
                  </a:schemeClr>
                </a:solidFill>
                <a:latin typeface="Calibri" panose="020F0502020204030204" pitchFamily="34" charset="0"/>
              </a:rPr>
              <a:t>There are </a:t>
            </a:r>
            <a:r>
              <a:rPr lang="en-US" sz="2000" b="1" i="0" u="none" strike="noStrike" baseline="0" dirty="0">
                <a:solidFill>
                  <a:schemeClr val="accent1">
                    <a:lumMod val="50000"/>
                  </a:schemeClr>
                </a:solidFill>
                <a:latin typeface="Calibri" panose="020F0502020204030204" pitchFamily="34" charset="0"/>
              </a:rPr>
              <a:t>two areas of eligibility </a:t>
            </a:r>
            <a:r>
              <a:rPr lang="en-US" sz="2000" b="0" i="0" u="none" strike="noStrike" baseline="0" dirty="0">
                <a:solidFill>
                  <a:schemeClr val="accent1">
                    <a:lumMod val="50000"/>
                  </a:schemeClr>
                </a:solidFill>
                <a:latin typeface="Calibri" panose="020F0502020204030204" pitchFamily="34" charset="0"/>
              </a:rPr>
              <a:t>a child/youth must meet</a:t>
            </a:r>
            <a:r>
              <a:rPr lang="en-US" sz="2000" b="1" i="0" u="none" strike="noStrike" baseline="0" dirty="0">
                <a:solidFill>
                  <a:schemeClr val="accent1">
                    <a:lumMod val="50000"/>
                  </a:schemeClr>
                </a:solidFill>
                <a:latin typeface="Calibri" panose="020F0502020204030204" pitchFamily="34" charset="0"/>
              </a:rPr>
              <a:t>: Clinical </a:t>
            </a:r>
            <a:r>
              <a:rPr lang="en-US" sz="2000" b="0" i="0" u="none" strike="noStrike" baseline="0" dirty="0">
                <a:solidFill>
                  <a:schemeClr val="accent1">
                    <a:lumMod val="50000"/>
                  </a:schemeClr>
                </a:solidFill>
                <a:latin typeface="Calibri" panose="020F0502020204030204" pitchFamily="34" charset="0"/>
              </a:rPr>
              <a:t>(also called Functional) and </a:t>
            </a:r>
            <a:r>
              <a:rPr lang="en-US" sz="2000" b="1" i="0" u="none" strike="noStrike" baseline="0" dirty="0">
                <a:solidFill>
                  <a:schemeClr val="accent1">
                    <a:lumMod val="50000"/>
                  </a:schemeClr>
                </a:solidFill>
                <a:latin typeface="Calibri" panose="020F0502020204030204" pitchFamily="34" charset="0"/>
              </a:rPr>
              <a:t>Financial</a:t>
            </a:r>
            <a:r>
              <a:rPr lang="en-US" sz="2000" b="0" i="0" u="none" strike="noStrike" baseline="0" dirty="0">
                <a:solidFill>
                  <a:schemeClr val="accent1">
                    <a:lumMod val="50000"/>
                  </a:schemeClr>
                </a:solidFill>
                <a:latin typeface="Calibri" panose="020F0502020204030204" pitchFamily="34" charset="0"/>
              </a:rPr>
              <a:t>. Clinical eligibility is determined by </a:t>
            </a:r>
            <a:r>
              <a:rPr lang="en-US" sz="2000" b="1" dirty="0">
                <a:solidFill>
                  <a:schemeClr val="accent1">
                    <a:lumMod val="50000"/>
                  </a:schemeClr>
                </a:solidFill>
                <a:latin typeface="Calibri" panose="020F0502020204030204" pitchFamily="34" charset="0"/>
              </a:rPr>
              <a:t>the </a:t>
            </a:r>
            <a:r>
              <a:rPr lang="en-US" sz="2000" b="1" i="0" u="none" strike="noStrike" baseline="0" dirty="0">
                <a:solidFill>
                  <a:schemeClr val="accent1">
                    <a:lumMod val="50000"/>
                  </a:schemeClr>
                </a:solidFill>
                <a:latin typeface="Calibri" panose="020F0502020204030204" pitchFamily="34" charset="0"/>
              </a:rPr>
              <a:t>CSoC Contractor</a:t>
            </a:r>
            <a:r>
              <a:rPr lang="en-US" sz="2000" b="0" i="0" u="none" strike="noStrike" baseline="0" dirty="0">
                <a:solidFill>
                  <a:schemeClr val="accent1">
                    <a:lumMod val="50000"/>
                  </a:schemeClr>
                </a:solidFill>
                <a:latin typeface="Calibri" panose="020F0502020204030204" pitchFamily="34" charset="0"/>
              </a:rPr>
              <a:t>, while Financial eligibility is determined by Louisiana </a:t>
            </a:r>
            <a:r>
              <a:rPr lang="en-US" sz="2000" b="1" i="0" u="none" strike="noStrike" baseline="0" dirty="0">
                <a:solidFill>
                  <a:schemeClr val="accent1">
                    <a:lumMod val="50000"/>
                  </a:schemeClr>
                </a:solidFill>
                <a:latin typeface="Calibri" panose="020F0502020204030204" pitchFamily="34" charset="0"/>
              </a:rPr>
              <a:t>Medicaid</a:t>
            </a:r>
            <a:r>
              <a:rPr lang="en-US" sz="2000" b="0" i="0" u="none" strike="noStrike" baseline="0" dirty="0">
                <a:solidFill>
                  <a:schemeClr val="accent1">
                    <a:lumMod val="50000"/>
                  </a:schemeClr>
                </a:solidFill>
                <a:latin typeface="Calibri" panose="020F0502020204030204" pitchFamily="34" charset="0"/>
              </a:rPr>
              <a:t>. </a:t>
            </a:r>
          </a:p>
          <a:p>
            <a:endParaRPr lang="en-US" sz="1600"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sz="1900" b="0" i="0" u="none" strike="noStrike" baseline="0" dirty="0">
                <a:solidFill>
                  <a:schemeClr val="accent1">
                    <a:lumMod val="50000"/>
                  </a:schemeClr>
                </a:solidFill>
                <a:latin typeface="Calibri" panose="020F0502020204030204" pitchFamily="34" charset="0"/>
              </a:rPr>
              <a:t>A child/youth eligible for CSoC will meet the following criteria: </a:t>
            </a:r>
          </a:p>
          <a:p>
            <a:pPr marL="285750" indent="-285750">
              <a:buFont typeface="Arial" panose="020B0604020202020204" pitchFamily="34" charset="0"/>
              <a:buChar char="•"/>
            </a:pPr>
            <a:r>
              <a:rPr lang="en-US" sz="1900" b="0" i="0" u="none" strike="noStrike" baseline="0" dirty="0">
                <a:solidFill>
                  <a:schemeClr val="accent1">
                    <a:lumMod val="50000"/>
                  </a:schemeClr>
                </a:solidFill>
                <a:latin typeface="Calibri" panose="020F0502020204030204" pitchFamily="34" charset="0"/>
              </a:rPr>
              <a:t> Aged </a:t>
            </a:r>
            <a:r>
              <a:rPr lang="en-US" sz="1900" b="1" i="0" u="none" strike="noStrike" baseline="0" dirty="0">
                <a:solidFill>
                  <a:schemeClr val="accent1">
                    <a:lumMod val="50000"/>
                  </a:schemeClr>
                </a:solidFill>
                <a:latin typeface="Calibri" panose="020F0502020204030204" pitchFamily="34" charset="0"/>
              </a:rPr>
              <a:t>5 through 20 </a:t>
            </a:r>
            <a:r>
              <a:rPr lang="en-US" sz="1900" b="0" i="0" u="none" strike="noStrike" baseline="0" dirty="0">
                <a:solidFill>
                  <a:schemeClr val="accent1">
                    <a:lumMod val="50000"/>
                  </a:schemeClr>
                </a:solidFill>
                <a:latin typeface="Calibri" panose="020F0502020204030204" pitchFamily="34" charset="0"/>
              </a:rPr>
              <a:t>years of age. </a:t>
            </a:r>
          </a:p>
          <a:p>
            <a:pPr marL="285750" indent="-285750">
              <a:buFont typeface="Arial" panose="020B0604020202020204" pitchFamily="34" charset="0"/>
              <a:buChar char="•"/>
            </a:pPr>
            <a:r>
              <a:rPr lang="en-US" sz="1900" b="0" i="0" u="none" strike="noStrike" baseline="0" dirty="0">
                <a:solidFill>
                  <a:schemeClr val="accent1">
                    <a:lumMod val="50000"/>
                  </a:schemeClr>
                </a:solidFill>
                <a:latin typeface="Calibri" panose="020F0502020204030204" pitchFamily="34" charset="0"/>
              </a:rPr>
              <a:t> DSM 5 </a:t>
            </a:r>
            <a:r>
              <a:rPr lang="en-US" sz="1900" b="1" i="0" u="none" strike="noStrike" baseline="0" dirty="0">
                <a:solidFill>
                  <a:schemeClr val="accent1">
                    <a:lumMod val="50000"/>
                  </a:schemeClr>
                </a:solidFill>
                <a:latin typeface="Calibri" panose="020F0502020204030204" pitchFamily="34" charset="0"/>
              </a:rPr>
              <a:t>diagnosis or</a:t>
            </a:r>
            <a:r>
              <a:rPr lang="en-US" sz="1900" b="0" i="0" u="none" strike="noStrike" baseline="0" dirty="0">
                <a:solidFill>
                  <a:schemeClr val="accent1">
                    <a:lumMod val="50000"/>
                  </a:schemeClr>
                </a:solidFill>
                <a:latin typeface="Calibri" panose="020F0502020204030204" pitchFamily="34" charset="0"/>
              </a:rPr>
              <a:t> is </a:t>
            </a:r>
            <a:r>
              <a:rPr lang="en-US" sz="1900" b="1" i="0" u="none" strike="noStrike" baseline="0" dirty="0">
                <a:solidFill>
                  <a:schemeClr val="accent1">
                    <a:lumMod val="50000"/>
                  </a:schemeClr>
                </a:solidFill>
                <a:latin typeface="Calibri" panose="020F0502020204030204" pitchFamily="34" charset="0"/>
              </a:rPr>
              <a:t>exhibiting behaviors indicating that a diagnosis may exist. </a:t>
            </a:r>
          </a:p>
          <a:p>
            <a:pPr marL="285750" indent="-285750">
              <a:buFont typeface="Arial" panose="020B0604020202020204" pitchFamily="34" charset="0"/>
              <a:buChar char="•"/>
            </a:pPr>
            <a:r>
              <a:rPr lang="en-US" sz="1900" b="0" i="0" u="none" strike="noStrike" baseline="0" dirty="0">
                <a:solidFill>
                  <a:schemeClr val="accent1">
                    <a:lumMod val="50000"/>
                  </a:schemeClr>
                </a:solidFill>
                <a:latin typeface="Calibri" panose="020F0502020204030204" pitchFamily="34" charset="0"/>
              </a:rPr>
              <a:t> Meets </a:t>
            </a:r>
            <a:r>
              <a:rPr lang="en-US" sz="1900" b="1" i="0" u="none" strike="noStrike" baseline="0" dirty="0">
                <a:solidFill>
                  <a:schemeClr val="accent1">
                    <a:lumMod val="50000"/>
                  </a:schemeClr>
                </a:solidFill>
                <a:latin typeface="Calibri" panose="020F0502020204030204" pitchFamily="34" charset="0"/>
              </a:rPr>
              <a:t>clinical eligibility for CSoC as determined by</a:t>
            </a:r>
            <a:r>
              <a:rPr lang="en-US" sz="1900" b="0" i="0" u="none" strike="noStrike" baseline="0" dirty="0">
                <a:solidFill>
                  <a:schemeClr val="accent1">
                    <a:lumMod val="50000"/>
                  </a:schemeClr>
                </a:solidFill>
                <a:latin typeface="Calibri" panose="020F0502020204030204" pitchFamily="34" charset="0"/>
              </a:rPr>
              <a:t> </a:t>
            </a:r>
            <a:r>
              <a:rPr lang="en-US" sz="1900" b="1" i="0" u="none" strike="noStrike" baseline="0" dirty="0">
                <a:solidFill>
                  <a:schemeClr val="accent1">
                    <a:lumMod val="50000"/>
                  </a:schemeClr>
                </a:solidFill>
                <a:latin typeface="Calibri" panose="020F0502020204030204" pitchFamily="34" charset="0"/>
              </a:rPr>
              <a:t>the</a:t>
            </a:r>
            <a:r>
              <a:rPr lang="en-US" sz="1900" b="0" i="0" u="none" strike="noStrike" baseline="0" dirty="0">
                <a:solidFill>
                  <a:schemeClr val="accent1">
                    <a:lumMod val="50000"/>
                  </a:schemeClr>
                </a:solidFill>
                <a:latin typeface="Calibri" panose="020F0502020204030204" pitchFamily="34" charset="0"/>
              </a:rPr>
              <a:t> Child and Adolescent Needs and Strengths  </a:t>
            </a:r>
          </a:p>
          <a:p>
            <a:r>
              <a:rPr lang="en-US" sz="1900" dirty="0">
                <a:solidFill>
                  <a:schemeClr val="accent1">
                    <a:lumMod val="50000"/>
                  </a:schemeClr>
                </a:solidFill>
                <a:latin typeface="Calibri" panose="020F0502020204030204" pitchFamily="34" charset="0"/>
              </a:rPr>
              <a:t>     </a:t>
            </a:r>
            <a:r>
              <a:rPr lang="en-US" sz="1900" b="0" i="0" u="none" strike="noStrike" baseline="0" dirty="0">
                <a:solidFill>
                  <a:schemeClr val="accent1">
                    <a:lumMod val="50000"/>
                  </a:schemeClr>
                </a:solidFill>
                <a:latin typeface="Calibri" panose="020F0502020204030204" pitchFamily="34" charset="0"/>
              </a:rPr>
              <a:t> Comprehensive scale which assesses the following areas: </a:t>
            </a:r>
          </a:p>
          <a:p>
            <a:r>
              <a:rPr lang="en-US" sz="1900" dirty="0">
                <a:solidFill>
                  <a:schemeClr val="accent1">
                    <a:lumMod val="50000"/>
                  </a:schemeClr>
                </a:solidFill>
                <a:latin typeface="Courier New" panose="02070309020205020404" pitchFamily="49" charset="0"/>
              </a:rPr>
              <a:t>     o</a:t>
            </a:r>
            <a:r>
              <a:rPr lang="en-US" sz="1900" b="0" i="0" u="none" strike="noStrike" baseline="0" dirty="0">
                <a:solidFill>
                  <a:schemeClr val="accent1">
                    <a:lumMod val="50000"/>
                  </a:schemeClr>
                </a:solidFill>
                <a:latin typeface="Courier New" panose="02070309020205020404" pitchFamily="49" charset="0"/>
              </a:rPr>
              <a:t> </a:t>
            </a:r>
            <a:r>
              <a:rPr lang="en-US" sz="1900" b="0" i="0" u="none" strike="noStrike" baseline="0" dirty="0">
                <a:solidFill>
                  <a:schemeClr val="accent1">
                    <a:lumMod val="50000"/>
                  </a:schemeClr>
                </a:solidFill>
                <a:latin typeface="Calibri" panose="020F0502020204030204" pitchFamily="34" charset="0"/>
              </a:rPr>
              <a:t>Behavioral/Emotional Diagnosis or Behaviors (e.g., impulsiveness, anxiety, depression, history of trauma,</a:t>
            </a:r>
          </a:p>
          <a:p>
            <a:r>
              <a:rPr lang="en-US" sz="1900" dirty="0">
                <a:solidFill>
                  <a:schemeClr val="accent1">
                    <a:lumMod val="50000"/>
                  </a:schemeClr>
                </a:solidFill>
                <a:latin typeface="Calibri" panose="020F0502020204030204" pitchFamily="34" charset="0"/>
              </a:rPr>
              <a:t>                 </a:t>
            </a:r>
            <a:r>
              <a:rPr lang="en-US" sz="1900" b="0" i="0" u="none" strike="noStrike" baseline="0" dirty="0">
                <a:solidFill>
                  <a:schemeClr val="accent1">
                    <a:lumMod val="50000"/>
                  </a:schemeClr>
                </a:solidFill>
                <a:latin typeface="Calibri" panose="020F0502020204030204" pitchFamily="34" charset="0"/>
              </a:rPr>
              <a:t> oppositional behavior, etc.); </a:t>
            </a:r>
          </a:p>
          <a:p>
            <a:r>
              <a:rPr lang="en-US" sz="1900" dirty="0">
                <a:solidFill>
                  <a:schemeClr val="accent1">
                    <a:lumMod val="50000"/>
                  </a:schemeClr>
                </a:solidFill>
                <a:latin typeface="Courier New" panose="02070309020205020404" pitchFamily="49" charset="0"/>
              </a:rPr>
              <a:t> </a:t>
            </a:r>
            <a:r>
              <a:rPr lang="en-US" sz="1900" b="0" i="0" u="none" strike="noStrike" baseline="0" dirty="0">
                <a:solidFill>
                  <a:schemeClr val="accent1">
                    <a:lumMod val="50000"/>
                  </a:schemeClr>
                </a:solidFill>
                <a:latin typeface="Courier New" panose="02070309020205020404" pitchFamily="49" charset="0"/>
              </a:rPr>
              <a:t>    o </a:t>
            </a:r>
            <a:r>
              <a:rPr lang="en-US" sz="1900" b="0" i="0" u="none" strike="noStrike" baseline="0" dirty="0">
                <a:solidFill>
                  <a:schemeClr val="accent1">
                    <a:lumMod val="50000"/>
                  </a:schemeClr>
                </a:solidFill>
                <a:latin typeface="Calibri" panose="020F0502020204030204" pitchFamily="34" charset="0"/>
              </a:rPr>
              <a:t>Risky Behaviors (e.g., self-harming behaviors, aggression, fire setting, threats of harm to others, etc.); </a:t>
            </a:r>
          </a:p>
          <a:p>
            <a:r>
              <a:rPr lang="en-US" sz="1900" dirty="0">
                <a:solidFill>
                  <a:schemeClr val="accent1">
                    <a:lumMod val="50000"/>
                  </a:schemeClr>
                </a:solidFill>
                <a:latin typeface="Calibri" panose="020F0502020204030204" pitchFamily="34" charset="0"/>
              </a:rPr>
              <a:t>             </a:t>
            </a:r>
            <a:r>
              <a:rPr lang="en-US" sz="1900" b="0" i="0" u="none" strike="noStrike" baseline="0" dirty="0">
                <a:solidFill>
                  <a:schemeClr val="accent1">
                    <a:lumMod val="50000"/>
                  </a:schemeClr>
                </a:solidFill>
                <a:latin typeface="Courier New" panose="02070309020205020404" pitchFamily="49" charset="0"/>
              </a:rPr>
              <a:t>o </a:t>
            </a:r>
            <a:r>
              <a:rPr lang="en-US" sz="1900" b="0" i="0" u="none" strike="noStrike" baseline="0" dirty="0">
                <a:solidFill>
                  <a:schemeClr val="accent1">
                    <a:lumMod val="50000"/>
                  </a:schemeClr>
                </a:solidFill>
                <a:latin typeface="Calibri" panose="020F0502020204030204" pitchFamily="34" charset="0"/>
              </a:rPr>
              <a:t>Difficulty functioning in various settings including family, home, school or community; </a:t>
            </a:r>
          </a:p>
          <a:p>
            <a:r>
              <a:rPr lang="en-US" sz="1900" b="0" i="0" u="none" strike="noStrike" baseline="0" dirty="0">
                <a:solidFill>
                  <a:schemeClr val="accent1">
                    <a:lumMod val="50000"/>
                  </a:schemeClr>
                </a:solidFill>
                <a:latin typeface="Courier New" panose="02070309020205020404" pitchFamily="49" charset="0"/>
              </a:rPr>
              <a:t>     o </a:t>
            </a:r>
            <a:r>
              <a:rPr lang="en-US" sz="1900" b="0" i="0" u="none" strike="noStrike" baseline="0" dirty="0">
                <a:solidFill>
                  <a:schemeClr val="accent1">
                    <a:lumMod val="50000"/>
                  </a:schemeClr>
                </a:solidFill>
                <a:latin typeface="Calibri" panose="020F0502020204030204" pitchFamily="34" charset="0"/>
              </a:rPr>
              <a:t>Caregiver need for assistance with supervision, understanding behavioral health needs, linking to </a:t>
            </a:r>
          </a:p>
          <a:p>
            <a:r>
              <a:rPr lang="en-US" sz="1900" dirty="0">
                <a:solidFill>
                  <a:schemeClr val="accent1">
                    <a:lumMod val="50000"/>
                  </a:schemeClr>
                </a:solidFill>
                <a:latin typeface="Calibri" panose="020F0502020204030204" pitchFamily="34" charset="0"/>
              </a:rPr>
              <a:t>                  </a:t>
            </a:r>
            <a:r>
              <a:rPr lang="en-US" sz="1900" b="0" i="0" u="none" strike="noStrike" baseline="0" dirty="0">
                <a:solidFill>
                  <a:schemeClr val="accent1">
                    <a:lumMod val="50000"/>
                  </a:schemeClr>
                </a:solidFill>
                <a:latin typeface="Calibri" panose="020F0502020204030204" pitchFamily="34" charset="0"/>
              </a:rPr>
              <a:t> appropriate supports and services, their own behavioral health needs, etc. </a:t>
            </a:r>
          </a:p>
          <a:p>
            <a:endParaRPr lang="en-US" dirty="0"/>
          </a:p>
        </p:txBody>
      </p:sp>
      <p:sp>
        <p:nvSpPr>
          <p:cNvPr id="6" name="Rectangle 5">
            <a:extLst>
              <a:ext uri="{FF2B5EF4-FFF2-40B4-BE49-F238E27FC236}">
                <a16:creationId xmlns:a16="http://schemas.microsoft.com/office/drawing/2014/main" id="{A224F4A4-C218-4DDA-8E61-3E6806F73002}"/>
              </a:ext>
            </a:extLst>
          </p:cNvPr>
          <p:cNvSpPr/>
          <p:nvPr/>
        </p:nvSpPr>
        <p:spPr>
          <a:xfrm>
            <a:off x="259417" y="2021485"/>
            <a:ext cx="2406316" cy="4353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Clinical Eligibility</a:t>
            </a:r>
          </a:p>
        </p:txBody>
      </p:sp>
      <p:sp>
        <p:nvSpPr>
          <p:cNvPr id="3" name="Slide Number Placeholder 2">
            <a:extLst>
              <a:ext uri="{FF2B5EF4-FFF2-40B4-BE49-F238E27FC236}">
                <a16:creationId xmlns:a16="http://schemas.microsoft.com/office/drawing/2014/main" id="{367C0316-8F59-0740-8BEB-25D255743DF0}"/>
              </a:ext>
            </a:extLst>
          </p:cNvPr>
          <p:cNvSpPr>
            <a:spLocks noGrp="1"/>
          </p:cNvSpPr>
          <p:nvPr>
            <p:ph type="sldNum" sz="quarter" idx="12"/>
          </p:nvPr>
        </p:nvSpPr>
        <p:spPr/>
        <p:txBody>
          <a:bodyPr/>
          <a:lstStyle/>
          <a:p>
            <a:fld id="{BC8AEE7E-FAD4-4EE3-9D98-D5CFF485C706}" type="slidenum">
              <a:rPr lang="en-US" smtClean="0"/>
              <a:t>7</a:t>
            </a:fld>
            <a:endParaRPr lang="en-US" dirty="0"/>
          </a:p>
        </p:txBody>
      </p:sp>
      <p:sp>
        <p:nvSpPr>
          <p:cNvPr id="4" name="Footer Placeholder 3">
            <a:extLst>
              <a:ext uri="{FF2B5EF4-FFF2-40B4-BE49-F238E27FC236}">
                <a16:creationId xmlns:a16="http://schemas.microsoft.com/office/drawing/2014/main" id="{166A4525-2C80-2BEB-665E-86B7C90B901D}"/>
              </a:ext>
            </a:extLst>
          </p:cNvPr>
          <p:cNvSpPr>
            <a:spLocks noGrp="1"/>
          </p:cNvSpPr>
          <p:nvPr>
            <p:ph type="ftr" sz="quarter" idx="3"/>
          </p:nvPr>
        </p:nvSpPr>
        <p:spPr/>
        <p:txBody>
          <a:bodyPr/>
          <a:lstStyle/>
          <a:p>
            <a:r>
              <a:rPr lang="en-US" dirty="0"/>
              <a:t>How To Get Paid Refresher</a:t>
            </a:r>
          </a:p>
        </p:txBody>
      </p:sp>
    </p:spTree>
    <p:extLst>
      <p:ext uri="{BB962C8B-B14F-4D97-AF65-F5344CB8AC3E}">
        <p14:creationId xmlns:p14="http://schemas.microsoft.com/office/powerpoint/2010/main" val="191247907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E2E2-90D1-44BA-B5E4-8D60CEC6B264}"/>
              </a:ext>
            </a:extLst>
          </p:cNvPr>
          <p:cNvSpPr>
            <a:spLocks noGrp="1"/>
          </p:cNvSpPr>
          <p:nvPr>
            <p:ph type="title"/>
          </p:nvPr>
        </p:nvSpPr>
        <p:spPr/>
        <p:txBody>
          <a:bodyPr/>
          <a:lstStyle/>
          <a:p>
            <a:r>
              <a:rPr lang="en-US" dirty="0">
                <a:solidFill>
                  <a:srgbClr val="0070C0"/>
                </a:solidFill>
              </a:rPr>
              <a:t>CSoC Eligibility Criteria (Cont’d)</a:t>
            </a:r>
          </a:p>
        </p:txBody>
      </p:sp>
      <p:sp>
        <p:nvSpPr>
          <p:cNvPr id="5" name="TextBox 4">
            <a:extLst>
              <a:ext uri="{FF2B5EF4-FFF2-40B4-BE49-F238E27FC236}">
                <a16:creationId xmlns:a16="http://schemas.microsoft.com/office/drawing/2014/main" id="{3DD13E5E-5D8B-404E-986B-F2C0BEB16208}"/>
              </a:ext>
            </a:extLst>
          </p:cNvPr>
          <p:cNvSpPr txBox="1"/>
          <p:nvPr/>
        </p:nvSpPr>
        <p:spPr>
          <a:xfrm>
            <a:off x="259417" y="890338"/>
            <a:ext cx="11465551" cy="1461939"/>
          </a:xfrm>
          <a:prstGeom prst="rect">
            <a:avLst/>
          </a:prstGeom>
          <a:noFill/>
        </p:spPr>
        <p:txBody>
          <a:bodyPr wrap="square">
            <a:spAutoFit/>
          </a:bodyPr>
          <a:lstStyle/>
          <a:p>
            <a:endParaRPr lang="en-US" sz="1600"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sz="1900" b="0" i="0" u="none" strike="noStrike" baseline="0" dirty="0">
              <a:solidFill>
                <a:schemeClr val="accent1">
                  <a:lumMod val="50000"/>
                </a:schemeClr>
              </a:solidFill>
              <a:latin typeface="Calibri" panose="020F0502020204030204" pitchFamily="34" charset="0"/>
            </a:endParaRPr>
          </a:p>
          <a:p>
            <a:endParaRPr lang="en-US" dirty="0"/>
          </a:p>
        </p:txBody>
      </p:sp>
      <p:sp>
        <p:nvSpPr>
          <p:cNvPr id="4" name="TextBox 3">
            <a:extLst>
              <a:ext uri="{FF2B5EF4-FFF2-40B4-BE49-F238E27FC236}">
                <a16:creationId xmlns:a16="http://schemas.microsoft.com/office/drawing/2014/main" id="{6D656701-EE9D-CC66-0D36-DB566E2C0B32}"/>
              </a:ext>
            </a:extLst>
          </p:cNvPr>
          <p:cNvSpPr txBox="1"/>
          <p:nvPr/>
        </p:nvSpPr>
        <p:spPr>
          <a:xfrm>
            <a:off x="672370" y="793431"/>
            <a:ext cx="10241435" cy="5632311"/>
          </a:xfrm>
          <a:prstGeom prst="rect">
            <a:avLst/>
          </a:prstGeom>
          <a:noFill/>
        </p:spPr>
        <p:txBody>
          <a:bodyPr wrap="square">
            <a:spAutoFit/>
          </a:bodyPr>
          <a:lstStyle/>
          <a:p>
            <a:pPr marL="285750" indent="-285750">
              <a:buFont typeface="Arial" panose="020B0604020202020204" pitchFamily="34" charset="0"/>
              <a:buChar char="•"/>
            </a:pPr>
            <a:r>
              <a:rPr lang="en-US" b="1" i="0" u="none" strike="noStrike" baseline="0" dirty="0">
                <a:solidFill>
                  <a:schemeClr val="accent1">
                    <a:lumMod val="50000"/>
                  </a:schemeClr>
                </a:solidFill>
                <a:latin typeface="Calibri" panose="020F0502020204030204" pitchFamily="34" charset="0"/>
              </a:rPr>
              <a:t>Currently in an out of home (OOH) placement </a:t>
            </a:r>
            <a:r>
              <a:rPr lang="en-US" b="0" i="0" u="none" strike="noStrike" baseline="0" dirty="0">
                <a:solidFill>
                  <a:schemeClr val="accent1">
                    <a:lumMod val="50000"/>
                  </a:schemeClr>
                </a:solidFill>
                <a:latin typeface="Calibri" panose="020F0502020204030204" pitchFamily="34" charset="0"/>
              </a:rPr>
              <a:t>with a </a:t>
            </a:r>
            <a:r>
              <a:rPr lang="en-US" b="1" i="0" u="none" strike="noStrike" baseline="0" dirty="0">
                <a:solidFill>
                  <a:schemeClr val="accent1">
                    <a:lumMod val="50000"/>
                  </a:schemeClr>
                </a:solidFill>
                <a:latin typeface="Calibri" panose="020F0502020204030204" pitchFamily="34" charset="0"/>
              </a:rPr>
              <a:t>projected discharge within the next 90 days or at imminent</a:t>
            </a:r>
            <a:r>
              <a:rPr lang="en-US" b="0" i="0" u="none" strike="noStrike" baseline="0" dirty="0">
                <a:solidFill>
                  <a:schemeClr val="accent1">
                    <a:lumMod val="50000"/>
                  </a:schemeClr>
                </a:solidFill>
                <a:latin typeface="Calibri" panose="020F0502020204030204" pitchFamily="34" charset="0"/>
              </a:rPr>
              <a:t> </a:t>
            </a:r>
            <a:r>
              <a:rPr lang="en-US" b="1" i="0" u="none" strike="noStrike" baseline="0" dirty="0">
                <a:solidFill>
                  <a:schemeClr val="accent1">
                    <a:lumMod val="50000"/>
                  </a:schemeClr>
                </a:solidFill>
                <a:latin typeface="Calibri" panose="020F0502020204030204" pitchFamily="34" charset="0"/>
              </a:rPr>
              <a:t>risk of OOH placement</a:t>
            </a:r>
            <a:r>
              <a:rPr lang="en-US" b="0" i="0" u="none" strike="noStrike" baseline="0" dirty="0">
                <a:solidFill>
                  <a:schemeClr val="accent1">
                    <a:lumMod val="50000"/>
                  </a:schemeClr>
                </a:solidFill>
                <a:latin typeface="Calibri" panose="020F0502020204030204" pitchFamily="34" charset="0"/>
              </a:rPr>
              <a:t>. Examples of OOH placements include, but are not limited to:</a:t>
            </a:r>
          </a:p>
          <a:p>
            <a:r>
              <a:rPr lang="en-US" dirty="0">
                <a:solidFill>
                  <a:schemeClr val="accent1">
                    <a:lumMod val="50000"/>
                  </a:schemeClr>
                </a:solidFill>
                <a:latin typeface="Calibri" panose="020F0502020204030204" pitchFamily="34" charset="0"/>
              </a:rPr>
              <a:t>             o  </a:t>
            </a:r>
            <a:r>
              <a:rPr lang="en-US" b="0" i="0" u="none" strike="noStrike" baseline="0" dirty="0">
                <a:solidFill>
                  <a:schemeClr val="accent1">
                    <a:lumMod val="50000"/>
                  </a:schemeClr>
                </a:solidFill>
                <a:latin typeface="Calibri" panose="020F0502020204030204" pitchFamily="34" charset="0"/>
              </a:rPr>
              <a:t> Psychiatric Hospitals/Residential Treatment Facilities, </a:t>
            </a:r>
          </a:p>
          <a:p>
            <a:r>
              <a:rPr lang="en-US" dirty="0">
                <a:solidFill>
                  <a:schemeClr val="accent1">
                    <a:lumMod val="50000"/>
                  </a:schemeClr>
                </a:solidFill>
                <a:latin typeface="Calibri" panose="020F0502020204030204" pitchFamily="34" charset="0"/>
              </a:rPr>
              <a:t>             o   </a:t>
            </a:r>
            <a:r>
              <a:rPr lang="en-US" b="0" i="0" u="none" strike="noStrike" baseline="0" dirty="0">
                <a:solidFill>
                  <a:schemeClr val="accent1">
                    <a:lumMod val="50000"/>
                  </a:schemeClr>
                </a:solidFill>
                <a:latin typeface="Calibri" panose="020F0502020204030204" pitchFamily="34" charset="0"/>
              </a:rPr>
              <a:t>Therapeutic Group Home, </a:t>
            </a:r>
          </a:p>
          <a:p>
            <a:r>
              <a:rPr lang="en-US" b="0" i="0" u="none" strike="noStrike" baseline="0" dirty="0">
                <a:solidFill>
                  <a:schemeClr val="accent1">
                    <a:lumMod val="50000"/>
                  </a:schemeClr>
                </a:solidFill>
                <a:latin typeface="Calibri" panose="020F0502020204030204" pitchFamily="34" charset="0"/>
              </a:rPr>
              <a:t>             o   Therapeutic Foster Care, </a:t>
            </a:r>
          </a:p>
          <a:p>
            <a:r>
              <a:rPr lang="en-US" dirty="0">
                <a:solidFill>
                  <a:schemeClr val="accent1">
                    <a:lumMod val="50000"/>
                  </a:schemeClr>
                </a:solidFill>
                <a:latin typeface="Calibri" panose="020F0502020204030204" pitchFamily="34" charset="0"/>
              </a:rPr>
              <a:t>             o   </a:t>
            </a:r>
            <a:r>
              <a:rPr lang="en-US" b="0" i="0" u="none" strike="noStrike" baseline="0" dirty="0">
                <a:solidFill>
                  <a:schemeClr val="accent1">
                    <a:lumMod val="50000"/>
                  </a:schemeClr>
                </a:solidFill>
                <a:latin typeface="Calibri" panose="020F0502020204030204" pitchFamily="34" charset="0"/>
              </a:rPr>
              <a:t>Non-medical group home, </a:t>
            </a:r>
          </a:p>
          <a:p>
            <a:r>
              <a:rPr lang="en-US" dirty="0">
                <a:solidFill>
                  <a:schemeClr val="accent1">
                    <a:lumMod val="50000"/>
                  </a:schemeClr>
                </a:solidFill>
                <a:latin typeface="Calibri" panose="020F0502020204030204" pitchFamily="34" charset="0"/>
              </a:rPr>
              <a:t>             o   </a:t>
            </a:r>
            <a:r>
              <a:rPr lang="en-US" b="0" i="0" u="none" strike="noStrike" baseline="0" dirty="0">
                <a:solidFill>
                  <a:schemeClr val="accent1">
                    <a:lumMod val="50000"/>
                  </a:schemeClr>
                </a:solidFill>
                <a:latin typeface="Calibri" panose="020F0502020204030204" pitchFamily="34" charset="0"/>
              </a:rPr>
              <a:t>Addiction Facilities, Detention, Secure Care Facilities, etc. </a:t>
            </a:r>
          </a:p>
          <a:p>
            <a:pPr marL="285750" indent="-285750">
              <a:buFont typeface="Arial" panose="020B0604020202020204" pitchFamily="34" charset="0"/>
              <a:buChar char="•"/>
            </a:pPr>
            <a:r>
              <a:rPr lang="en-US" b="0" i="0" u="none" strike="noStrike" baseline="0" dirty="0">
                <a:solidFill>
                  <a:schemeClr val="accent1">
                    <a:lumMod val="50000"/>
                  </a:schemeClr>
                </a:solidFill>
                <a:latin typeface="Calibri" panose="020F0502020204030204" pitchFamily="34" charset="0"/>
              </a:rPr>
              <a:t>Generally involved with multiple state agencies. </a:t>
            </a:r>
          </a:p>
          <a:p>
            <a:pPr marL="285750" indent="-285750">
              <a:buFont typeface="Arial" panose="020B0604020202020204" pitchFamily="34" charset="0"/>
              <a:buChar char="•"/>
            </a:pPr>
            <a:r>
              <a:rPr lang="en-US" b="0" i="0" u="none" strike="noStrike" baseline="0" dirty="0">
                <a:solidFill>
                  <a:schemeClr val="accent1">
                    <a:lumMod val="50000"/>
                  </a:schemeClr>
                </a:solidFill>
                <a:latin typeface="Calibri" panose="020F0502020204030204" pitchFamily="34" charset="0"/>
              </a:rPr>
              <a:t>Has identified family or adult resource who is or will be responsible for the care of the child/youth and is willing to engage in wraparound. </a:t>
            </a:r>
          </a:p>
          <a:p>
            <a:pPr marL="285750" indent="-285750">
              <a:buFont typeface="Arial" panose="020B0604020202020204" pitchFamily="34" charset="0"/>
              <a:buChar char="•"/>
            </a:pPr>
            <a:r>
              <a:rPr lang="en-US" b="0" i="0" u="none" strike="noStrike" baseline="0" dirty="0">
                <a:solidFill>
                  <a:schemeClr val="accent1">
                    <a:lumMod val="50000"/>
                  </a:schemeClr>
                </a:solidFill>
                <a:latin typeface="Calibri" panose="020F0502020204030204" pitchFamily="34" charset="0"/>
              </a:rPr>
              <a:t>Screening, clinical eligibility assessment and CSoC enrollment may take place while a youth resides in an out-of-home Level of Care (such as a Psychiatric Residential Treatment Facility [PRTF], Substance Use Disorder [SUD] residential treatment setting, or Therapeutic Group Home [TGH]) and is preparing for discharge to a home and community-based setting. Screening, clinical eligibility assessment, and CSoC enrollment should be conducted 30 days (not to exceed 90 days) prior to discharge from a residential setting, as it is expected to assist in comprehensive discharge and treatment planning, prevent disruption, and improve stabilization upon reentry to a home and community environment.  </a:t>
            </a:r>
          </a:p>
          <a:p>
            <a:endParaRPr lang="en-US" dirty="0">
              <a:solidFill>
                <a:schemeClr val="accent1">
                  <a:lumMod val="50000"/>
                </a:schemeClr>
              </a:solidFill>
              <a:latin typeface="Calibri" panose="020F0502020204030204" pitchFamily="34" charset="0"/>
            </a:endParaRPr>
          </a:p>
          <a:p>
            <a:r>
              <a:rPr lang="en-US" b="0" i="0" u="none" strike="noStrike" baseline="0" dirty="0">
                <a:solidFill>
                  <a:schemeClr val="accent1">
                    <a:lumMod val="50000"/>
                  </a:schemeClr>
                </a:solidFill>
                <a:latin typeface="Calibri" panose="020F0502020204030204" pitchFamily="34" charset="0"/>
              </a:rPr>
              <a:t>A </a:t>
            </a:r>
            <a:r>
              <a:rPr lang="en-US" b="1" i="0" u="none" strike="noStrike" baseline="0" dirty="0">
                <a:solidFill>
                  <a:schemeClr val="accent1">
                    <a:lumMod val="50000"/>
                  </a:schemeClr>
                </a:solidFill>
                <a:latin typeface="Calibri" panose="020F0502020204030204" pitchFamily="34" charset="0"/>
              </a:rPr>
              <a:t>re-assessment CANS</a:t>
            </a:r>
            <a:r>
              <a:rPr lang="en-US" b="0" i="0" u="none" strike="noStrike" baseline="0" dirty="0">
                <a:solidFill>
                  <a:schemeClr val="accent1">
                    <a:lumMod val="50000"/>
                  </a:schemeClr>
                </a:solidFill>
                <a:latin typeface="Calibri" panose="020F0502020204030204" pitchFamily="34" charset="0"/>
              </a:rPr>
              <a:t> Comprehensive </a:t>
            </a:r>
            <a:r>
              <a:rPr lang="en-US" b="1" i="0" u="none" strike="noStrike" baseline="0" dirty="0">
                <a:solidFill>
                  <a:schemeClr val="accent1">
                    <a:lumMod val="50000"/>
                  </a:schemeClr>
                </a:solidFill>
                <a:latin typeface="Calibri" panose="020F0502020204030204" pitchFamily="34" charset="0"/>
              </a:rPr>
              <a:t>and </a:t>
            </a:r>
            <a:r>
              <a:rPr lang="en-US" b="0" i="0" u="none" strike="noStrike" baseline="0" dirty="0">
                <a:solidFill>
                  <a:schemeClr val="accent1">
                    <a:lumMod val="50000"/>
                  </a:schemeClr>
                </a:solidFill>
                <a:latin typeface="Calibri" panose="020F0502020204030204" pitchFamily="34" charset="0"/>
              </a:rPr>
              <a:t>an </a:t>
            </a:r>
            <a:r>
              <a:rPr lang="en-US" b="1" i="0" u="none" strike="noStrike" baseline="0" dirty="0">
                <a:solidFill>
                  <a:schemeClr val="accent1">
                    <a:lumMod val="50000"/>
                  </a:schemeClr>
                </a:solidFill>
                <a:latin typeface="Calibri" panose="020F0502020204030204" pitchFamily="34" charset="0"/>
              </a:rPr>
              <a:t>Independent Behavioral Health Assessment is completed every 180 days at a minimum to verify continued clinical eligibility for services. </a:t>
            </a:r>
          </a:p>
        </p:txBody>
      </p:sp>
      <p:sp>
        <p:nvSpPr>
          <p:cNvPr id="3" name="Slide Number Placeholder 2">
            <a:extLst>
              <a:ext uri="{FF2B5EF4-FFF2-40B4-BE49-F238E27FC236}">
                <a16:creationId xmlns:a16="http://schemas.microsoft.com/office/drawing/2014/main" id="{4BF615D2-94D6-827C-4E20-9C467698D429}"/>
              </a:ext>
            </a:extLst>
          </p:cNvPr>
          <p:cNvSpPr>
            <a:spLocks noGrp="1"/>
          </p:cNvSpPr>
          <p:nvPr>
            <p:ph type="sldNum" sz="quarter" idx="12"/>
          </p:nvPr>
        </p:nvSpPr>
        <p:spPr/>
        <p:txBody>
          <a:bodyPr/>
          <a:lstStyle/>
          <a:p>
            <a:fld id="{BC8AEE7E-FAD4-4EE3-9D98-D5CFF485C706}" type="slidenum">
              <a:rPr lang="en-US" smtClean="0"/>
              <a:t>8</a:t>
            </a:fld>
            <a:endParaRPr lang="en-US" dirty="0"/>
          </a:p>
        </p:txBody>
      </p:sp>
      <p:sp>
        <p:nvSpPr>
          <p:cNvPr id="6" name="Footer Placeholder 5">
            <a:extLst>
              <a:ext uri="{FF2B5EF4-FFF2-40B4-BE49-F238E27FC236}">
                <a16:creationId xmlns:a16="http://schemas.microsoft.com/office/drawing/2014/main" id="{EBFCA969-38F5-258B-B79F-0F5AF44F4BCE}"/>
              </a:ext>
            </a:extLst>
          </p:cNvPr>
          <p:cNvSpPr>
            <a:spLocks noGrp="1"/>
          </p:cNvSpPr>
          <p:nvPr>
            <p:ph type="ftr" sz="quarter" idx="3"/>
          </p:nvPr>
        </p:nvSpPr>
        <p:spPr/>
        <p:txBody>
          <a:bodyPr/>
          <a:lstStyle/>
          <a:p>
            <a:r>
              <a:rPr lang="en-US" dirty="0"/>
              <a:t>How To Get Paid Refresher</a:t>
            </a:r>
          </a:p>
        </p:txBody>
      </p:sp>
    </p:spTree>
    <p:extLst>
      <p:ext uri="{BB962C8B-B14F-4D97-AF65-F5344CB8AC3E}">
        <p14:creationId xmlns:p14="http://schemas.microsoft.com/office/powerpoint/2010/main" val="310292756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3ABE9-B3F3-9087-46F2-38D57E2448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53CDB5-D810-1767-5087-E8D1A124BEDC}"/>
              </a:ext>
            </a:extLst>
          </p:cNvPr>
          <p:cNvSpPr>
            <a:spLocks noGrp="1"/>
          </p:cNvSpPr>
          <p:nvPr>
            <p:ph type="ctrTitle"/>
          </p:nvPr>
        </p:nvSpPr>
        <p:spPr/>
        <p:txBody>
          <a:bodyPr/>
          <a:lstStyle/>
          <a:p>
            <a:r>
              <a:rPr lang="en-US" dirty="0">
                <a:gradFill>
                  <a:gsLst>
                    <a:gs pos="37000">
                      <a:srgbClr val="23AE4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Wraparound &amp; You, the Provider </a:t>
            </a:r>
          </a:p>
        </p:txBody>
      </p:sp>
    </p:spTree>
    <p:extLst>
      <p:ext uri="{BB962C8B-B14F-4D97-AF65-F5344CB8AC3E}">
        <p14:creationId xmlns:p14="http://schemas.microsoft.com/office/powerpoint/2010/main" val="848076524"/>
      </p:ext>
    </p:extLst>
  </p:cSld>
  <p:clrMapOvr>
    <a:masterClrMapping/>
  </p:clrMapOvr>
  <p:transition>
    <p:fade/>
  </p:transition>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C_Template_Widescreen (003).potx  -  Read-Only" id="{FE539DA1-3349-4DCD-8FAA-9F865293E053}" vid="{AE6A67F9-E0B5-4607-9A76-F8DCF42F9055}"/>
    </a:ext>
  </a:extLst>
</a:theme>
</file>

<file path=ppt/theme/theme2.xml><?xml version="1.0" encoding="utf-8"?>
<a:theme xmlns:a="http://schemas.openxmlformats.org/drawingml/2006/main" name="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O Webinar.potx" id="{D3540433-CDE0-43CF-BD17-583D86D30555}" vid="{94956403-F117-403F-9EB6-701B4B44A716}"/>
    </a:ext>
  </a:extLst>
</a:theme>
</file>

<file path=ppt/theme/theme3.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ellanHealth_Template_Widescreen_052517" id="{50588506-A1E6-4E99-B93D-61B4F6D54D9A}" vid="{E18A9F4A-662B-426A-9B64-01ACB16C894C}"/>
    </a:ext>
  </a:extLst>
</a:theme>
</file>

<file path=ppt/theme/theme4.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ellanHealth_Template_Widescreen_052517" id="{50588506-A1E6-4E99-B93D-61B4F6D54D9A}" vid="{E18A9F4A-662B-426A-9B64-01ACB16C894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24952</TotalTime>
  <Words>6417</Words>
  <Application>Microsoft Office PowerPoint</Application>
  <PresentationFormat>Widescreen</PresentationFormat>
  <Paragraphs>655</Paragraphs>
  <Slides>49</Slides>
  <Notes>19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49</vt:i4>
      </vt:variant>
    </vt:vector>
  </HeadingPairs>
  <TitlesOfParts>
    <vt:vector size="62" baseType="lpstr">
      <vt:lpstr>ＭＳ 明朝</vt:lpstr>
      <vt:lpstr>aller</vt:lpstr>
      <vt:lpstr>Aptos</vt:lpstr>
      <vt:lpstr>Arial</vt:lpstr>
      <vt:lpstr>Calibri</vt:lpstr>
      <vt:lpstr>Calibri Light</vt:lpstr>
      <vt:lpstr>Courier New</vt:lpstr>
      <vt:lpstr>Symbol</vt:lpstr>
      <vt:lpstr>Wingdings</vt:lpstr>
      <vt:lpstr>Office Theme</vt:lpstr>
      <vt:lpstr>Office Theme</vt:lpstr>
      <vt:lpstr>Office Theme</vt:lpstr>
      <vt:lpstr>Office Theme</vt:lpstr>
      <vt:lpstr>Magellan of Louisiana</vt:lpstr>
      <vt:lpstr>Referral and Screening </vt:lpstr>
      <vt:lpstr>Referral and Screening</vt:lpstr>
      <vt:lpstr>Referral and Screening (Cont'd)</vt:lpstr>
      <vt:lpstr>Assessing and Screening CSoC Youth</vt:lpstr>
      <vt:lpstr>Magellan’s CSoC Screening Program</vt:lpstr>
      <vt:lpstr>CSoC Eligibility Criteria</vt:lpstr>
      <vt:lpstr>CSoC Eligibility Criteria (Cont’d)</vt:lpstr>
      <vt:lpstr>Wraparound &amp; You, the Provider </vt:lpstr>
      <vt:lpstr>Wraparound</vt:lpstr>
      <vt:lpstr>Presumptive Eligibility Period</vt:lpstr>
      <vt:lpstr>WAA to Provider Timeline (Pre-Initial CFT)</vt:lpstr>
      <vt:lpstr>WAA to Provider Process (Initial CFT &amp; Beyond)</vt:lpstr>
      <vt:lpstr>Wraparound and Provider Timeframes </vt:lpstr>
      <vt:lpstr>Staying Connected </vt:lpstr>
      <vt:lpstr>Process Flow for CSoC Waiver Services, Outpatient Services and HCBS Providers</vt:lpstr>
      <vt:lpstr>Process Flow for CSoC Waiver Service, Outpatient,  and HCBS Providers</vt:lpstr>
      <vt:lpstr>Process Flow for Inpatient and Crisis Services</vt:lpstr>
      <vt:lpstr>What is a Prior Authorization</vt:lpstr>
      <vt:lpstr>Services Requiring an Authorization</vt:lpstr>
      <vt:lpstr>Requesting An Authorization</vt:lpstr>
      <vt:lpstr>How are Authorization Decisions Made?</vt:lpstr>
      <vt:lpstr>Eligibility and Referral Months</vt:lpstr>
      <vt:lpstr>Staying on Top of Member Eligibility</vt:lpstr>
      <vt:lpstr>Member Eligibility Search - Examples</vt:lpstr>
      <vt:lpstr>Payment Responsibility</vt:lpstr>
      <vt:lpstr>To Be Noted </vt:lpstr>
      <vt:lpstr>Referral Date 1st of the Month</vt:lpstr>
      <vt:lpstr>Referral Date 2nd through the 31st of the Month</vt:lpstr>
      <vt:lpstr>What Do Providers Need to Do?</vt:lpstr>
      <vt:lpstr>Claims Submissions and Getting Paid</vt:lpstr>
      <vt:lpstr>Claims Submissions</vt:lpstr>
      <vt:lpstr>Claims Submission Formats</vt:lpstr>
      <vt:lpstr>When Submitting Claims…</vt:lpstr>
      <vt:lpstr>Other Notable Claims Tips</vt:lpstr>
      <vt:lpstr>Magellan’s Provider Portals: Availity Essentials and ECHO</vt:lpstr>
      <vt:lpstr>Additional Resources to Help You Get Paid</vt:lpstr>
      <vt:lpstr>Claims and Modifiers</vt:lpstr>
      <vt:lpstr>Claims and Modifiers (Cont’d)</vt:lpstr>
      <vt:lpstr>Claims Submission for Provisionally Licensed Staff   </vt:lpstr>
      <vt:lpstr>Claims Submission for Provisionally Licensed Staff (Cont’d)  </vt:lpstr>
      <vt:lpstr>Licensure Update for Existing Roster Staff</vt:lpstr>
      <vt:lpstr>Evidence Based Practice Claims</vt:lpstr>
      <vt:lpstr>Claims When Participating in CFT Meetings</vt:lpstr>
      <vt:lpstr>Common Denial Reasons</vt:lpstr>
      <vt:lpstr>Common Authorization &amp; Eligibility Disruptions</vt:lpstr>
      <vt:lpstr>THANK YOU FOR PARTICIPATING!</vt:lpstr>
      <vt:lpstr>Legal</vt:lpstr>
      <vt:lpstr>Confidentiality statement</vt:lpstr>
    </vt:vector>
  </TitlesOfParts>
  <Company>Magellan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Magellan of Louisiana</dc:title>
  <dc:creator>Fowler, Gail</dc:creator>
  <cp:lastModifiedBy>Burns, Patricia L.</cp:lastModifiedBy>
  <cp:revision>119</cp:revision>
  <dcterms:created xsi:type="dcterms:W3CDTF">2023-09-01T21:04:15Z</dcterms:created>
  <dcterms:modified xsi:type="dcterms:W3CDTF">2025-06-19T15:54:45Z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2023-09-01T22:26:01Z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fbf8e0a9-5de0-41d1-8e04-42703cf64651</vt:lpwstr>
  </property>
  <property fmtid="{D5CDD505-2E9C-101B-9397-08002B2CF9AE}" pid="8" name="MSIP_Label_8be07fcc-3295-428b-88ad-2394f5c2a736_ContentBits">
    <vt:lpwstr>0</vt:lpwstr>
  </property>
</Properties>
</file>