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385" r:id="rId5"/>
    <p:sldId id="386" r:id="rId6"/>
    <p:sldId id="387" r:id="rId7"/>
    <p:sldId id="388" r:id="rId8"/>
    <p:sldId id="389" r:id="rId9"/>
    <p:sldId id="390" r:id="rId10"/>
    <p:sldId id="391" r:id="rId11"/>
    <p:sldId id="392" r:id="rId12"/>
    <p:sldId id="394" r:id="rId13"/>
    <p:sldId id="395" r:id="rId14"/>
    <p:sldId id="396" r:id="rId15"/>
    <p:sldId id="397" r:id="rId16"/>
    <p:sldId id="398" r:id="rId17"/>
    <p:sldId id="399" r:id="rId18"/>
    <p:sldId id="400" r:id="rId19"/>
    <p:sldId id="401" r:id="rId20"/>
    <p:sldId id="402" r:id="rId21"/>
    <p:sldId id="393" r:id="rId22"/>
    <p:sldId id="403" r:id="rId23"/>
    <p:sldId id="404" r:id="rId24"/>
    <p:sldId id="405" r:id="rId25"/>
    <p:sldId id="406" r:id="rId26"/>
    <p:sldId id="407" r:id="rId27"/>
    <p:sldId id="408" r:id="rId28"/>
    <p:sldId id="409" r:id="rId29"/>
    <p:sldId id="35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077" userDrawn="1">
          <p15:clr>
            <a:srgbClr val="A4A3A4"/>
          </p15:clr>
        </p15:guide>
        <p15:guide id="4" orient="horz" pos="1029" userDrawn="1">
          <p15:clr>
            <a:srgbClr val="A4A3A4"/>
          </p15:clr>
        </p15:guide>
        <p15:guide id="5" orient="horz" pos="932" userDrawn="1">
          <p15:clr>
            <a:srgbClr val="A4A3A4"/>
          </p15:clr>
        </p15:guide>
        <p15:guide id="6" orient="horz" pos="3515" userDrawn="1">
          <p15:clr>
            <a:srgbClr val="A4A3A4"/>
          </p15:clr>
        </p15:guide>
        <p15:guide id="7" pos="1481" userDrawn="1">
          <p15:clr>
            <a:srgbClr val="A4A3A4"/>
          </p15:clr>
        </p15:guide>
        <p15:guide id="8" pos="2879" userDrawn="1">
          <p15:clr>
            <a:srgbClr val="A4A3A4"/>
          </p15:clr>
        </p15:guide>
        <p15:guide id="9" pos="2786" userDrawn="1">
          <p15:clr>
            <a:srgbClr val="A4A3A4"/>
          </p15:clr>
        </p15:guide>
        <p15:guide id="10" pos="2976" userDrawn="1">
          <p15:clr>
            <a:srgbClr val="A4A3A4"/>
          </p15:clr>
        </p15:guide>
        <p15:guide id="11" pos="5586" userDrawn="1">
          <p15:clr>
            <a:srgbClr val="A4A3A4"/>
          </p15:clr>
        </p15:guide>
        <p15:guide id="12" pos="4280" userDrawn="1">
          <p15:clr>
            <a:srgbClr val="A4A3A4"/>
          </p15:clr>
        </p15:guide>
        <p15:guide id="13" pos="17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8CE"/>
    <a:srgbClr val="00B5EF"/>
    <a:srgbClr val="BFD22B"/>
    <a:srgbClr val="F7921E"/>
    <a:srgbClr val="FFDF00"/>
    <a:srgbClr val="F99D2A"/>
    <a:srgbClr val="004A7C"/>
    <a:srgbClr val="00643C"/>
    <a:srgbClr val="00B2BA"/>
    <a:srgbClr val="23AE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1" autoAdjust="0"/>
    <p:restoredTop sz="86176" autoAdjust="0"/>
  </p:normalViewPr>
  <p:slideViewPr>
    <p:cSldViewPr snapToGrid="0" showGuides="1">
      <p:cViewPr varScale="1">
        <p:scale>
          <a:sx n="93" d="100"/>
          <a:sy n="93" d="100"/>
        </p:scale>
        <p:origin x="1392" y="78"/>
      </p:cViewPr>
      <p:guideLst>
        <p:guide orient="horz" pos="2160"/>
        <p:guide pos="2880"/>
        <p:guide orient="horz" pos="1077"/>
        <p:guide orient="horz" pos="1029"/>
        <p:guide orient="horz" pos="932"/>
        <p:guide orient="horz" pos="3515"/>
        <p:guide pos="1481"/>
        <p:guide pos="2879"/>
        <p:guide pos="2786"/>
        <p:guide pos="2976"/>
        <p:guide pos="5586"/>
        <p:guide pos="4280"/>
        <p:guide pos="174"/>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2EF0E-C26A-41E9-AAB2-160A4E7A72B8}" type="datetimeFigureOut">
              <a:rPr lang="en-US" smtClean="0"/>
              <a:t>2/12/2025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BC22A0-F4DE-46A5-8350-019C0A0CC2A5}" type="slidenum">
              <a:rPr lang="en-US" smtClean="0"/>
              <a:t>‹#›</a:t>
            </a:fld>
            <a:endParaRPr lang="en-US"/>
          </a:p>
        </p:txBody>
      </p:sp>
    </p:spTree>
    <p:extLst>
      <p:ext uri="{BB962C8B-B14F-4D97-AF65-F5344CB8AC3E}">
        <p14:creationId xmlns:p14="http://schemas.microsoft.com/office/powerpoint/2010/main" val="2749796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BC22A0-F4DE-46A5-8350-019C0A0CC2A5}" type="slidenum">
              <a:rPr lang="en-US" smtClean="0"/>
              <a:t>4</a:t>
            </a:fld>
            <a:endParaRPr lang="en-US" dirty="0"/>
          </a:p>
        </p:txBody>
      </p:sp>
    </p:spTree>
    <p:extLst>
      <p:ext uri="{BB962C8B-B14F-4D97-AF65-F5344CB8AC3E}">
        <p14:creationId xmlns:p14="http://schemas.microsoft.com/office/powerpoint/2010/main" val="3735499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BC22A0-F4DE-46A5-8350-019C0A0CC2A5}" type="slidenum">
              <a:rPr lang="en-US" smtClean="0"/>
              <a:t>5</a:t>
            </a:fld>
            <a:endParaRPr lang="en-US" dirty="0"/>
          </a:p>
        </p:txBody>
      </p:sp>
    </p:spTree>
    <p:extLst>
      <p:ext uri="{BB962C8B-B14F-4D97-AF65-F5344CB8AC3E}">
        <p14:creationId xmlns:p14="http://schemas.microsoft.com/office/powerpoint/2010/main" val="1710464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BC22A0-F4DE-46A5-8350-019C0A0CC2A5}" type="slidenum">
              <a:rPr lang="en-US" smtClean="0"/>
              <a:t>6</a:t>
            </a:fld>
            <a:endParaRPr lang="en-US" dirty="0"/>
          </a:p>
        </p:txBody>
      </p:sp>
    </p:spTree>
    <p:extLst>
      <p:ext uri="{BB962C8B-B14F-4D97-AF65-F5344CB8AC3E}">
        <p14:creationId xmlns:p14="http://schemas.microsoft.com/office/powerpoint/2010/main" val="2678447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BC22A0-F4DE-46A5-8350-019C0A0CC2A5}" type="slidenum">
              <a:rPr lang="en-US" smtClean="0"/>
              <a:t>7</a:t>
            </a:fld>
            <a:endParaRPr lang="en-US" dirty="0"/>
          </a:p>
        </p:txBody>
      </p:sp>
    </p:spTree>
    <p:extLst>
      <p:ext uri="{BB962C8B-B14F-4D97-AF65-F5344CB8AC3E}">
        <p14:creationId xmlns:p14="http://schemas.microsoft.com/office/powerpoint/2010/main" val="1686433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BC22A0-F4DE-46A5-8350-019C0A0CC2A5}" type="slidenum">
              <a:rPr lang="en-US" smtClean="0"/>
              <a:t>17</a:t>
            </a:fld>
            <a:endParaRPr lang="en-US"/>
          </a:p>
        </p:txBody>
      </p:sp>
    </p:spTree>
    <p:extLst>
      <p:ext uri="{BB962C8B-B14F-4D97-AF65-F5344CB8AC3E}">
        <p14:creationId xmlns:p14="http://schemas.microsoft.com/office/powerpoint/2010/main" val="1397986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educational presentations</a:t>
            </a:r>
          </a:p>
        </p:txBody>
      </p:sp>
      <p:sp>
        <p:nvSpPr>
          <p:cNvPr id="4" name="Slide Number Placeholder 3"/>
          <p:cNvSpPr>
            <a:spLocks noGrp="1"/>
          </p:cNvSpPr>
          <p:nvPr>
            <p:ph type="sldNum" sz="quarter" idx="10"/>
          </p:nvPr>
        </p:nvSpPr>
        <p:spPr/>
        <p:txBody>
          <a:bodyPr/>
          <a:lstStyle/>
          <a:p>
            <a:fld id="{B9BC22A0-F4DE-46A5-8350-019C0A0CC2A5}" type="slidenum">
              <a:rPr lang="en-US" smtClean="0"/>
              <a:t>26</a:t>
            </a:fld>
            <a:endParaRPr lang="en-US"/>
          </a:p>
        </p:txBody>
      </p:sp>
    </p:spTree>
    <p:extLst>
      <p:ext uri="{BB962C8B-B14F-4D97-AF65-F5344CB8AC3E}">
        <p14:creationId xmlns:p14="http://schemas.microsoft.com/office/powerpoint/2010/main" val="1898127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 with Imag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ctrTitle"/>
          </p:nvPr>
        </p:nvSpPr>
        <p:spPr>
          <a:xfrm>
            <a:off x="474002" y="887894"/>
            <a:ext cx="5260877" cy="2313100"/>
          </a:xfrm>
          <a:prstGeom prst="rect">
            <a:avLst/>
          </a:prstGeom>
        </p:spPr>
        <p:txBody>
          <a:bodyPr anchor="b" anchorCtr="0"/>
          <a:lstStyle>
            <a:lvl1pPr algn="l">
              <a:defRPr sz="4400">
                <a:solidFill>
                  <a:schemeClr val="bg1"/>
                </a:solidFill>
              </a:defRPr>
            </a:lvl1pPr>
          </a:lstStyle>
          <a:p>
            <a:r>
              <a:rPr lang="en-US" dirty="0"/>
              <a:t>Click to edit Master title style</a:t>
            </a:r>
          </a:p>
        </p:txBody>
      </p:sp>
      <p:sp>
        <p:nvSpPr>
          <p:cNvPr id="7" name="Subtitle 2"/>
          <p:cNvSpPr>
            <a:spLocks noGrp="1"/>
          </p:cNvSpPr>
          <p:nvPr>
            <p:ph type="subTitle" idx="1" hasCustomPrompt="1"/>
          </p:nvPr>
        </p:nvSpPr>
        <p:spPr>
          <a:xfrm>
            <a:off x="474003" y="3806287"/>
            <a:ext cx="4962703"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84447" y="5526328"/>
            <a:ext cx="2160285" cy="565856"/>
          </a:xfrm>
          <a:prstGeom prst="rect">
            <a:avLst/>
          </a:prstGeom>
        </p:spPr>
      </p:pic>
    </p:spTree>
    <p:extLst>
      <p:ext uri="{BB962C8B-B14F-4D97-AF65-F5344CB8AC3E}">
        <p14:creationId xmlns:p14="http://schemas.microsoft.com/office/powerpoint/2010/main" val="408641179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Slide Option 1b">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a:solidFill>
            <a:schemeClr val="bg1"/>
          </a:solidFill>
        </p:spPr>
      </p:pic>
      <p:sp>
        <p:nvSpPr>
          <p:cNvPr id="2" name="Title 1"/>
          <p:cNvSpPr>
            <a:spLocks noGrp="1"/>
          </p:cNvSpPr>
          <p:nvPr>
            <p:ph type="title"/>
          </p:nvPr>
        </p:nvSpPr>
        <p:spPr>
          <a:xfrm>
            <a:off x="194563" y="189651"/>
            <a:ext cx="7565138" cy="1131147"/>
          </a:xfrm>
          <a:prstGeom prst="rect">
            <a:avLst/>
          </a:prstGeom>
        </p:spPr>
        <p:txBody>
          <a:bodyPr/>
          <a:lstStyle/>
          <a:p>
            <a:r>
              <a:rPr lang="en-US" dirty="0"/>
              <a:t>Click to edit Master title style</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5171" y="5675051"/>
            <a:ext cx="1771942" cy="464135"/>
          </a:xfrm>
          <a:prstGeom prst="rect">
            <a:avLst/>
          </a:prstGeom>
        </p:spPr>
      </p:pic>
    </p:spTree>
    <p:extLst>
      <p:ext uri="{BB962C8B-B14F-4D97-AF65-F5344CB8AC3E}">
        <p14:creationId xmlns:p14="http://schemas.microsoft.com/office/powerpoint/2010/main" val="244199488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665843"/>
          </a:xfrm>
          <a:prstGeom prst="rect">
            <a:avLst/>
          </a:prstGeom>
        </p:spPr>
      </p:pic>
      <p:sp>
        <p:nvSpPr>
          <p:cNvPr id="5" name="Title 1"/>
          <p:cNvSpPr>
            <a:spLocks noGrp="1"/>
          </p:cNvSpPr>
          <p:nvPr>
            <p:ph type="ctrTitle"/>
          </p:nvPr>
        </p:nvSpPr>
        <p:spPr>
          <a:xfrm>
            <a:off x="5206" y="1086679"/>
            <a:ext cx="9143998" cy="2313100"/>
          </a:xfrm>
          <a:prstGeom prst="rect">
            <a:avLst/>
          </a:prstGeom>
        </p:spPr>
        <p:txBody>
          <a:bodyPr anchor="b" anchorCtr="0"/>
          <a:lstStyle>
            <a:lvl1pPr algn="ctr">
              <a:defRPr sz="4400">
                <a:solidFill>
                  <a:schemeClr val="tx2"/>
                </a:solidFill>
              </a:defRPr>
            </a:lvl1pPr>
          </a:lstStyle>
          <a:p>
            <a:r>
              <a:rPr lang="en-US" dirty="0"/>
              <a:t>Click to edit Master title style</a:t>
            </a:r>
          </a:p>
        </p:txBody>
      </p:sp>
      <p:sp>
        <p:nvSpPr>
          <p:cNvPr id="7" name="Subtitle 2"/>
          <p:cNvSpPr>
            <a:spLocks noGrp="1"/>
          </p:cNvSpPr>
          <p:nvPr>
            <p:ph type="subTitle" idx="1"/>
          </p:nvPr>
        </p:nvSpPr>
        <p:spPr>
          <a:xfrm>
            <a:off x="5206" y="3952064"/>
            <a:ext cx="9143998" cy="1655762"/>
          </a:xfrm>
          <a:prstGeom prst="rect">
            <a:avLst/>
          </a:prstGeom>
        </p:spPr>
        <p:txBody>
          <a:bodyPr/>
          <a:lstStyle>
            <a:lvl1pPr marL="0" indent="0" algn="ctr">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2642" y="6056995"/>
            <a:ext cx="1963895" cy="514415"/>
          </a:xfrm>
          <a:prstGeom prst="rect">
            <a:avLst/>
          </a:prstGeom>
        </p:spPr>
      </p:pic>
    </p:spTree>
    <p:extLst>
      <p:ext uri="{BB962C8B-B14F-4D97-AF65-F5344CB8AC3E}">
        <p14:creationId xmlns:p14="http://schemas.microsoft.com/office/powerpoint/2010/main" val="137158333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3">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665843"/>
          </a:xfrm>
          <a:prstGeom prst="rect">
            <a:avLst/>
          </a:prstGeom>
        </p:spPr>
      </p:pic>
      <p:sp>
        <p:nvSpPr>
          <p:cNvPr id="5" name="Title 1"/>
          <p:cNvSpPr>
            <a:spLocks noGrp="1"/>
          </p:cNvSpPr>
          <p:nvPr>
            <p:ph type="ctrTitle"/>
          </p:nvPr>
        </p:nvSpPr>
        <p:spPr>
          <a:xfrm>
            <a:off x="5206" y="1086679"/>
            <a:ext cx="9143998" cy="2313100"/>
          </a:xfrm>
          <a:prstGeom prst="rect">
            <a:avLst/>
          </a:prstGeom>
        </p:spPr>
        <p:txBody>
          <a:bodyPr anchor="b" anchorCtr="0"/>
          <a:lstStyle>
            <a:lvl1pPr algn="ctr">
              <a:defRPr sz="4400">
                <a:solidFill>
                  <a:schemeClr val="tx2"/>
                </a:solidFill>
              </a:defRPr>
            </a:lvl1pPr>
          </a:lstStyle>
          <a:p>
            <a:r>
              <a:rPr lang="en-US" dirty="0"/>
              <a:t>Click to edit Master title style</a:t>
            </a:r>
          </a:p>
        </p:txBody>
      </p:sp>
      <p:sp>
        <p:nvSpPr>
          <p:cNvPr id="7" name="Subtitle 2"/>
          <p:cNvSpPr>
            <a:spLocks noGrp="1"/>
          </p:cNvSpPr>
          <p:nvPr>
            <p:ph type="subTitle" idx="1"/>
          </p:nvPr>
        </p:nvSpPr>
        <p:spPr>
          <a:xfrm>
            <a:off x="5206" y="3952064"/>
            <a:ext cx="9143998" cy="1655762"/>
          </a:xfrm>
          <a:prstGeom prst="rect">
            <a:avLst/>
          </a:prstGeom>
        </p:spPr>
        <p:txBody>
          <a:bodyPr/>
          <a:lstStyle>
            <a:lvl1pPr marL="0" indent="0" algn="ctr">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2642" y="6056995"/>
            <a:ext cx="1963895" cy="514415"/>
          </a:xfrm>
          <a:prstGeom prst="rect">
            <a:avLst/>
          </a:prstGeom>
        </p:spPr>
      </p:pic>
    </p:spTree>
    <p:extLst>
      <p:ext uri="{BB962C8B-B14F-4D97-AF65-F5344CB8AC3E}">
        <p14:creationId xmlns:p14="http://schemas.microsoft.com/office/powerpoint/2010/main" val="1152704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665843"/>
          </a:xfrm>
          <a:prstGeom prst="rect">
            <a:avLst/>
          </a:prstGeom>
        </p:spPr>
      </p:pic>
      <p:sp>
        <p:nvSpPr>
          <p:cNvPr id="5" name="Title 1"/>
          <p:cNvSpPr>
            <a:spLocks noGrp="1"/>
          </p:cNvSpPr>
          <p:nvPr>
            <p:ph type="ctrTitle"/>
          </p:nvPr>
        </p:nvSpPr>
        <p:spPr>
          <a:xfrm>
            <a:off x="5206" y="1086679"/>
            <a:ext cx="9143998" cy="2313100"/>
          </a:xfrm>
          <a:prstGeom prst="rect">
            <a:avLst/>
          </a:prstGeom>
        </p:spPr>
        <p:txBody>
          <a:bodyPr anchor="b" anchorCtr="0"/>
          <a:lstStyle>
            <a:lvl1pPr algn="ctr">
              <a:defRPr sz="4400">
                <a:solidFill>
                  <a:schemeClr val="accent3"/>
                </a:solidFill>
              </a:defRPr>
            </a:lvl1pPr>
          </a:lstStyle>
          <a:p>
            <a:r>
              <a:rPr lang="en-US" dirty="0"/>
              <a:t>Click to edit Master title style</a:t>
            </a:r>
          </a:p>
        </p:txBody>
      </p:sp>
      <p:sp>
        <p:nvSpPr>
          <p:cNvPr id="7" name="Subtitle 2"/>
          <p:cNvSpPr>
            <a:spLocks noGrp="1"/>
          </p:cNvSpPr>
          <p:nvPr>
            <p:ph type="subTitle" idx="1"/>
          </p:nvPr>
        </p:nvSpPr>
        <p:spPr>
          <a:xfrm>
            <a:off x="5206" y="3952064"/>
            <a:ext cx="9143998" cy="1655762"/>
          </a:xfrm>
          <a:prstGeom prst="rect">
            <a:avLst/>
          </a:prstGeom>
        </p:spPr>
        <p:txBody>
          <a:bodyPr/>
          <a:lstStyle>
            <a:lvl1pPr marL="0" indent="0" algn="ctr">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2642" y="6056995"/>
            <a:ext cx="1963895" cy="514415"/>
          </a:xfrm>
          <a:prstGeom prst="rect">
            <a:avLst/>
          </a:prstGeom>
        </p:spPr>
      </p:pic>
    </p:spTree>
    <p:extLst>
      <p:ext uri="{BB962C8B-B14F-4D97-AF65-F5344CB8AC3E}">
        <p14:creationId xmlns:p14="http://schemas.microsoft.com/office/powerpoint/2010/main" val="388519114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5">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3999" cy="6652590"/>
          </a:xfrm>
          <a:prstGeom prst="rect">
            <a:avLst/>
          </a:prstGeom>
        </p:spPr>
      </p:pic>
      <p:sp>
        <p:nvSpPr>
          <p:cNvPr id="5" name="Title 1"/>
          <p:cNvSpPr>
            <a:spLocks noGrp="1"/>
          </p:cNvSpPr>
          <p:nvPr>
            <p:ph type="ctrTitle"/>
          </p:nvPr>
        </p:nvSpPr>
        <p:spPr>
          <a:xfrm>
            <a:off x="5206" y="1086679"/>
            <a:ext cx="9143998" cy="2313100"/>
          </a:xfrm>
          <a:prstGeom prst="rect">
            <a:avLst/>
          </a:prstGeom>
        </p:spPr>
        <p:txBody>
          <a:bodyPr anchor="b" anchorCtr="0"/>
          <a:lstStyle>
            <a:lvl1pPr algn="ctr">
              <a:defRPr sz="4400">
                <a:solidFill>
                  <a:schemeClr val="accent4"/>
                </a:solidFill>
              </a:defRPr>
            </a:lvl1pPr>
          </a:lstStyle>
          <a:p>
            <a:r>
              <a:rPr lang="en-US" dirty="0"/>
              <a:t>Click to edit Master title style</a:t>
            </a:r>
          </a:p>
        </p:txBody>
      </p:sp>
      <p:sp>
        <p:nvSpPr>
          <p:cNvPr id="7" name="Subtitle 2"/>
          <p:cNvSpPr>
            <a:spLocks noGrp="1"/>
          </p:cNvSpPr>
          <p:nvPr>
            <p:ph type="subTitle" idx="1"/>
          </p:nvPr>
        </p:nvSpPr>
        <p:spPr>
          <a:xfrm>
            <a:off x="5206" y="3952064"/>
            <a:ext cx="9143998" cy="1655762"/>
          </a:xfrm>
          <a:prstGeom prst="rect">
            <a:avLst/>
          </a:prstGeom>
        </p:spPr>
        <p:txBody>
          <a:bodyPr/>
          <a:lstStyle>
            <a:lvl1pPr marL="0" indent="0" algn="ctr">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2642" y="6056995"/>
            <a:ext cx="1963895" cy="514415"/>
          </a:xfrm>
          <a:prstGeom prst="rect">
            <a:avLst/>
          </a:prstGeom>
        </p:spPr>
      </p:pic>
    </p:spTree>
    <p:extLst>
      <p:ext uri="{BB962C8B-B14F-4D97-AF65-F5344CB8AC3E}">
        <p14:creationId xmlns:p14="http://schemas.microsoft.com/office/powerpoint/2010/main" val="340845913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6">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11" name="Title 1"/>
          <p:cNvSpPr>
            <a:spLocks noGrp="1"/>
          </p:cNvSpPr>
          <p:nvPr>
            <p:ph type="ctrTitle" hasCustomPrompt="1"/>
          </p:nvPr>
        </p:nvSpPr>
        <p:spPr>
          <a:xfrm>
            <a:off x="2107097" y="1404730"/>
            <a:ext cx="9143998" cy="2313100"/>
          </a:xfrm>
          <a:prstGeom prst="rect">
            <a:avLst/>
          </a:prstGeom>
        </p:spPr>
        <p:txBody>
          <a:bodyPr anchor="b" anchorCtr="0"/>
          <a:lstStyle>
            <a:lvl1pPr algn="l">
              <a:defRPr sz="4400">
                <a:solidFill>
                  <a:schemeClr val="bg1"/>
                </a:solidFill>
              </a:defRPr>
            </a:lvl1pPr>
          </a:lstStyle>
          <a:p>
            <a:r>
              <a:rPr lang="en-US" dirty="0"/>
              <a:t>Click to edit Master </a:t>
            </a:r>
            <a:br>
              <a:rPr lang="en-US" dirty="0"/>
            </a:br>
            <a:r>
              <a:rPr lang="en-US" dirty="0"/>
              <a:t>title style</a:t>
            </a:r>
          </a:p>
        </p:txBody>
      </p:sp>
      <p:sp>
        <p:nvSpPr>
          <p:cNvPr id="12" name="Subtitle 2"/>
          <p:cNvSpPr>
            <a:spLocks noGrp="1"/>
          </p:cNvSpPr>
          <p:nvPr>
            <p:ph type="subTitle" idx="1"/>
          </p:nvPr>
        </p:nvSpPr>
        <p:spPr>
          <a:xfrm>
            <a:off x="2133601" y="4270115"/>
            <a:ext cx="9143998"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76840" y="6080377"/>
            <a:ext cx="1785359" cy="467650"/>
          </a:xfrm>
          <a:prstGeom prst="rect">
            <a:avLst/>
          </a:prstGeom>
        </p:spPr>
      </p:pic>
    </p:spTree>
    <p:extLst>
      <p:ext uri="{BB962C8B-B14F-4D97-AF65-F5344CB8AC3E}">
        <p14:creationId xmlns:p14="http://schemas.microsoft.com/office/powerpoint/2010/main" val="148013949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7">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11" name="Title 1"/>
          <p:cNvSpPr>
            <a:spLocks noGrp="1"/>
          </p:cNvSpPr>
          <p:nvPr>
            <p:ph type="ctrTitle" hasCustomPrompt="1"/>
          </p:nvPr>
        </p:nvSpPr>
        <p:spPr>
          <a:xfrm>
            <a:off x="2107097" y="1404730"/>
            <a:ext cx="9143998" cy="2313100"/>
          </a:xfrm>
          <a:prstGeom prst="rect">
            <a:avLst/>
          </a:prstGeom>
        </p:spPr>
        <p:txBody>
          <a:bodyPr anchor="b" anchorCtr="0"/>
          <a:lstStyle>
            <a:lvl1pPr algn="l">
              <a:defRPr sz="4400">
                <a:solidFill>
                  <a:schemeClr val="bg1"/>
                </a:solidFill>
              </a:defRPr>
            </a:lvl1pPr>
          </a:lstStyle>
          <a:p>
            <a:r>
              <a:rPr lang="en-US" dirty="0"/>
              <a:t>Click to edit Master </a:t>
            </a:r>
            <a:br>
              <a:rPr lang="en-US" dirty="0"/>
            </a:br>
            <a:r>
              <a:rPr lang="en-US" dirty="0"/>
              <a:t>title style</a:t>
            </a:r>
          </a:p>
        </p:txBody>
      </p:sp>
      <p:sp>
        <p:nvSpPr>
          <p:cNvPr id="12" name="Subtitle 2"/>
          <p:cNvSpPr>
            <a:spLocks noGrp="1"/>
          </p:cNvSpPr>
          <p:nvPr>
            <p:ph type="subTitle" idx="1"/>
          </p:nvPr>
        </p:nvSpPr>
        <p:spPr>
          <a:xfrm>
            <a:off x="2133601" y="4270115"/>
            <a:ext cx="9143998"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76840" y="6080377"/>
            <a:ext cx="1785359" cy="467650"/>
          </a:xfrm>
          <a:prstGeom prst="rect">
            <a:avLst/>
          </a:prstGeom>
        </p:spPr>
      </p:pic>
    </p:spTree>
    <p:extLst>
      <p:ext uri="{BB962C8B-B14F-4D97-AF65-F5344CB8AC3E}">
        <p14:creationId xmlns:p14="http://schemas.microsoft.com/office/powerpoint/2010/main" val="228950257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8">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11" name="Title 1"/>
          <p:cNvSpPr>
            <a:spLocks noGrp="1"/>
          </p:cNvSpPr>
          <p:nvPr>
            <p:ph type="ctrTitle" hasCustomPrompt="1"/>
          </p:nvPr>
        </p:nvSpPr>
        <p:spPr>
          <a:xfrm>
            <a:off x="2107097" y="1404730"/>
            <a:ext cx="9143998" cy="2313100"/>
          </a:xfrm>
          <a:prstGeom prst="rect">
            <a:avLst/>
          </a:prstGeom>
        </p:spPr>
        <p:txBody>
          <a:bodyPr anchor="b" anchorCtr="0"/>
          <a:lstStyle>
            <a:lvl1pPr algn="l">
              <a:defRPr sz="4400">
                <a:solidFill>
                  <a:schemeClr val="bg1"/>
                </a:solidFill>
              </a:defRPr>
            </a:lvl1pPr>
          </a:lstStyle>
          <a:p>
            <a:r>
              <a:rPr lang="en-US" dirty="0"/>
              <a:t>Click to edit Master </a:t>
            </a:r>
            <a:br>
              <a:rPr lang="en-US" dirty="0"/>
            </a:br>
            <a:r>
              <a:rPr lang="en-US" dirty="0"/>
              <a:t>title style</a:t>
            </a:r>
          </a:p>
        </p:txBody>
      </p:sp>
      <p:sp>
        <p:nvSpPr>
          <p:cNvPr id="12" name="Subtitle 2"/>
          <p:cNvSpPr>
            <a:spLocks noGrp="1"/>
          </p:cNvSpPr>
          <p:nvPr>
            <p:ph type="subTitle" idx="1"/>
          </p:nvPr>
        </p:nvSpPr>
        <p:spPr>
          <a:xfrm>
            <a:off x="2133601" y="4270115"/>
            <a:ext cx="9143998"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76840" y="6080377"/>
            <a:ext cx="1785359" cy="467650"/>
          </a:xfrm>
          <a:prstGeom prst="rect">
            <a:avLst/>
          </a:prstGeom>
        </p:spPr>
      </p:pic>
    </p:spTree>
    <p:extLst>
      <p:ext uri="{BB962C8B-B14F-4D97-AF65-F5344CB8AC3E}">
        <p14:creationId xmlns:p14="http://schemas.microsoft.com/office/powerpoint/2010/main" val="118810664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9">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5" name="Title 1"/>
          <p:cNvSpPr>
            <a:spLocks noGrp="1"/>
          </p:cNvSpPr>
          <p:nvPr>
            <p:ph type="ctrTitle" hasCustomPrompt="1"/>
          </p:nvPr>
        </p:nvSpPr>
        <p:spPr>
          <a:xfrm>
            <a:off x="2107097" y="1404730"/>
            <a:ext cx="9143998" cy="2313100"/>
          </a:xfrm>
          <a:prstGeom prst="rect">
            <a:avLst/>
          </a:prstGeom>
        </p:spPr>
        <p:txBody>
          <a:bodyPr anchor="b" anchorCtr="0"/>
          <a:lstStyle>
            <a:lvl1pPr algn="l">
              <a:defRPr sz="4400">
                <a:solidFill>
                  <a:schemeClr val="tx2"/>
                </a:solidFill>
              </a:defRPr>
            </a:lvl1pPr>
          </a:lstStyle>
          <a:p>
            <a:r>
              <a:rPr lang="en-US" dirty="0"/>
              <a:t>Click to edit Master </a:t>
            </a:r>
            <a:br>
              <a:rPr lang="en-US" dirty="0"/>
            </a:br>
            <a:r>
              <a:rPr lang="en-US" dirty="0"/>
              <a:t>title style</a:t>
            </a:r>
          </a:p>
        </p:txBody>
      </p:sp>
      <p:sp>
        <p:nvSpPr>
          <p:cNvPr id="7" name="Subtitle 2"/>
          <p:cNvSpPr>
            <a:spLocks noGrp="1"/>
          </p:cNvSpPr>
          <p:nvPr>
            <p:ph type="subTitle" idx="1"/>
          </p:nvPr>
        </p:nvSpPr>
        <p:spPr>
          <a:xfrm>
            <a:off x="2133601" y="4270115"/>
            <a:ext cx="9143998" cy="1655762"/>
          </a:xfrm>
          <a:prstGeom prst="rect">
            <a:avLst/>
          </a:prstGeom>
        </p:spPr>
        <p:txBody>
          <a:bodyPr/>
          <a:lstStyle>
            <a:lvl1pPr marL="0" indent="0" algn="l">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76840" y="6080377"/>
            <a:ext cx="1785359" cy="467650"/>
          </a:xfrm>
          <a:prstGeom prst="rect">
            <a:avLst/>
          </a:prstGeom>
        </p:spPr>
      </p:pic>
    </p:spTree>
    <p:extLst>
      <p:ext uri="{BB962C8B-B14F-4D97-AF65-F5344CB8AC3E}">
        <p14:creationId xmlns:p14="http://schemas.microsoft.com/office/powerpoint/2010/main" val="112243210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TP">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3" name="Rectangle 2"/>
          <p:cNvSpPr/>
          <p:nvPr userDrawn="1"/>
        </p:nvSpPr>
        <p:spPr>
          <a:xfrm>
            <a:off x="6640643" y="5884088"/>
            <a:ext cx="2503356" cy="934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99634" y="5785317"/>
            <a:ext cx="2160285" cy="565856"/>
          </a:xfrm>
          <a:prstGeom prst="rect">
            <a:avLst/>
          </a:prstGeom>
        </p:spPr>
      </p:pic>
    </p:spTree>
    <p:extLst>
      <p:ext uri="{BB962C8B-B14F-4D97-AF65-F5344CB8AC3E}">
        <p14:creationId xmlns:p14="http://schemas.microsoft.com/office/powerpoint/2010/main" val="31308373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5" name="Title 1"/>
          <p:cNvSpPr>
            <a:spLocks noGrp="1"/>
          </p:cNvSpPr>
          <p:nvPr>
            <p:ph type="ctrTitle"/>
          </p:nvPr>
        </p:nvSpPr>
        <p:spPr>
          <a:xfrm>
            <a:off x="474002" y="887894"/>
            <a:ext cx="5260877" cy="2313100"/>
          </a:xfrm>
          <a:prstGeom prst="rect">
            <a:avLst/>
          </a:prstGeom>
        </p:spPr>
        <p:txBody>
          <a:bodyPr anchor="b" anchorCtr="0"/>
          <a:lstStyle>
            <a:lvl1pPr algn="l">
              <a:defRPr sz="4400">
                <a:solidFill>
                  <a:schemeClr val="bg1"/>
                </a:solidFill>
              </a:defRPr>
            </a:lvl1pPr>
          </a:lstStyle>
          <a:p>
            <a:r>
              <a:rPr lang="en-US" dirty="0"/>
              <a:t>Click to edit Master title style</a:t>
            </a:r>
          </a:p>
        </p:txBody>
      </p:sp>
      <p:sp>
        <p:nvSpPr>
          <p:cNvPr id="7" name="Subtitle 2"/>
          <p:cNvSpPr>
            <a:spLocks noGrp="1"/>
          </p:cNvSpPr>
          <p:nvPr>
            <p:ph type="subTitle" idx="1" hasCustomPrompt="1"/>
          </p:nvPr>
        </p:nvSpPr>
        <p:spPr>
          <a:xfrm>
            <a:off x="474003" y="3806287"/>
            <a:ext cx="4962703"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84447" y="5526328"/>
            <a:ext cx="2160285" cy="565856"/>
          </a:xfrm>
          <a:prstGeom prst="rect">
            <a:avLst/>
          </a:prstGeom>
        </p:spPr>
      </p:pic>
    </p:spTree>
    <p:extLst>
      <p:ext uri="{BB962C8B-B14F-4D97-AF65-F5344CB8AC3E}">
        <p14:creationId xmlns:p14="http://schemas.microsoft.com/office/powerpoint/2010/main" val="208114731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Slide Option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a:solidFill>
            <a:schemeClr val="bg1"/>
          </a:solidFill>
        </p:spPr>
      </p:pic>
      <p:sp>
        <p:nvSpPr>
          <p:cNvPr id="5" name="Rectangle 4"/>
          <p:cNvSpPr/>
          <p:nvPr userDrawn="1"/>
        </p:nvSpPr>
        <p:spPr>
          <a:xfrm>
            <a:off x="839449" y="0"/>
            <a:ext cx="8304551" cy="954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BC8AEE7E-FAD4-4EE3-9D98-D5CFF485C706}" type="slidenum">
              <a:rPr lang="en-US" smtClean="0"/>
              <a:pPr/>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76840" y="6080377"/>
            <a:ext cx="1785359" cy="467650"/>
          </a:xfrm>
          <a:prstGeom prst="rect">
            <a:avLst/>
          </a:prstGeom>
        </p:spPr>
      </p:pic>
    </p:spTree>
    <p:extLst>
      <p:ext uri="{BB962C8B-B14F-4D97-AF65-F5344CB8AC3E}">
        <p14:creationId xmlns:p14="http://schemas.microsoft.com/office/powerpoint/2010/main" val="218657841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Slide Option 2">
    <p:spTree>
      <p:nvGrpSpPr>
        <p:cNvPr id="1" name=""/>
        <p:cNvGrpSpPr/>
        <p:nvPr/>
      </p:nvGrpSpPr>
      <p:grpSpPr>
        <a:xfrm>
          <a:off x="0" y="0"/>
          <a:ext cx="0" cy="0"/>
          <a:chOff x="0" y="0"/>
          <a:chExt cx="0" cy="0"/>
        </a:xfrm>
      </p:grpSpPr>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a:solidFill>
            <a:schemeClr val="bg1"/>
          </a:solidFill>
        </p:spPr>
      </p:pic>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BC8AEE7E-FAD4-4EE3-9D98-D5CFF485C706}" type="slidenum">
              <a:rPr lang="en-US" smtClean="0"/>
              <a:pPr/>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76840" y="6080377"/>
            <a:ext cx="1785359" cy="467650"/>
          </a:xfrm>
          <a:prstGeom prst="rect">
            <a:avLst/>
          </a:prstGeom>
        </p:spPr>
      </p:pic>
    </p:spTree>
    <p:extLst>
      <p:ext uri="{BB962C8B-B14F-4D97-AF65-F5344CB8AC3E}">
        <p14:creationId xmlns:p14="http://schemas.microsoft.com/office/powerpoint/2010/main" val="43074668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Slide Option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a:solidFill>
            <a:schemeClr val="bg1"/>
          </a:solidFill>
        </p:spPr>
      </p:pic>
      <p:sp>
        <p:nvSpPr>
          <p:cNvPr id="5" name="Rectangle 4"/>
          <p:cNvSpPr/>
          <p:nvPr userDrawn="1"/>
        </p:nvSpPr>
        <p:spPr>
          <a:xfrm>
            <a:off x="839449" y="0"/>
            <a:ext cx="8304551" cy="954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BC8AEE7E-FAD4-4EE3-9D98-D5CFF485C706}" type="slidenum">
              <a:rPr lang="en-US" smtClean="0"/>
              <a:pPr/>
              <a:t>‹#›</a:t>
            </a:fld>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76840" y="6080377"/>
            <a:ext cx="1785359" cy="467650"/>
          </a:xfrm>
          <a:prstGeom prst="rect">
            <a:avLst/>
          </a:prstGeom>
        </p:spPr>
      </p:pic>
    </p:spTree>
    <p:extLst>
      <p:ext uri="{BB962C8B-B14F-4D97-AF65-F5344CB8AC3E}">
        <p14:creationId xmlns:p14="http://schemas.microsoft.com/office/powerpoint/2010/main" val="252557469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 Slide Option 4">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a:solidFill>
            <a:schemeClr val="bg1"/>
          </a:solidFill>
        </p:spPr>
      </p:pic>
      <p:sp>
        <p:nvSpPr>
          <p:cNvPr id="5" name="Rectangle 4"/>
          <p:cNvSpPr/>
          <p:nvPr userDrawn="1"/>
        </p:nvSpPr>
        <p:spPr>
          <a:xfrm>
            <a:off x="839449" y="0"/>
            <a:ext cx="8304551" cy="954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BC8AEE7E-FAD4-4EE3-9D98-D5CFF485C706}" type="slidenum">
              <a:rPr lang="en-US" smtClean="0"/>
              <a:pPr/>
              <a:t>‹#›</a:t>
            </a:fld>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76840" y="6080377"/>
            <a:ext cx="1785359" cy="467650"/>
          </a:xfrm>
          <a:prstGeom prst="rect">
            <a:avLst/>
          </a:prstGeom>
        </p:spPr>
      </p:pic>
    </p:spTree>
    <p:extLst>
      <p:ext uri="{BB962C8B-B14F-4D97-AF65-F5344CB8AC3E}">
        <p14:creationId xmlns:p14="http://schemas.microsoft.com/office/powerpoint/2010/main" val="280582487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63" y="189651"/>
            <a:ext cx="7565138" cy="1131147"/>
          </a:xfrm>
          <a:prstGeom prst="rect">
            <a:avLst/>
          </a:prstGeom>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8AEE7E-FAD4-4EE3-9D98-D5CFF485C706}" type="slidenum">
              <a:rPr lang="en-US" smtClean="0"/>
              <a:t>‹#›</a:t>
            </a:fld>
            <a:endParaRPr lang="en-US"/>
          </a:p>
        </p:txBody>
      </p:sp>
    </p:spTree>
    <p:extLst>
      <p:ext uri="{BB962C8B-B14F-4D97-AF65-F5344CB8AC3E}">
        <p14:creationId xmlns:p14="http://schemas.microsoft.com/office/powerpoint/2010/main" val="329586270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63" y="189651"/>
            <a:ext cx="7565138" cy="113114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264416" y="1146950"/>
            <a:ext cx="8289036"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AEE7E-FAD4-4EE3-9D98-D5CFF485C706}" type="slidenum">
              <a:rPr lang="en-US" smtClean="0"/>
              <a:t>‹#›</a:t>
            </a:fld>
            <a:endParaRPr lang="en-US"/>
          </a:p>
        </p:txBody>
      </p:sp>
    </p:spTree>
    <p:extLst>
      <p:ext uri="{BB962C8B-B14F-4D97-AF65-F5344CB8AC3E}">
        <p14:creationId xmlns:p14="http://schemas.microsoft.com/office/powerpoint/2010/main" val="274936479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V2">
    <p:spTree>
      <p:nvGrpSpPr>
        <p:cNvPr id="1" name=""/>
        <p:cNvGrpSpPr/>
        <p:nvPr/>
      </p:nvGrpSpPr>
      <p:grpSpPr>
        <a:xfrm>
          <a:off x="0" y="0"/>
          <a:ext cx="0" cy="0"/>
          <a:chOff x="0" y="0"/>
          <a:chExt cx="0" cy="0"/>
        </a:xfrm>
      </p:grpSpPr>
      <p:sp>
        <p:nvSpPr>
          <p:cNvPr id="2" name="Title 1"/>
          <p:cNvSpPr>
            <a:spLocks noGrp="1"/>
          </p:cNvSpPr>
          <p:nvPr>
            <p:ph type="title"/>
          </p:nvPr>
        </p:nvSpPr>
        <p:spPr>
          <a:xfrm>
            <a:off x="194563" y="189651"/>
            <a:ext cx="7565138" cy="113114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264416" y="1146950"/>
            <a:ext cx="8289036"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AEE7E-FAD4-4EE3-9D98-D5CFF485C706}" type="slidenum">
              <a:rPr lang="en-US" smtClean="0"/>
              <a:t>‹#›</a:t>
            </a:fld>
            <a:endParaRPr lang="en-US"/>
          </a:p>
        </p:txBody>
      </p:sp>
    </p:spTree>
    <p:extLst>
      <p:ext uri="{BB962C8B-B14F-4D97-AF65-F5344CB8AC3E}">
        <p14:creationId xmlns:p14="http://schemas.microsoft.com/office/powerpoint/2010/main" val="404282837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63" y="189651"/>
            <a:ext cx="7565138" cy="1131147"/>
          </a:xfrm>
          <a:prstGeom prst="rect">
            <a:avLst/>
          </a:prstGeom>
        </p:spPr>
        <p:txBody>
          <a:bodyPr/>
          <a:lstStyle/>
          <a:p>
            <a:r>
              <a:rPr lang="en-US"/>
              <a:t>Click to edit Master title style</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8AEE7E-FAD4-4EE3-9D98-D5CFF485C706}" type="slidenum">
              <a:rPr lang="en-US" smtClean="0"/>
              <a:t>‹#›</a:t>
            </a:fld>
            <a:endParaRPr lang="en-US"/>
          </a:p>
        </p:txBody>
      </p:sp>
      <p:sp>
        <p:nvSpPr>
          <p:cNvPr id="9" name="Content Placeholder 2"/>
          <p:cNvSpPr>
            <a:spLocks noGrp="1"/>
          </p:cNvSpPr>
          <p:nvPr>
            <p:ph sz="half" idx="1"/>
          </p:nvPr>
        </p:nvSpPr>
        <p:spPr>
          <a:xfrm>
            <a:off x="223170" y="1146950"/>
            <a:ext cx="3987883"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4603281" y="1146950"/>
            <a:ext cx="4119614"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190955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4"/>
          <p:cNvSpPr>
            <a:spLocks noGrp="1"/>
          </p:cNvSpPr>
          <p:nvPr>
            <p:ph type="ftr" sz="quarter" idx="11"/>
          </p:nvPr>
        </p:nvSpPr>
        <p:spPr>
          <a:xfrm>
            <a:off x="738235" y="6429183"/>
            <a:ext cx="7294514" cy="365125"/>
          </a:xfrm>
        </p:spPr>
        <p:txBody>
          <a:bodyPr/>
          <a:lstStyle/>
          <a:p>
            <a:endParaRPr lang="en-US"/>
          </a:p>
        </p:txBody>
      </p:sp>
      <p:sp>
        <p:nvSpPr>
          <p:cNvPr id="3" name="Slide Number Placeholder 5"/>
          <p:cNvSpPr>
            <a:spLocks noGrp="1"/>
          </p:cNvSpPr>
          <p:nvPr>
            <p:ph type="sldNum" sz="quarter" idx="12"/>
          </p:nvPr>
        </p:nvSpPr>
        <p:spPr>
          <a:xfrm>
            <a:off x="200913" y="6429183"/>
            <a:ext cx="402926" cy="365125"/>
          </a:xfrm>
        </p:spPr>
        <p:txBody>
          <a:bodyPr/>
          <a:lstStyle/>
          <a:p>
            <a:fld id="{BC8AEE7E-FAD4-4EE3-9D98-D5CFF485C706}" type="slidenum">
              <a:rPr lang="en-US" smtClean="0"/>
              <a:t>‹#›</a:t>
            </a:fld>
            <a:endParaRPr lang="en-US"/>
          </a:p>
        </p:txBody>
      </p:sp>
      <p:sp>
        <p:nvSpPr>
          <p:cNvPr id="5" name="Title 1"/>
          <p:cNvSpPr>
            <a:spLocks noGrp="1"/>
          </p:cNvSpPr>
          <p:nvPr>
            <p:ph type="title"/>
          </p:nvPr>
        </p:nvSpPr>
        <p:spPr>
          <a:xfrm>
            <a:off x="194563" y="189651"/>
            <a:ext cx="7565138" cy="113114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4531567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5" name="Title 1"/>
          <p:cNvSpPr>
            <a:spLocks noGrp="1"/>
          </p:cNvSpPr>
          <p:nvPr>
            <p:ph type="ctrTitle"/>
          </p:nvPr>
        </p:nvSpPr>
        <p:spPr>
          <a:xfrm>
            <a:off x="474002" y="887894"/>
            <a:ext cx="5260877" cy="2313100"/>
          </a:xfrm>
          <a:prstGeom prst="rect">
            <a:avLst/>
          </a:prstGeom>
        </p:spPr>
        <p:txBody>
          <a:bodyPr anchor="b" anchorCtr="0"/>
          <a:lstStyle>
            <a:lvl1pPr algn="l">
              <a:defRPr sz="4400">
                <a:solidFill>
                  <a:schemeClr val="bg1"/>
                </a:solidFill>
              </a:defRPr>
            </a:lvl1pPr>
          </a:lstStyle>
          <a:p>
            <a:r>
              <a:rPr lang="en-US" dirty="0"/>
              <a:t>Click to edit Master title style</a:t>
            </a:r>
          </a:p>
        </p:txBody>
      </p:sp>
      <p:sp>
        <p:nvSpPr>
          <p:cNvPr id="7" name="Subtitle 2"/>
          <p:cNvSpPr>
            <a:spLocks noGrp="1"/>
          </p:cNvSpPr>
          <p:nvPr>
            <p:ph type="subTitle" idx="1" hasCustomPrompt="1"/>
          </p:nvPr>
        </p:nvSpPr>
        <p:spPr>
          <a:xfrm>
            <a:off x="474003" y="3806287"/>
            <a:ext cx="4962703"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84447" y="5526328"/>
            <a:ext cx="2160285" cy="565856"/>
          </a:xfrm>
          <a:prstGeom prst="rect">
            <a:avLst/>
          </a:prstGeom>
        </p:spPr>
      </p:pic>
    </p:spTree>
    <p:extLst>
      <p:ext uri="{BB962C8B-B14F-4D97-AF65-F5344CB8AC3E}">
        <p14:creationId xmlns:p14="http://schemas.microsoft.com/office/powerpoint/2010/main" val="71532918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5" name="Title 1"/>
          <p:cNvSpPr>
            <a:spLocks noGrp="1"/>
          </p:cNvSpPr>
          <p:nvPr>
            <p:ph type="ctrTitle"/>
          </p:nvPr>
        </p:nvSpPr>
        <p:spPr>
          <a:xfrm>
            <a:off x="474002" y="887894"/>
            <a:ext cx="5260877" cy="2313100"/>
          </a:xfrm>
          <a:prstGeom prst="rect">
            <a:avLst/>
          </a:prstGeom>
        </p:spPr>
        <p:txBody>
          <a:bodyPr anchor="b" anchorCtr="0"/>
          <a:lstStyle>
            <a:lvl1pPr algn="l">
              <a:defRPr sz="4400">
                <a:solidFill>
                  <a:schemeClr val="bg1"/>
                </a:solidFill>
              </a:defRPr>
            </a:lvl1pPr>
          </a:lstStyle>
          <a:p>
            <a:r>
              <a:rPr lang="en-US" dirty="0"/>
              <a:t>Click to edit Master title style</a:t>
            </a:r>
          </a:p>
        </p:txBody>
      </p:sp>
      <p:sp>
        <p:nvSpPr>
          <p:cNvPr id="9" name="Subtitle 2"/>
          <p:cNvSpPr>
            <a:spLocks noGrp="1"/>
          </p:cNvSpPr>
          <p:nvPr>
            <p:ph type="subTitle" idx="1" hasCustomPrompt="1"/>
          </p:nvPr>
        </p:nvSpPr>
        <p:spPr>
          <a:xfrm>
            <a:off x="474003" y="3806287"/>
            <a:ext cx="4962703"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84447" y="5526328"/>
            <a:ext cx="2160285" cy="565856"/>
          </a:xfrm>
          <a:prstGeom prst="rect">
            <a:avLst/>
          </a:prstGeom>
        </p:spPr>
      </p:pic>
    </p:spTree>
    <p:extLst>
      <p:ext uri="{BB962C8B-B14F-4D97-AF65-F5344CB8AC3E}">
        <p14:creationId xmlns:p14="http://schemas.microsoft.com/office/powerpoint/2010/main" val="37648712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12" name="Title 1"/>
          <p:cNvSpPr>
            <a:spLocks noGrp="1"/>
          </p:cNvSpPr>
          <p:nvPr>
            <p:ph type="ctrTitle"/>
          </p:nvPr>
        </p:nvSpPr>
        <p:spPr>
          <a:xfrm>
            <a:off x="474002" y="437320"/>
            <a:ext cx="5260877" cy="2313100"/>
          </a:xfrm>
          <a:prstGeom prst="rect">
            <a:avLst/>
          </a:prstGeom>
        </p:spPr>
        <p:txBody>
          <a:bodyPr anchor="b" anchorCtr="0"/>
          <a:lstStyle>
            <a:lvl1pPr algn="l">
              <a:defRPr sz="4400">
                <a:solidFill>
                  <a:schemeClr val="bg1"/>
                </a:solidFill>
              </a:defRPr>
            </a:lvl1pPr>
          </a:lstStyle>
          <a:p>
            <a:r>
              <a:rPr lang="en-US" dirty="0"/>
              <a:t>Click to edit Master title style</a:t>
            </a:r>
          </a:p>
        </p:txBody>
      </p:sp>
      <p:sp>
        <p:nvSpPr>
          <p:cNvPr id="22" name="Subtitle 2"/>
          <p:cNvSpPr>
            <a:spLocks noGrp="1"/>
          </p:cNvSpPr>
          <p:nvPr>
            <p:ph type="subTitle" idx="1" hasCustomPrompt="1"/>
          </p:nvPr>
        </p:nvSpPr>
        <p:spPr>
          <a:xfrm>
            <a:off x="474003" y="3355713"/>
            <a:ext cx="4962703"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99634" y="5785317"/>
            <a:ext cx="2160285" cy="565856"/>
          </a:xfrm>
          <a:prstGeom prst="rect">
            <a:avLst/>
          </a:prstGeom>
        </p:spPr>
      </p:pic>
    </p:spTree>
    <p:extLst>
      <p:ext uri="{BB962C8B-B14F-4D97-AF65-F5344CB8AC3E}">
        <p14:creationId xmlns:p14="http://schemas.microsoft.com/office/powerpoint/2010/main" val="103672112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5">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7" name="Title 1"/>
          <p:cNvSpPr>
            <a:spLocks noGrp="1"/>
          </p:cNvSpPr>
          <p:nvPr>
            <p:ph type="ctrTitle"/>
          </p:nvPr>
        </p:nvSpPr>
        <p:spPr>
          <a:xfrm>
            <a:off x="474002" y="437320"/>
            <a:ext cx="5260877" cy="2313100"/>
          </a:xfrm>
          <a:prstGeom prst="rect">
            <a:avLst/>
          </a:prstGeom>
        </p:spPr>
        <p:txBody>
          <a:bodyPr anchor="b" anchorCtr="0"/>
          <a:lstStyle>
            <a:lvl1pPr algn="l">
              <a:defRPr sz="4400">
                <a:solidFill>
                  <a:schemeClr val="bg1"/>
                </a:solidFill>
              </a:defRPr>
            </a:lvl1pPr>
          </a:lstStyle>
          <a:p>
            <a:r>
              <a:rPr lang="en-US" dirty="0"/>
              <a:t>Click to edit Master title style</a:t>
            </a:r>
          </a:p>
        </p:txBody>
      </p:sp>
      <p:sp>
        <p:nvSpPr>
          <p:cNvPr id="17" name="Subtitle 2"/>
          <p:cNvSpPr>
            <a:spLocks noGrp="1"/>
          </p:cNvSpPr>
          <p:nvPr>
            <p:ph type="subTitle" idx="1" hasCustomPrompt="1"/>
          </p:nvPr>
        </p:nvSpPr>
        <p:spPr>
          <a:xfrm>
            <a:off x="474003" y="3355713"/>
            <a:ext cx="4962703"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99634" y="5785317"/>
            <a:ext cx="2160285" cy="565856"/>
          </a:xfrm>
          <a:prstGeom prst="rect">
            <a:avLst/>
          </a:prstGeom>
        </p:spPr>
      </p:pic>
    </p:spTree>
    <p:extLst>
      <p:ext uri="{BB962C8B-B14F-4D97-AF65-F5344CB8AC3E}">
        <p14:creationId xmlns:p14="http://schemas.microsoft.com/office/powerpoint/2010/main" val="292793170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6">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7" name="Title 1"/>
          <p:cNvSpPr>
            <a:spLocks noGrp="1"/>
          </p:cNvSpPr>
          <p:nvPr>
            <p:ph type="ctrTitle"/>
          </p:nvPr>
        </p:nvSpPr>
        <p:spPr>
          <a:xfrm>
            <a:off x="474002" y="437320"/>
            <a:ext cx="5260877" cy="2313100"/>
          </a:xfrm>
          <a:prstGeom prst="rect">
            <a:avLst/>
          </a:prstGeom>
        </p:spPr>
        <p:txBody>
          <a:bodyPr anchor="b" anchorCtr="0"/>
          <a:lstStyle>
            <a:lvl1pPr algn="l">
              <a:defRPr sz="4400">
                <a:solidFill>
                  <a:schemeClr val="bg1"/>
                </a:solidFill>
              </a:defRPr>
            </a:lvl1pPr>
          </a:lstStyle>
          <a:p>
            <a:r>
              <a:rPr lang="en-US" dirty="0"/>
              <a:t>Click to edit Master title style</a:t>
            </a:r>
          </a:p>
        </p:txBody>
      </p:sp>
      <p:sp>
        <p:nvSpPr>
          <p:cNvPr id="17" name="Subtitle 2"/>
          <p:cNvSpPr>
            <a:spLocks noGrp="1"/>
          </p:cNvSpPr>
          <p:nvPr>
            <p:ph type="subTitle" idx="1" hasCustomPrompt="1"/>
          </p:nvPr>
        </p:nvSpPr>
        <p:spPr>
          <a:xfrm>
            <a:off x="474003" y="3355713"/>
            <a:ext cx="4962703"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99634" y="5785317"/>
            <a:ext cx="2160285" cy="565856"/>
          </a:xfrm>
          <a:prstGeom prst="rect">
            <a:avLst/>
          </a:prstGeom>
        </p:spPr>
      </p:pic>
    </p:spTree>
    <p:extLst>
      <p:ext uri="{BB962C8B-B14F-4D97-AF65-F5344CB8AC3E}">
        <p14:creationId xmlns:p14="http://schemas.microsoft.com/office/powerpoint/2010/main" val="304721893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7">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7" name="Title 1"/>
          <p:cNvSpPr>
            <a:spLocks noGrp="1"/>
          </p:cNvSpPr>
          <p:nvPr>
            <p:ph type="ctrTitle"/>
          </p:nvPr>
        </p:nvSpPr>
        <p:spPr>
          <a:xfrm>
            <a:off x="474002" y="437320"/>
            <a:ext cx="5260877" cy="2313100"/>
          </a:xfrm>
          <a:prstGeom prst="rect">
            <a:avLst/>
          </a:prstGeom>
        </p:spPr>
        <p:txBody>
          <a:bodyPr anchor="b" anchorCtr="0"/>
          <a:lstStyle>
            <a:lvl1pPr algn="l">
              <a:defRPr sz="4400">
                <a:solidFill>
                  <a:schemeClr val="tx2"/>
                </a:solidFill>
              </a:defRPr>
            </a:lvl1pPr>
          </a:lstStyle>
          <a:p>
            <a:r>
              <a:rPr lang="en-US" dirty="0"/>
              <a:t>Click to edit Master title style</a:t>
            </a:r>
          </a:p>
        </p:txBody>
      </p:sp>
      <p:sp>
        <p:nvSpPr>
          <p:cNvPr id="19" name="Subtitle 2"/>
          <p:cNvSpPr>
            <a:spLocks noGrp="1"/>
          </p:cNvSpPr>
          <p:nvPr>
            <p:ph type="subTitle" idx="1" hasCustomPrompt="1"/>
          </p:nvPr>
        </p:nvSpPr>
        <p:spPr>
          <a:xfrm>
            <a:off x="474003" y="3355713"/>
            <a:ext cx="4962703" cy="1655762"/>
          </a:xfrm>
          <a:prstGeom prst="rect">
            <a:avLst/>
          </a:prstGeom>
        </p:spPr>
        <p:txBody>
          <a:bodyPr/>
          <a:lstStyle>
            <a:lvl1pPr marL="0" indent="0" algn="l">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99634" y="5785317"/>
            <a:ext cx="2160285" cy="565856"/>
          </a:xfrm>
          <a:prstGeom prst="rect">
            <a:avLst/>
          </a:prstGeom>
        </p:spPr>
      </p:pic>
    </p:spTree>
    <p:extLst>
      <p:ext uri="{BB962C8B-B14F-4D97-AF65-F5344CB8AC3E}">
        <p14:creationId xmlns:p14="http://schemas.microsoft.com/office/powerpoint/2010/main" val="49754444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15" name="Title 1"/>
          <p:cNvSpPr>
            <a:spLocks noGrp="1"/>
          </p:cNvSpPr>
          <p:nvPr>
            <p:ph type="ctrTitle"/>
          </p:nvPr>
        </p:nvSpPr>
        <p:spPr>
          <a:xfrm>
            <a:off x="474002" y="437320"/>
            <a:ext cx="5260877" cy="2313100"/>
          </a:xfrm>
          <a:prstGeom prst="rect">
            <a:avLst/>
          </a:prstGeom>
        </p:spPr>
        <p:txBody>
          <a:bodyPr anchor="b" anchorCtr="0"/>
          <a:lstStyle>
            <a:lvl1pPr algn="l">
              <a:defRPr sz="4400">
                <a:solidFill>
                  <a:schemeClr val="tx2"/>
                </a:solidFill>
              </a:defRPr>
            </a:lvl1pPr>
          </a:lstStyle>
          <a:p>
            <a:r>
              <a:rPr lang="en-US" dirty="0"/>
              <a:t>Click to edit Master title style</a:t>
            </a:r>
          </a:p>
        </p:txBody>
      </p:sp>
      <p:sp>
        <p:nvSpPr>
          <p:cNvPr id="17" name="Subtitle 2"/>
          <p:cNvSpPr>
            <a:spLocks noGrp="1"/>
          </p:cNvSpPr>
          <p:nvPr>
            <p:ph type="subTitle" idx="1" hasCustomPrompt="1"/>
          </p:nvPr>
        </p:nvSpPr>
        <p:spPr>
          <a:xfrm>
            <a:off x="474003" y="3355713"/>
            <a:ext cx="4962703" cy="1655762"/>
          </a:xfrm>
          <a:prstGeom prst="rect">
            <a:avLst/>
          </a:prstGeom>
        </p:spPr>
        <p:txBody>
          <a:bodyPr/>
          <a:lstStyle>
            <a:lvl1pPr marL="0" indent="0" algn="l">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84447" y="5526328"/>
            <a:ext cx="2160286" cy="565856"/>
          </a:xfrm>
          <a:prstGeom prst="rect">
            <a:avLst/>
          </a:prstGeom>
        </p:spPr>
      </p:pic>
    </p:spTree>
    <p:extLst>
      <p:ext uri="{BB962C8B-B14F-4D97-AF65-F5344CB8AC3E}">
        <p14:creationId xmlns:p14="http://schemas.microsoft.com/office/powerpoint/2010/main" val="68067022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738235" y="6429183"/>
            <a:ext cx="7294514" cy="365125"/>
          </a:xfrm>
          <a:prstGeom prst="rect">
            <a:avLst/>
          </a:prstGeom>
        </p:spPr>
        <p:txBody>
          <a:bodyPr vert="horz" lIns="91440" tIns="45720" rIns="91440" bIns="45720" rtlCol="0" anchor="b"/>
          <a:lstStyle>
            <a:lvl1pPr algn="l">
              <a:defRPr sz="10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200913" y="6429183"/>
            <a:ext cx="402926" cy="365125"/>
          </a:xfrm>
          <a:prstGeom prst="rect">
            <a:avLst/>
          </a:prstGeom>
        </p:spPr>
        <p:txBody>
          <a:bodyPr vert="horz" lIns="91440" tIns="45720" rIns="91440" bIns="45720" rtlCol="0" anchor="b"/>
          <a:lstStyle>
            <a:lvl1pPr algn="l">
              <a:defRPr sz="1000">
                <a:solidFill>
                  <a:schemeClr val="tx1">
                    <a:lumMod val="65000"/>
                    <a:lumOff val="35000"/>
                  </a:schemeClr>
                </a:solidFill>
              </a:defRPr>
            </a:lvl1pPr>
          </a:lstStyle>
          <a:p>
            <a:fld id="{BC8AEE7E-FAD4-4EE3-9D98-D5CFF485C706}" type="slidenum">
              <a:rPr lang="en-US" smtClean="0"/>
              <a:pPr/>
              <a:t>‹#›</a:t>
            </a:fld>
            <a:endParaRPr lang="en-US"/>
          </a:p>
        </p:txBody>
      </p:sp>
      <p:sp>
        <p:nvSpPr>
          <p:cNvPr id="13" name="Text Placeholder 2"/>
          <p:cNvSpPr>
            <a:spLocks noGrp="1"/>
          </p:cNvSpPr>
          <p:nvPr>
            <p:ph type="body" idx="1"/>
          </p:nvPr>
        </p:nvSpPr>
        <p:spPr>
          <a:xfrm>
            <a:off x="264416" y="1580086"/>
            <a:ext cx="828903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15" name="Title Placeholder 1"/>
          <p:cNvSpPr>
            <a:spLocks noGrp="1"/>
          </p:cNvSpPr>
          <p:nvPr>
            <p:ph type="title"/>
          </p:nvPr>
        </p:nvSpPr>
        <p:spPr>
          <a:xfrm>
            <a:off x="194563" y="189651"/>
            <a:ext cx="7565138" cy="1131147"/>
          </a:xfrm>
          <a:prstGeom prst="rect">
            <a:avLst/>
          </a:prstGeom>
        </p:spPr>
        <p:txBody>
          <a:bodyPr vert="horz" lIns="91440" tIns="45720" rIns="91440" bIns="45720" rtlCol="0" anchor="t" anchorCtr="0">
            <a:noAutofit/>
          </a:bodyPr>
          <a:lstStyle/>
          <a:p>
            <a:r>
              <a:rPr lang="en-US" dirty="0"/>
              <a:t>Click to edit Master title style</a:t>
            </a:r>
          </a:p>
        </p:txBody>
      </p:sp>
      <p:pic>
        <p:nvPicPr>
          <p:cNvPr id="2" name="Picture 1"/>
          <p:cNvPicPr>
            <a:picLocks noChangeAspect="1"/>
          </p:cNvPicPr>
          <p:nvPr userDrawn="1"/>
        </p:nvPicPr>
        <p:blipFill rotWithShape="1">
          <a:blip r:embed="rId30" cstate="print">
            <a:extLst>
              <a:ext uri="{28A0092B-C50C-407E-A947-70E740481C1C}">
                <a14:useLocalDpi xmlns:a14="http://schemas.microsoft.com/office/drawing/2010/main" val="0"/>
              </a:ext>
            </a:extLst>
          </a:blip>
          <a:srcRect l="69420" b="85314"/>
          <a:stretch/>
        </p:blipFill>
        <p:spPr>
          <a:xfrm>
            <a:off x="6573077" y="0"/>
            <a:ext cx="2570921" cy="926019"/>
          </a:xfrm>
          <a:prstGeom prst="rect">
            <a:avLst/>
          </a:prstGeom>
        </p:spPr>
      </p:pic>
      <p:pic>
        <p:nvPicPr>
          <p:cNvPr id="9" name="Picture 8"/>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8094885" y="6521655"/>
            <a:ext cx="851449" cy="223025"/>
          </a:xfrm>
          <a:prstGeom prst="rect">
            <a:avLst/>
          </a:prstGeom>
        </p:spPr>
      </p:pic>
    </p:spTree>
    <p:extLst>
      <p:ext uri="{BB962C8B-B14F-4D97-AF65-F5344CB8AC3E}">
        <p14:creationId xmlns:p14="http://schemas.microsoft.com/office/powerpoint/2010/main" val="3184782550"/>
      </p:ext>
    </p:extLst>
  </p:cSld>
  <p:clrMap bg1="lt1" tx1="dk1" bg2="lt2" tx2="dk2" accent1="accent1" accent2="accent2" accent3="accent3" accent4="accent4" accent5="accent5" accent6="accent6" hlink="hlink" folHlink="folHlink"/>
  <p:sldLayoutIdLst>
    <p:sldLayoutId id="2147483649" r:id="rId1"/>
    <p:sldLayoutId id="2147483699" r:id="rId2"/>
    <p:sldLayoutId id="2147483680" r:id="rId3"/>
    <p:sldLayoutId id="2147483681" r:id="rId4"/>
    <p:sldLayoutId id="2147483690" r:id="rId5"/>
    <p:sldLayoutId id="2147483691" r:id="rId6"/>
    <p:sldLayoutId id="2147483692" r:id="rId7"/>
    <p:sldLayoutId id="2147483693" r:id="rId8"/>
    <p:sldLayoutId id="2147483667" r:id="rId9"/>
    <p:sldLayoutId id="2147483694" r:id="rId10"/>
    <p:sldLayoutId id="2147483682" r:id="rId11"/>
    <p:sldLayoutId id="2147483684" r:id="rId12"/>
    <p:sldLayoutId id="2147483685" r:id="rId13"/>
    <p:sldLayoutId id="2147483683" r:id="rId14"/>
    <p:sldLayoutId id="2147483686" r:id="rId15"/>
    <p:sldLayoutId id="2147483687" r:id="rId16"/>
    <p:sldLayoutId id="2147483688" r:id="rId17"/>
    <p:sldLayoutId id="2147483689" r:id="rId18"/>
    <p:sldLayoutId id="2147483678" r:id="rId19"/>
    <p:sldLayoutId id="2147483697" r:id="rId20"/>
    <p:sldLayoutId id="2147483679" r:id="rId21"/>
    <p:sldLayoutId id="2147483696" r:id="rId22"/>
    <p:sldLayoutId id="2147483698" r:id="rId23"/>
    <p:sldLayoutId id="2147483654" r:id="rId24"/>
    <p:sldLayoutId id="2147483650" r:id="rId25"/>
    <p:sldLayoutId id="2147483695" r:id="rId26"/>
    <p:sldLayoutId id="2147483652" r:id="rId27"/>
    <p:sldLayoutId id="2147483655" r:id="rId28"/>
  </p:sldLayoutIdLst>
  <p:transition>
    <p:fade/>
  </p:transition>
  <p:hf hdr="0" ftr="0" dt="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200"/>
        </a:spcBef>
        <a:buClr>
          <a:schemeClr val="accent2"/>
        </a:buClr>
        <a:buFont typeface="Arial" panose="020B0604020202020204" pitchFamily="34" charset="0"/>
        <a:buChar char="•"/>
        <a:defRPr sz="17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hyperlink" Target="http://www.nucc.org/" TargetMode="Externa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hyperlink" Target="http://nubc.org/" TargetMode="External"/><Relationship Id="rId1" Type="http://schemas.openxmlformats.org/officeDocument/2006/relationships/slideLayout" Target="../slideLayouts/slideLayout26.xml"/><Relationship Id="rId4" Type="http://schemas.openxmlformats.org/officeDocument/2006/relationships/image" Target="../media/image33.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hyperlink" Target="https://www.1edisource.com/resources/edi-transactions-sets/edi-999/" TargetMode="External"/><Relationship Id="rId2" Type="http://schemas.openxmlformats.org/officeDocument/2006/relationships/hyperlink" Target="https://www.1edisource.com/resources/edi-transactions-sets/edi-277/" TargetMode="External"/><Relationship Id="rId1" Type="http://schemas.openxmlformats.org/officeDocument/2006/relationships/slideLayout" Target="../slideLayouts/slideLayout25.xml"/><Relationship Id="rId4" Type="http://schemas.openxmlformats.org/officeDocument/2006/relationships/hyperlink" Target="https://www.magellanoflouisiana.com/for-providers/provider-toolkit/provider-resources/"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hyperlink" Target="https://x12.org/products/technical-report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hyperlink" Target="https://x12.org/products/technical-report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91017" y="1626920"/>
            <a:ext cx="5260877" cy="2006930"/>
          </a:xfrm>
        </p:spPr>
        <p:txBody>
          <a:bodyPr/>
          <a:lstStyle/>
          <a:p>
            <a:pPr algn="ctr"/>
            <a:br>
              <a:rPr lang="en-US" dirty="0"/>
            </a:br>
            <a:br>
              <a:rPr lang="en-US" dirty="0"/>
            </a:br>
            <a:br>
              <a:rPr lang="en-US" dirty="0"/>
            </a:br>
            <a:br>
              <a:rPr lang="en-US" dirty="0"/>
            </a:br>
            <a:r>
              <a:rPr lang="en-US" b="1" dirty="0"/>
              <a:t>Claims </a:t>
            </a:r>
            <a:br>
              <a:rPr lang="en-US" b="1" dirty="0"/>
            </a:br>
            <a:r>
              <a:rPr lang="en-US" b="1" dirty="0"/>
              <a:t>Processing</a:t>
            </a:r>
            <a:br>
              <a:rPr lang="en-US" dirty="0"/>
            </a:br>
            <a:r>
              <a:rPr lang="en-US" dirty="0"/>
              <a:t> </a:t>
            </a:r>
            <a:br>
              <a:rPr lang="en-US" dirty="0"/>
            </a:br>
            <a:r>
              <a:rPr lang="en-US" dirty="0"/>
              <a:t>Jan 2024</a:t>
            </a:r>
            <a:endParaRPr lang="en-US" i="1" dirty="0"/>
          </a:p>
        </p:txBody>
      </p:sp>
      <p:cxnSp>
        <p:nvCxnSpPr>
          <p:cNvPr id="6" name="Straight Connector 5"/>
          <p:cNvCxnSpPr/>
          <p:nvPr/>
        </p:nvCxnSpPr>
        <p:spPr>
          <a:xfrm>
            <a:off x="565306" y="3015059"/>
            <a:ext cx="391779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726700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6CE95-E285-4EB9-8614-F8DF09485296}"/>
              </a:ext>
            </a:extLst>
          </p:cNvPr>
          <p:cNvSpPr>
            <a:spLocks noGrp="1"/>
          </p:cNvSpPr>
          <p:nvPr>
            <p:ph type="title"/>
          </p:nvPr>
        </p:nvSpPr>
        <p:spPr>
          <a:xfrm>
            <a:off x="194563" y="-142503"/>
            <a:ext cx="7465021" cy="971842"/>
          </a:xfrm>
        </p:spPr>
        <p:txBody>
          <a:bodyPr/>
          <a:lstStyle/>
          <a:p>
            <a:br>
              <a:rPr lang="en-US" dirty="0"/>
            </a:br>
            <a:r>
              <a:rPr lang="en-US" dirty="0"/>
              <a:t> </a:t>
            </a:r>
            <a:r>
              <a:rPr lang="en-US" sz="3200" b="1" dirty="0">
                <a:solidFill>
                  <a:srgbClr val="00B5EF"/>
                </a:solidFill>
              </a:rPr>
              <a:t>Claims Filing Procedures (con’t)</a:t>
            </a:r>
            <a:r>
              <a:rPr lang="en-US" dirty="0">
                <a:solidFill>
                  <a:srgbClr val="00B5EF"/>
                </a:solidFill>
              </a:rPr>
              <a:t>	</a:t>
            </a:r>
            <a:br>
              <a:rPr lang="en-US" dirty="0"/>
            </a:br>
            <a:endParaRPr lang="en-US" dirty="0"/>
          </a:p>
        </p:txBody>
      </p:sp>
      <p:sp>
        <p:nvSpPr>
          <p:cNvPr id="3" name="Content Placeholder 2">
            <a:extLst>
              <a:ext uri="{FF2B5EF4-FFF2-40B4-BE49-F238E27FC236}">
                <a16:creationId xmlns:a16="http://schemas.microsoft.com/office/drawing/2014/main" id="{DA90B2F7-F87B-4FDC-8EA8-9857BE7BDC52}"/>
              </a:ext>
            </a:extLst>
          </p:cNvPr>
          <p:cNvSpPr>
            <a:spLocks noGrp="1"/>
          </p:cNvSpPr>
          <p:nvPr>
            <p:ph idx="1"/>
          </p:nvPr>
        </p:nvSpPr>
        <p:spPr>
          <a:xfrm>
            <a:off x="194563" y="829339"/>
            <a:ext cx="8358889" cy="5599843"/>
          </a:xfrm>
        </p:spPr>
        <p:txBody>
          <a:bodyPr/>
          <a:lstStyle/>
          <a:p>
            <a:r>
              <a:rPr lang="en-US" sz="2000" dirty="0">
                <a:solidFill>
                  <a:schemeClr val="tx2">
                    <a:lumMod val="50000"/>
                  </a:schemeClr>
                </a:solidFill>
              </a:rPr>
              <a:t>A claim must contain no defect or impropriety, including a lack of any required substantiating documentation, HIPAA-compliant coding or other particular circumstance requiring special treatment that prevents timely payments from being made. If the claim does not contain all required information, it may be denied.  Magellan does not pay for sessions that a member fails to attend, and the provider may not bill Magellan or covered payers for such sessions or services. </a:t>
            </a:r>
          </a:p>
          <a:p>
            <a:pPr marL="0" indent="0">
              <a:buNone/>
            </a:pPr>
            <a:endParaRPr lang="en-US" sz="2000" dirty="0">
              <a:solidFill>
                <a:schemeClr val="tx2">
                  <a:lumMod val="50000"/>
                </a:schemeClr>
              </a:solidFill>
            </a:endParaRPr>
          </a:p>
          <a:p>
            <a:r>
              <a:rPr lang="en-US" sz="2000" dirty="0">
                <a:solidFill>
                  <a:srgbClr val="FF0000"/>
                </a:solidFill>
              </a:rPr>
              <a:t>Members may not be billed in excess of the applicable network fee schedule for such services. </a:t>
            </a:r>
          </a:p>
          <a:p>
            <a:pPr marL="0" indent="0">
              <a:buNone/>
            </a:pPr>
            <a:endParaRPr lang="en-US" sz="2000" dirty="0">
              <a:solidFill>
                <a:schemeClr val="tx2">
                  <a:lumMod val="50000"/>
                </a:schemeClr>
              </a:solidFill>
            </a:endParaRPr>
          </a:p>
          <a:p>
            <a:r>
              <a:rPr lang="en-US" sz="2000" dirty="0">
                <a:solidFill>
                  <a:schemeClr val="tx2">
                    <a:lumMod val="50000"/>
                  </a:schemeClr>
                </a:solidFill>
              </a:rPr>
              <a:t>Magellan considers all payments final unless a claims appeal from the provider is received within 30 days of payment, subject to state and federal regulatory requirements.</a:t>
            </a:r>
          </a:p>
          <a:p>
            <a:endParaRPr lang="en-US" dirty="0"/>
          </a:p>
        </p:txBody>
      </p:sp>
      <p:sp>
        <p:nvSpPr>
          <p:cNvPr id="4" name="Footer Placeholder 3">
            <a:extLst>
              <a:ext uri="{FF2B5EF4-FFF2-40B4-BE49-F238E27FC236}">
                <a16:creationId xmlns:a16="http://schemas.microsoft.com/office/drawing/2014/main" id="{A904575F-93CE-4817-98C2-3CE8AA0E7099}"/>
              </a:ext>
            </a:extLst>
          </p:cNvPr>
          <p:cNvSpPr>
            <a:spLocks noGrp="1"/>
          </p:cNvSpPr>
          <p:nvPr>
            <p:ph type="ftr" sz="quarter" idx="11"/>
          </p:nvPr>
        </p:nvSpPr>
        <p:spPr/>
        <p:txBody>
          <a:bodyPr/>
          <a:lstStyle/>
          <a:p>
            <a:r>
              <a:rPr lang="en-US" b="1" dirty="0"/>
              <a:t>January, 2024</a:t>
            </a:r>
          </a:p>
        </p:txBody>
      </p:sp>
    </p:spTree>
    <p:extLst>
      <p:ext uri="{BB962C8B-B14F-4D97-AF65-F5344CB8AC3E}">
        <p14:creationId xmlns:p14="http://schemas.microsoft.com/office/powerpoint/2010/main" val="103514450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DBFB5-1235-4E6E-BD31-100A572F494B}"/>
              </a:ext>
            </a:extLst>
          </p:cNvPr>
          <p:cNvSpPr>
            <a:spLocks noGrp="1"/>
          </p:cNvSpPr>
          <p:nvPr>
            <p:ph type="title"/>
          </p:nvPr>
        </p:nvSpPr>
        <p:spPr/>
        <p:txBody>
          <a:bodyPr/>
          <a:lstStyle/>
          <a:p>
            <a:r>
              <a:rPr lang="en-US" sz="3000" b="1" i="1" dirty="0">
                <a:solidFill>
                  <a:srgbClr val="00B5EF"/>
                </a:solidFill>
              </a:rPr>
              <a:t>What is a “Clean Claim”?</a:t>
            </a:r>
          </a:p>
        </p:txBody>
      </p:sp>
      <p:sp>
        <p:nvSpPr>
          <p:cNvPr id="3" name="Content Placeholder 2">
            <a:extLst>
              <a:ext uri="{FF2B5EF4-FFF2-40B4-BE49-F238E27FC236}">
                <a16:creationId xmlns:a16="http://schemas.microsoft.com/office/drawing/2014/main" id="{F405E954-FFA4-4D1D-AF14-C995A16BAAD1}"/>
              </a:ext>
            </a:extLst>
          </p:cNvPr>
          <p:cNvSpPr>
            <a:spLocks noGrp="1"/>
          </p:cNvSpPr>
          <p:nvPr>
            <p:ph idx="1"/>
          </p:nvPr>
        </p:nvSpPr>
        <p:spPr>
          <a:xfrm>
            <a:off x="194563" y="795647"/>
            <a:ext cx="8358889" cy="5391397"/>
          </a:xfrm>
        </p:spPr>
        <p:txBody>
          <a:bodyPr/>
          <a:lstStyle/>
          <a:p>
            <a:pPr marL="0" indent="0">
              <a:buNone/>
            </a:pPr>
            <a:r>
              <a:rPr lang="en-US" sz="2000" b="1" dirty="0">
                <a:solidFill>
                  <a:srgbClr val="0088CE"/>
                </a:solidFill>
              </a:rPr>
              <a:t>Clean Claim Definition</a:t>
            </a:r>
            <a:r>
              <a:rPr lang="en-US" sz="2000" dirty="0">
                <a:solidFill>
                  <a:srgbClr val="0088CE"/>
                </a:solidFill>
              </a:rPr>
              <a:t>: </a:t>
            </a:r>
          </a:p>
          <a:p>
            <a:pPr marL="0" indent="0">
              <a:buNone/>
            </a:pPr>
            <a:r>
              <a:rPr lang="en-US" sz="1800" dirty="0">
                <a:solidFill>
                  <a:schemeClr val="tx2">
                    <a:lumMod val="50000"/>
                  </a:schemeClr>
                </a:solidFill>
              </a:rPr>
              <a:t>A clean claim has no defect, impropriety or special circumstance, including incomplete documentation that delays timely payment. A provider submits a clean claim by providing the required data elements on the standard claims forms, along with any attachments and additional elements, or revisions to data elements, attachments and additional elements, of which the provider has knowledge. </a:t>
            </a:r>
          </a:p>
          <a:p>
            <a:pPr marL="0" indent="0">
              <a:buNone/>
            </a:pPr>
            <a:r>
              <a:rPr lang="en-US" sz="1800" dirty="0">
                <a:solidFill>
                  <a:schemeClr val="tx2">
                    <a:lumMod val="50000"/>
                  </a:schemeClr>
                </a:solidFill>
              </a:rPr>
              <a:t>Claims for inpatient and facility programs and services are to be submitted on the UB-04 and claims for individual professional procedures and services are to be submitted on the CMS- 1500. State guidelines may supersede these requirements. In addition, claims may be submitted electronically through a contracted clearinghouse or on Magellan’s web- based claims submission application. Magellan does not typically, but may require attachments or other information in addition to these standard forms (as noted below). Magellan may request treatment records for review.</a:t>
            </a:r>
          </a:p>
          <a:p>
            <a:pPr marL="0" indent="0">
              <a:buNone/>
            </a:pPr>
            <a:r>
              <a:rPr lang="en-US" sz="1800" b="1" dirty="0">
                <a:solidFill>
                  <a:schemeClr val="tx2">
                    <a:lumMod val="50000"/>
                  </a:schemeClr>
                </a:solidFill>
              </a:rPr>
              <a:t>Required clean claim elements</a:t>
            </a:r>
            <a:r>
              <a:rPr lang="en-US" sz="1800" dirty="0">
                <a:solidFill>
                  <a:schemeClr val="tx2">
                    <a:lumMod val="50000"/>
                  </a:schemeClr>
                </a:solidFill>
              </a:rPr>
              <a:t>: The Centers for Medicare and Medicaid Services (CMS) developed claim forms that record the information needed to process and generate provider reimbursement. The required elements of a clean claim must be complete, legible and accurate.</a:t>
            </a:r>
          </a:p>
          <a:p>
            <a:pPr marL="0" indent="0">
              <a:buNone/>
            </a:pPr>
            <a:endParaRPr lang="en-US" dirty="0"/>
          </a:p>
        </p:txBody>
      </p:sp>
      <p:sp>
        <p:nvSpPr>
          <p:cNvPr id="4" name="Footer Placeholder 3">
            <a:extLst>
              <a:ext uri="{FF2B5EF4-FFF2-40B4-BE49-F238E27FC236}">
                <a16:creationId xmlns:a16="http://schemas.microsoft.com/office/drawing/2014/main" id="{A31B9F58-32E1-442E-B573-BC94B308AAA1}"/>
              </a:ext>
            </a:extLst>
          </p:cNvPr>
          <p:cNvSpPr>
            <a:spLocks noGrp="1"/>
          </p:cNvSpPr>
          <p:nvPr>
            <p:ph type="ftr" sz="quarter" idx="11"/>
          </p:nvPr>
        </p:nvSpPr>
        <p:spPr/>
        <p:txBody>
          <a:bodyPr/>
          <a:lstStyle/>
          <a:p>
            <a:r>
              <a:rPr lang="en-US" b="1" dirty="0"/>
              <a:t>January, 2024</a:t>
            </a:r>
          </a:p>
        </p:txBody>
      </p:sp>
    </p:spTree>
    <p:extLst>
      <p:ext uri="{BB962C8B-B14F-4D97-AF65-F5344CB8AC3E}">
        <p14:creationId xmlns:p14="http://schemas.microsoft.com/office/powerpoint/2010/main" val="333288881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DBFB5-1235-4E6E-BD31-100A572F494B}"/>
              </a:ext>
            </a:extLst>
          </p:cNvPr>
          <p:cNvSpPr>
            <a:spLocks noGrp="1"/>
          </p:cNvSpPr>
          <p:nvPr>
            <p:ph type="title"/>
          </p:nvPr>
        </p:nvSpPr>
        <p:spPr/>
        <p:txBody>
          <a:bodyPr/>
          <a:lstStyle/>
          <a:p>
            <a:r>
              <a:rPr lang="en-US" sz="3000" b="1" i="1" dirty="0">
                <a:solidFill>
                  <a:srgbClr val="00B5EF"/>
                </a:solidFill>
              </a:rPr>
              <a:t>What is a “Clean Claim”? </a:t>
            </a:r>
            <a:r>
              <a:rPr lang="en-US" sz="3000" b="1" dirty="0">
                <a:solidFill>
                  <a:srgbClr val="00B5EF"/>
                </a:solidFill>
              </a:rPr>
              <a:t>(Con’t)</a:t>
            </a:r>
          </a:p>
        </p:txBody>
      </p:sp>
      <p:sp>
        <p:nvSpPr>
          <p:cNvPr id="3" name="Content Placeholder 2">
            <a:extLst>
              <a:ext uri="{FF2B5EF4-FFF2-40B4-BE49-F238E27FC236}">
                <a16:creationId xmlns:a16="http://schemas.microsoft.com/office/drawing/2014/main" id="{F405E954-FFA4-4D1D-AF14-C995A16BAAD1}"/>
              </a:ext>
            </a:extLst>
          </p:cNvPr>
          <p:cNvSpPr>
            <a:spLocks noGrp="1"/>
          </p:cNvSpPr>
          <p:nvPr>
            <p:ph idx="1"/>
          </p:nvPr>
        </p:nvSpPr>
        <p:spPr>
          <a:xfrm>
            <a:off x="194564" y="748145"/>
            <a:ext cx="8358888" cy="5569528"/>
          </a:xfrm>
        </p:spPr>
        <p:txBody>
          <a:bodyPr/>
          <a:lstStyle/>
          <a:p>
            <a:pPr marL="0" indent="0">
              <a:buNone/>
            </a:pPr>
            <a:r>
              <a:rPr lang="en-US" sz="1800" b="1" dirty="0">
                <a:solidFill>
                  <a:schemeClr val="tx2">
                    <a:lumMod val="50000"/>
                  </a:schemeClr>
                </a:solidFill>
              </a:rPr>
              <a:t>CMS-1500	</a:t>
            </a:r>
          </a:p>
          <a:p>
            <a:pPr marL="0" indent="0">
              <a:buNone/>
            </a:pPr>
            <a:r>
              <a:rPr lang="en-US" sz="1600" dirty="0">
                <a:solidFill>
                  <a:schemeClr val="tx2">
                    <a:lumMod val="50000"/>
                  </a:schemeClr>
                </a:solidFill>
              </a:rPr>
              <a:t>In the following line item description, the parenthetical information following each term is a reference to the field number to which that term corresponds on the CMS-1500 claim form. For more information about the CMS-1500 form, visit the </a:t>
            </a:r>
            <a:r>
              <a:rPr lang="en-US" sz="1600" u="sng" dirty="0">
                <a:solidFill>
                  <a:schemeClr val="tx2">
                    <a:lumMod val="50000"/>
                  </a:schemeClr>
                </a:solidFill>
                <a:hlinkClick r:id="rId2">
                  <a:extLst>
                    <a:ext uri="{A12FA001-AC4F-418D-AE19-62706E023703}">
                      <ahyp:hlinkClr xmlns:ahyp="http://schemas.microsoft.com/office/drawing/2018/hyperlinkcolor" val="tx"/>
                    </a:ext>
                  </a:extLst>
                </a:hlinkClick>
              </a:rPr>
              <a:t>National Uniform</a:t>
            </a:r>
            <a:r>
              <a:rPr lang="en-US" sz="1600" dirty="0">
                <a:solidFill>
                  <a:schemeClr val="tx2">
                    <a:lumMod val="50000"/>
                  </a:schemeClr>
                </a:solidFill>
              </a:rPr>
              <a:t> </a:t>
            </a:r>
            <a:r>
              <a:rPr lang="en-US" sz="1600" u="sng" dirty="0">
                <a:solidFill>
                  <a:schemeClr val="tx2">
                    <a:lumMod val="50000"/>
                  </a:schemeClr>
                </a:solidFill>
                <a:hlinkClick r:id="rId2">
                  <a:extLst>
                    <a:ext uri="{A12FA001-AC4F-418D-AE19-62706E023703}">
                      <ahyp:hlinkClr xmlns:ahyp="http://schemas.microsoft.com/office/drawing/2018/hyperlinkcolor" val="tx"/>
                    </a:ext>
                  </a:extLst>
                </a:hlinkClick>
              </a:rPr>
              <a:t>Claim Committee’s website</a:t>
            </a:r>
            <a:r>
              <a:rPr lang="en-US" sz="1600" dirty="0">
                <a:solidFill>
                  <a:schemeClr val="tx2">
                    <a:lumMod val="50000"/>
                  </a:schemeClr>
                </a:solidFill>
              </a:rPr>
              <a:t>. Note that Magellan can only accept the </a:t>
            </a:r>
            <a:r>
              <a:rPr lang="en-US" sz="1600" i="1" dirty="0">
                <a:solidFill>
                  <a:srgbClr val="FF0000"/>
                </a:solidFill>
              </a:rPr>
              <a:t>current </a:t>
            </a:r>
            <a:r>
              <a:rPr lang="en-US" sz="1600" dirty="0">
                <a:solidFill>
                  <a:schemeClr val="tx2">
                    <a:lumMod val="50000"/>
                  </a:schemeClr>
                </a:solidFill>
              </a:rPr>
              <a:t>version of the CMS-1500 form.</a:t>
            </a:r>
          </a:p>
          <a:p>
            <a:pPr marL="0" indent="0">
              <a:buNone/>
            </a:pPr>
            <a:r>
              <a:rPr lang="en-US" sz="1300" i="1" dirty="0">
                <a:solidFill>
                  <a:schemeClr val="tx2">
                    <a:lumMod val="50000"/>
                  </a:schemeClr>
                </a:solidFill>
              </a:rPr>
              <a:t>Subscriber’s/patient’s plan ID number (field 1a); Patient’s name (field 2); Patient’s date of birth and gender (field 3); Subscriber’s name (field 4); Patient’s address (street or P.O. Box, city, zip) (field 5); Patient’s relationship to subscriber (field 6); Subscriber’s address (street or P.O. Box, City, Zip Code) (field 7); Whether patient’s condition is related to employment, auto accident, or other accident (field 10); Subscriber’s policy number (field 11); Subscriber’s birth date and gender (field 11a); HMO or preferred provider carrier name (field 11c); Disclosure of any other health benefit plans (field 11d); Patient’s or authorized person’s signature or notation that the signature is on file with the physician or provider (field 12); Subscriber’s or authorized person’s signature or notation that the signature is on file with the physician or provider (field 13); Date of current illness, injury, or pregnancy (field 14); First date of previous, same or similar illness (field 15); Name of referring provider or other source (field 17); Referring provider NPI number (field 17b); Diagnosis codes or nature of illness or injury (current ICD-10 codes are required effective 10/1/15) (field 21); Date(s) of service (field 24A); Place of service codes (field 24B); EMG – emergency indicator (field 24C); Procedure/modifier code (current CPT or HCPCS codes are required) (field 24D); DX Pointer – diagnosis code (ICD-10 codes are required effective 10/1/15) by specific service (field 24E); Charge for each listed service (field 24F); Number of days or units (field 24G); Rendering provider NPI (field 24J); Physician’s or provider’s federal taxpayer ID number (field 25); Total charge (field 28); Signature of physician or provider that rendered service, including indication of professional license (e.g., MD, LCSW, etc.) or notation that the signature is on file with the HMO or preferred provider carrier (field 31); Name and address of facility where services rendered (if other than home or office) (field 32); The service facility Type 1 NPI (if different from main or billing NPI) (field 32a); Physician’s or provider’s billing name and address (field 33); and Main or billing Type 1 NPI number (field 33a).</a:t>
            </a:r>
          </a:p>
          <a:p>
            <a:pPr marL="457200" lvl="1" indent="0">
              <a:buNone/>
            </a:pPr>
            <a:r>
              <a:rPr lang="en-US" i="1" dirty="0"/>
              <a:t> </a:t>
            </a:r>
          </a:p>
          <a:p>
            <a:endParaRPr lang="en-US" dirty="0"/>
          </a:p>
        </p:txBody>
      </p:sp>
      <p:sp>
        <p:nvSpPr>
          <p:cNvPr id="4" name="Footer Placeholder 3">
            <a:extLst>
              <a:ext uri="{FF2B5EF4-FFF2-40B4-BE49-F238E27FC236}">
                <a16:creationId xmlns:a16="http://schemas.microsoft.com/office/drawing/2014/main" id="{A31B9F58-32E1-442E-B573-BC94B308AAA1}"/>
              </a:ext>
            </a:extLst>
          </p:cNvPr>
          <p:cNvSpPr>
            <a:spLocks noGrp="1"/>
          </p:cNvSpPr>
          <p:nvPr>
            <p:ph type="ftr" sz="quarter" idx="11"/>
          </p:nvPr>
        </p:nvSpPr>
        <p:spPr/>
        <p:txBody>
          <a:bodyPr/>
          <a:lstStyle/>
          <a:p>
            <a:r>
              <a:rPr lang="en-US" b="1" dirty="0"/>
              <a:t>January, 2024</a:t>
            </a:r>
          </a:p>
        </p:txBody>
      </p:sp>
    </p:spTree>
    <p:extLst>
      <p:ext uri="{BB962C8B-B14F-4D97-AF65-F5344CB8AC3E}">
        <p14:creationId xmlns:p14="http://schemas.microsoft.com/office/powerpoint/2010/main" val="377955650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DBFB5-1235-4E6E-BD31-100A572F494B}"/>
              </a:ext>
            </a:extLst>
          </p:cNvPr>
          <p:cNvSpPr>
            <a:spLocks noGrp="1"/>
          </p:cNvSpPr>
          <p:nvPr>
            <p:ph type="title"/>
          </p:nvPr>
        </p:nvSpPr>
        <p:spPr>
          <a:xfrm>
            <a:off x="194563" y="63693"/>
            <a:ext cx="7565138" cy="1257106"/>
          </a:xfrm>
        </p:spPr>
        <p:txBody>
          <a:bodyPr/>
          <a:lstStyle/>
          <a:p>
            <a:r>
              <a:rPr lang="en-US" sz="3000" b="1" i="1" dirty="0">
                <a:solidFill>
                  <a:srgbClr val="00B5EF"/>
                </a:solidFill>
              </a:rPr>
              <a:t>What is a “Clean Claim”? </a:t>
            </a:r>
            <a:r>
              <a:rPr lang="en-US" dirty="0">
                <a:solidFill>
                  <a:srgbClr val="00B5EF"/>
                </a:solidFill>
              </a:rPr>
              <a:t>(Con’t)</a:t>
            </a:r>
          </a:p>
        </p:txBody>
      </p:sp>
      <p:sp>
        <p:nvSpPr>
          <p:cNvPr id="3" name="Content Placeholder 2">
            <a:extLst>
              <a:ext uri="{FF2B5EF4-FFF2-40B4-BE49-F238E27FC236}">
                <a16:creationId xmlns:a16="http://schemas.microsoft.com/office/drawing/2014/main" id="{F405E954-FFA4-4D1D-AF14-C995A16BAAD1}"/>
              </a:ext>
            </a:extLst>
          </p:cNvPr>
          <p:cNvSpPr>
            <a:spLocks noGrp="1"/>
          </p:cNvSpPr>
          <p:nvPr>
            <p:ph idx="1"/>
          </p:nvPr>
        </p:nvSpPr>
        <p:spPr>
          <a:xfrm>
            <a:off x="194563" y="629392"/>
            <a:ext cx="8379421" cy="5982353"/>
          </a:xfrm>
        </p:spPr>
        <p:txBody>
          <a:bodyPr/>
          <a:lstStyle/>
          <a:p>
            <a:pPr marL="0" indent="0">
              <a:buNone/>
            </a:pPr>
            <a:r>
              <a:rPr lang="en-US" b="1" dirty="0">
                <a:solidFill>
                  <a:schemeClr val="tx2">
                    <a:lumMod val="50000"/>
                  </a:schemeClr>
                </a:solidFill>
              </a:rPr>
              <a:t>UB-04	</a:t>
            </a:r>
          </a:p>
          <a:p>
            <a:pPr marL="0" indent="0">
              <a:buNone/>
            </a:pPr>
            <a:r>
              <a:rPr lang="en-US" sz="1600" dirty="0">
                <a:solidFill>
                  <a:schemeClr val="tx2">
                    <a:lumMod val="50000"/>
                  </a:schemeClr>
                </a:solidFill>
              </a:rPr>
              <a:t>The UB-04 form captures essential data elements for providers of services in institutional/inpatient/facility settings. The form can be used to bill Medicare fiscal intermediaries, Medicaid state agencies and health plans/insurers. The required elements of a clean claim must be complete, legible and accurate.  For more information about the UB-04 form, visit the </a:t>
            </a:r>
            <a:r>
              <a:rPr lang="en-US" sz="1600" u="sng" dirty="0">
                <a:solidFill>
                  <a:schemeClr val="tx2">
                    <a:lumMod val="50000"/>
                  </a:schemeClr>
                </a:solidFill>
                <a:hlinkClick r:id="rId2">
                  <a:extLst>
                    <a:ext uri="{A12FA001-AC4F-418D-AE19-62706E023703}">
                      <ahyp:hlinkClr xmlns:ahyp="http://schemas.microsoft.com/office/drawing/2018/hyperlinkcolor" val="tx"/>
                    </a:ext>
                  </a:extLst>
                </a:hlinkClick>
              </a:rPr>
              <a:t>National Uniform Billing Committee’s website</a:t>
            </a:r>
            <a:r>
              <a:rPr lang="en-US" sz="1600" dirty="0">
                <a:solidFill>
                  <a:schemeClr val="tx2">
                    <a:lumMod val="50000"/>
                  </a:schemeClr>
                </a:solidFill>
              </a:rPr>
              <a:t>. Contact your </a:t>
            </a:r>
            <a:r>
              <a:rPr lang="en-US" sz="1600" dirty="0">
                <a:solidFill>
                  <a:srgbClr val="FF0000"/>
                </a:solidFill>
              </a:rPr>
              <a:t>claim forms vendor </a:t>
            </a:r>
            <a:r>
              <a:rPr lang="en-US" sz="1600" dirty="0">
                <a:solidFill>
                  <a:schemeClr val="tx2">
                    <a:lumMod val="50000"/>
                  </a:schemeClr>
                </a:solidFill>
              </a:rPr>
              <a:t>for full-color versions of the UB-04. In the following line item description, the parenthetical information following each term is a reference to the field number to which that term corresponds on the UB-04 claim form.</a:t>
            </a:r>
          </a:p>
          <a:p>
            <a:pPr marL="0" indent="0">
              <a:buNone/>
            </a:pPr>
            <a:r>
              <a:rPr lang="en-US" sz="1300" i="1" dirty="0">
                <a:solidFill>
                  <a:schemeClr val="tx2">
                    <a:lumMod val="50000"/>
                  </a:schemeClr>
                </a:solidFill>
              </a:rPr>
              <a:t>Provider’s name, address and telephone number (field 1); Patient control number (field 3a); Type of bill code (field 4); Provider’s federal tax ID number (field 5); Statement period (beginning and ending date of claim period) (field 6); Patient’s name (field 8); Patient’s address (field 9); Patient’s date of birth (field 10); Patient’s gender (field 11); Date of admission (field 12), required for inpatient and home health; Admission hour (field 13); Type of admission (e.g. emergency, urgent, elective, newborn) (field 14), required for inpatient; Source of admission code (field 15); Patient-status-at-discharge code (field 17); Value code and amounts (fields 39-41); Revenue code (field 42); Revenue/service description (field 43); HCPCS/Rates (current CPT or HCPCS codes are required) (field 44); Service date (field 45), (required for each date of facility-based non-inpatient services or itemization in a separate attachment is required); Units of service (field 46); Total charge (field 47); HMO or preferred provider carrier name (field 50); Main NPI number (field 56); Subscriber’s name (field 58); Patient’s relationship to subscriber (field 59); Insured’s unique ID (field 60); Diagnosis qualifier (field 66); Principal diagnosis code (ICD-10 codes are required effective 10/1/15) (field 67); Admit diagnosis (field 69); Provider name and identifiers (field 76-79).</a:t>
            </a:r>
          </a:p>
          <a:p>
            <a:pPr marL="0" indent="0">
              <a:buNone/>
            </a:pPr>
            <a:r>
              <a:rPr lang="en-US" sz="1600" dirty="0">
                <a:solidFill>
                  <a:srgbClr val="FF0000"/>
                </a:solidFill>
              </a:rPr>
              <a:t>Situational Clean Claim Elements are outlined in the embedded document.   </a:t>
            </a:r>
          </a:p>
          <a:p>
            <a:pPr marL="0" indent="0">
              <a:buNone/>
            </a:pPr>
            <a:endParaRPr lang="en-US" sz="1800" dirty="0"/>
          </a:p>
        </p:txBody>
      </p:sp>
      <p:sp>
        <p:nvSpPr>
          <p:cNvPr id="4" name="Footer Placeholder 3">
            <a:extLst>
              <a:ext uri="{FF2B5EF4-FFF2-40B4-BE49-F238E27FC236}">
                <a16:creationId xmlns:a16="http://schemas.microsoft.com/office/drawing/2014/main" id="{A31B9F58-32E1-442E-B573-BC94B308AAA1}"/>
              </a:ext>
            </a:extLst>
          </p:cNvPr>
          <p:cNvSpPr>
            <a:spLocks noGrp="1"/>
          </p:cNvSpPr>
          <p:nvPr>
            <p:ph type="ftr" sz="quarter" idx="11"/>
          </p:nvPr>
        </p:nvSpPr>
        <p:spPr/>
        <p:txBody>
          <a:bodyPr/>
          <a:lstStyle/>
          <a:p>
            <a:r>
              <a:rPr lang="en-US" b="1" dirty="0"/>
              <a:t>January, 2024</a:t>
            </a:r>
          </a:p>
        </p:txBody>
      </p:sp>
      <p:graphicFrame>
        <p:nvGraphicFramePr>
          <p:cNvPr id="5" name="Object 4">
            <a:extLst>
              <a:ext uri="{FF2B5EF4-FFF2-40B4-BE49-F238E27FC236}">
                <a16:creationId xmlns:a16="http://schemas.microsoft.com/office/drawing/2014/main" id="{2D683827-773B-4C31-948F-BBA17A5C3FFD}"/>
              </a:ext>
            </a:extLst>
          </p:cNvPr>
          <p:cNvGraphicFramePr>
            <a:graphicFrameLocks noChangeAspect="1"/>
          </p:cNvGraphicFramePr>
          <p:nvPr>
            <p:extLst>
              <p:ext uri="{D42A27DB-BD31-4B8C-83A1-F6EECF244321}">
                <p14:modId xmlns:p14="http://schemas.microsoft.com/office/powerpoint/2010/main" val="147581982"/>
              </p:ext>
            </p:extLst>
          </p:nvPr>
        </p:nvGraphicFramePr>
        <p:xfrm>
          <a:off x="7302501" y="5374808"/>
          <a:ext cx="914400" cy="771525"/>
        </p:xfrm>
        <a:graphic>
          <a:graphicData uri="http://schemas.openxmlformats.org/presentationml/2006/ole">
            <mc:AlternateContent xmlns:mc="http://schemas.openxmlformats.org/markup-compatibility/2006">
              <mc:Choice xmlns:v="urn:schemas-microsoft-com:vml" Requires="v">
                <p:oleObj name="Document" showAsIcon="1" r:id="rId3" imgW="914400" imgH="771480" progId="Word.Document.12">
                  <p:embed/>
                </p:oleObj>
              </mc:Choice>
              <mc:Fallback>
                <p:oleObj name="Document" showAsIcon="1" r:id="rId3" imgW="914400" imgH="771480" progId="Word.Document.12">
                  <p:embed/>
                  <p:pic>
                    <p:nvPicPr>
                      <p:cNvPr id="5" name="Object 4">
                        <a:extLst>
                          <a:ext uri="{FF2B5EF4-FFF2-40B4-BE49-F238E27FC236}">
                            <a16:creationId xmlns:a16="http://schemas.microsoft.com/office/drawing/2014/main" id="{2D683827-773B-4C31-948F-BBA17A5C3FFD}"/>
                          </a:ext>
                        </a:extLst>
                      </p:cNvPr>
                      <p:cNvPicPr/>
                      <p:nvPr/>
                    </p:nvPicPr>
                    <p:blipFill>
                      <a:blip r:embed="rId4"/>
                      <a:stretch>
                        <a:fillRect/>
                      </a:stretch>
                    </p:blipFill>
                    <p:spPr>
                      <a:xfrm>
                        <a:off x="7302501" y="5374808"/>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64985848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DBFB5-1235-4E6E-BD31-100A572F494B}"/>
              </a:ext>
            </a:extLst>
          </p:cNvPr>
          <p:cNvSpPr>
            <a:spLocks noGrp="1"/>
          </p:cNvSpPr>
          <p:nvPr>
            <p:ph type="title"/>
          </p:nvPr>
        </p:nvSpPr>
        <p:spPr>
          <a:xfrm>
            <a:off x="194563" y="63693"/>
            <a:ext cx="7565138" cy="1257106"/>
          </a:xfrm>
        </p:spPr>
        <p:txBody>
          <a:bodyPr/>
          <a:lstStyle/>
          <a:p>
            <a:r>
              <a:rPr lang="en-US" sz="3000" b="1" i="1" dirty="0">
                <a:solidFill>
                  <a:srgbClr val="00B5EF"/>
                </a:solidFill>
              </a:rPr>
              <a:t>What is an Incomplete Claim? </a:t>
            </a:r>
          </a:p>
        </p:txBody>
      </p:sp>
      <p:sp>
        <p:nvSpPr>
          <p:cNvPr id="3" name="Content Placeholder 2">
            <a:extLst>
              <a:ext uri="{FF2B5EF4-FFF2-40B4-BE49-F238E27FC236}">
                <a16:creationId xmlns:a16="http://schemas.microsoft.com/office/drawing/2014/main" id="{F405E954-FFA4-4D1D-AF14-C995A16BAAD1}"/>
              </a:ext>
            </a:extLst>
          </p:cNvPr>
          <p:cNvSpPr>
            <a:spLocks noGrp="1"/>
          </p:cNvSpPr>
          <p:nvPr>
            <p:ph idx="1"/>
          </p:nvPr>
        </p:nvSpPr>
        <p:spPr>
          <a:xfrm>
            <a:off x="194563" y="748145"/>
            <a:ext cx="8379421" cy="5863600"/>
          </a:xfrm>
        </p:spPr>
        <p:txBody>
          <a:bodyPr/>
          <a:lstStyle/>
          <a:p>
            <a:pPr marL="0" indent="0">
              <a:buNone/>
            </a:pPr>
            <a:r>
              <a:rPr lang="en-US" sz="1900" dirty="0">
                <a:solidFill>
                  <a:schemeClr val="tx2">
                    <a:lumMod val="50000"/>
                  </a:schemeClr>
                </a:solidFill>
              </a:rPr>
              <a:t>A claim is, generally, considered incomplete or deficient for the following reasons: </a:t>
            </a:r>
          </a:p>
          <a:p>
            <a:pPr>
              <a:buFont typeface="Wingdings" panose="05000000000000000000" pitchFamily="2" charset="2"/>
              <a:buChar char="Ø"/>
            </a:pPr>
            <a:r>
              <a:rPr lang="en-US" sz="1900" dirty="0">
                <a:solidFill>
                  <a:schemeClr val="tx2">
                    <a:lumMod val="50000"/>
                  </a:schemeClr>
                </a:solidFill>
              </a:rPr>
              <a:t>The claim does not comply with federal and state standards (e.g., clean claim </a:t>
            </a:r>
          </a:p>
          <a:p>
            <a:pPr marL="0" indent="0">
              <a:buNone/>
            </a:pPr>
            <a:r>
              <a:rPr lang="en-US" sz="1900" dirty="0">
                <a:solidFill>
                  <a:schemeClr val="tx2">
                    <a:lumMod val="50000"/>
                  </a:schemeClr>
                </a:solidFill>
              </a:rPr>
              <a:t>     laws); </a:t>
            </a:r>
          </a:p>
          <a:p>
            <a:pPr>
              <a:buFont typeface="Wingdings" panose="05000000000000000000" pitchFamily="2" charset="2"/>
              <a:buChar char="Ø"/>
            </a:pPr>
            <a:r>
              <a:rPr lang="en-US" sz="1900" dirty="0">
                <a:solidFill>
                  <a:schemeClr val="tx2">
                    <a:lumMod val="50000"/>
                  </a:schemeClr>
                </a:solidFill>
              </a:rPr>
              <a:t>The claim does not contain one of the following data elements: </a:t>
            </a:r>
          </a:p>
          <a:p>
            <a:pPr marL="0" indent="0">
              <a:buNone/>
            </a:pPr>
            <a:endParaRPr lang="en-US" sz="1900" dirty="0">
              <a:solidFill>
                <a:schemeClr val="tx2">
                  <a:lumMod val="50000"/>
                </a:schemeClr>
              </a:solidFill>
            </a:endParaRPr>
          </a:p>
          <a:p>
            <a:pPr lvl="4">
              <a:buFont typeface="Wingdings" panose="05000000000000000000" pitchFamily="2" charset="2"/>
              <a:buChar char="Ø"/>
            </a:pPr>
            <a:r>
              <a:rPr lang="en-US" sz="1900" dirty="0">
                <a:solidFill>
                  <a:schemeClr val="tx2">
                    <a:lumMod val="50000"/>
                  </a:schemeClr>
                </a:solidFill>
              </a:rPr>
              <a:t>diagnosis code;</a:t>
            </a:r>
          </a:p>
          <a:p>
            <a:pPr lvl="4">
              <a:buFont typeface="Wingdings" panose="05000000000000000000" pitchFamily="2" charset="2"/>
              <a:buChar char="Ø"/>
            </a:pPr>
            <a:r>
              <a:rPr lang="en-US" sz="1900" dirty="0">
                <a:solidFill>
                  <a:schemeClr val="tx2">
                    <a:lumMod val="50000"/>
                  </a:schemeClr>
                </a:solidFill>
              </a:rPr>
              <a:t>treating provider information;</a:t>
            </a:r>
          </a:p>
          <a:p>
            <a:pPr lvl="4">
              <a:buFont typeface="Wingdings" panose="05000000000000000000" pitchFamily="2" charset="2"/>
              <a:buChar char="Ø"/>
            </a:pPr>
            <a:r>
              <a:rPr lang="en-US" sz="1900" dirty="0">
                <a:solidFill>
                  <a:schemeClr val="tx2">
                    <a:lumMod val="50000"/>
                  </a:schemeClr>
                </a:solidFill>
              </a:rPr>
              <a:t>date of service;</a:t>
            </a:r>
          </a:p>
          <a:p>
            <a:pPr lvl="4">
              <a:buFont typeface="Wingdings" panose="05000000000000000000" pitchFamily="2" charset="2"/>
              <a:buChar char="Ø"/>
            </a:pPr>
            <a:r>
              <a:rPr lang="en-US" sz="1900" dirty="0">
                <a:solidFill>
                  <a:schemeClr val="tx2">
                    <a:lumMod val="50000"/>
                  </a:schemeClr>
                </a:solidFill>
              </a:rPr>
              <a:t>service type or procedure code;</a:t>
            </a:r>
          </a:p>
          <a:p>
            <a:pPr lvl="4">
              <a:buFont typeface="Wingdings" panose="05000000000000000000" pitchFamily="2" charset="2"/>
              <a:buChar char="Ø"/>
            </a:pPr>
            <a:r>
              <a:rPr lang="en-US" sz="1900" dirty="0">
                <a:solidFill>
                  <a:schemeClr val="tx2">
                    <a:lumMod val="50000"/>
                  </a:schemeClr>
                </a:solidFill>
              </a:rPr>
              <a:t>enrollee's name; and/or</a:t>
            </a:r>
          </a:p>
          <a:p>
            <a:pPr lvl="4">
              <a:buFont typeface="Wingdings" panose="05000000000000000000" pitchFamily="2" charset="2"/>
              <a:buChar char="Ø"/>
            </a:pPr>
            <a:r>
              <a:rPr lang="en-US" sz="1900" dirty="0">
                <a:solidFill>
                  <a:schemeClr val="tx2">
                    <a:lumMod val="50000"/>
                  </a:schemeClr>
                </a:solidFill>
              </a:rPr>
              <a:t>billed charge.</a:t>
            </a:r>
          </a:p>
          <a:p>
            <a:pPr marL="0" indent="0">
              <a:buNone/>
            </a:pPr>
            <a:endParaRPr lang="en-US" sz="1900" dirty="0">
              <a:solidFill>
                <a:schemeClr val="tx2">
                  <a:lumMod val="50000"/>
                </a:schemeClr>
              </a:solidFill>
            </a:endParaRPr>
          </a:p>
          <a:p>
            <a:pPr marL="0" indent="0">
              <a:buNone/>
            </a:pPr>
            <a:r>
              <a:rPr lang="en-US" sz="1900" dirty="0">
                <a:solidFill>
                  <a:schemeClr val="tx2">
                    <a:lumMod val="50000"/>
                  </a:schemeClr>
                </a:solidFill>
              </a:rPr>
              <a:t>When a claim is determined to be deficient, Magellan renders a denial.</a:t>
            </a:r>
            <a:endParaRPr lang="en-US" sz="1800" dirty="0"/>
          </a:p>
        </p:txBody>
      </p:sp>
      <p:sp>
        <p:nvSpPr>
          <p:cNvPr id="4" name="Footer Placeholder 3">
            <a:extLst>
              <a:ext uri="{FF2B5EF4-FFF2-40B4-BE49-F238E27FC236}">
                <a16:creationId xmlns:a16="http://schemas.microsoft.com/office/drawing/2014/main" id="{A31B9F58-32E1-442E-B573-BC94B308AAA1}"/>
              </a:ext>
            </a:extLst>
          </p:cNvPr>
          <p:cNvSpPr>
            <a:spLocks noGrp="1"/>
          </p:cNvSpPr>
          <p:nvPr>
            <p:ph type="ftr" sz="quarter" idx="11"/>
          </p:nvPr>
        </p:nvSpPr>
        <p:spPr/>
        <p:txBody>
          <a:bodyPr/>
          <a:lstStyle/>
          <a:p>
            <a:r>
              <a:rPr lang="en-US" b="1" dirty="0"/>
              <a:t>January, 2024</a:t>
            </a:r>
          </a:p>
        </p:txBody>
      </p:sp>
    </p:spTree>
    <p:extLst>
      <p:ext uri="{BB962C8B-B14F-4D97-AF65-F5344CB8AC3E}">
        <p14:creationId xmlns:p14="http://schemas.microsoft.com/office/powerpoint/2010/main" val="82500621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57920-8231-4E05-A75B-1CFA1CC5BC52}"/>
              </a:ext>
            </a:extLst>
          </p:cNvPr>
          <p:cNvSpPr>
            <a:spLocks noGrp="1"/>
          </p:cNvSpPr>
          <p:nvPr>
            <p:ph type="title"/>
          </p:nvPr>
        </p:nvSpPr>
        <p:spPr/>
        <p:txBody>
          <a:bodyPr/>
          <a:lstStyle/>
          <a:p>
            <a:r>
              <a:rPr lang="en-US" sz="3000" b="1" dirty="0">
                <a:solidFill>
                  <a:srgbClr val="00B5EF"/>
                </a:solidFill>
              </a:rPr>
              <a:t>Provider Responsibilities…</a:t>
            </a:r>
          </a:p>
        </p:txBody>
      </p:sp>
      <p:sp>
        <p:nvSpPr>
          <p:cNvPr id="3" name="Content Placeholder 2">
            <a:extLst>
              <a:ext uri="{FF2B5EF4-FFF2-40B4-BE49-F238E27FC236}">
                <a16:creationId xmlns:a16="http://schemas.microsoft.com/office/drawing/2014/main" id="{57B0F788-7192-4A78-87BE-8144B1B1F8FA}"/>
              </a:ext>
            </a:extLst>
          </p:cNvPr>
          <p:cNvSpPr>
            <a:spLocks noGrp="1"/>
          </p:cNvSpPr>
          <p:nvPr>
            <p:ph idx="1"/>
          </p:nvPr>
        </p:nvSpPr>
        <p:spPr>
          <a:xfrm>
            <a:off x="194563" y="1068779"/>
            <a:ext cx="8358889" cy="5087472"/>
          </a:xfrm>
        </p:spPr>
        <p:txBody>
          <a:bodyPr/>
          <a:lstStyle/>
          <a:p>
            <a:pPr>
              <a:buFont typeface="Wingdings" panose="05000000000000000000" pitchFamily="2" charset="2"/>
              <a:buChar char="ü"/>
            </a:pPr>
            <a:r>
              <a:rPr lang="en-US" sz="2000" dirty="0">
                <a:solidFill>
                  <a:schemeClr val="tx2">
                    <a:lumMod val="50000"/>
                  </a:schemeClr>
                </a:solidFill>
              </a:rPr>
              <a:t>Contact Magellan prior to rendering care, if the member’s benefit plan requires authorization for the service.</a:t>
            </a:r>
          </a:p>
          <a:p>
            <a:pPr>
              <a:buFont typeface="Wingdings" panose="05000000000000000000" pitchFamily="2" charset="2"/>
              <a:buChar char="ü"/>
            </a:pPr>
            <a:r>
              <a:rPr lang="en-US" sz="2000" dirty="0">
                <a:solidFill>
                  <a:schemeClr val="tx2">
                    <a:lumMod val="50000"/>
                  </a:schemeClr>
                </a:solidFill>
              </a:rPr>
              <a:t>Complete all required fields on the CMS-1500 or UB-04 form accurately.</a:t>
            </a:r>
          </a:p>
          <a:p>
            <a:pPr>
              <a:buFont typeface="Wingdings" panose="05000000000000000000" pitchFamily="2" charset="2"/>
              <a:buChar char="ü"/>
            </a:pPr>
            <a:r>
              <a:rPr lang="en-US" sz="2000" dirty="0">
                <a:solidFill>
                  <a:srgbClr val="FF0000"/>
                </a:solidFill>
              </a:rPr>
              <a:t>Collect applicable co-payments or co-insurance from members.</a:t>
            </a:r>
          </a:p>
          <a:p>
            <a:pPr>
              <a:buFont typeface="Wingdings" panose="05000000000000000000" pitchFamily="2" charset="2"/>
              <a:buChar char="ü"/>
            </a:pPr>
            <a:r>
              <a:rPr lang="en-US" sz="2000" dirty="0">
                <a:solidFill>
                  <a:schemeClr val="tx2">
                    <a:lumMod val="50000"/>
                  </a:schemeClr>
                </a:solidFill>
              </a:rPr>
              <a:t>Submit a clean claim for services rendered, including your usual charge amount. </a:t>
            </a:r>
          </a:p>
          <a:p>
            <a:pPr>
              <a:buFont typeface="Wingdings" panose="05000000000000000000" pitchFamily="2" charset="2"/>
              <a:buChar char="ü"/>
            </a:pPr>
            <a:r>
              <a:rPr lang="en-US" sz="2000" dirty="0">
                <a:solidFill>
                  <a:schemeClr val="tx2">
                    <a:lumMod val="50000"/>
                  </a:schemeClr>
                </a:solidFill>
              </a:rPr>
              <a:t>Submit claims for services delivered in conjunction with the terms of your agreement with Magellan.</a:t>
            </a:r>
          </a:p>
          <a:p>
            <a:pPr>
              <a:buFont typeface="Wingdings" panose="05000000000000000000" pitchFamily="2" charset="2"/>
              <a:buChar char="ü"/>
            </a:pPr>
            <a:r>
              <a:rPr lang="en-US" sz="2000" dirty="0">
                <a:solidFill>
                  <a:schemeClr val="tx2">
                    <a:lumMod val="50000"/>
                  </a:schemeClr>
                </a:solidFill>
              </a:rPr>
              <a:t>Use only standard codes sets as established by CMS or the state of your licensure for the specific claim form (UB-04 or CMS-1500) you are using. </a:t>
            </a:r>
          </a:p>
          <a:p>
            <a:endParaRPr lang="en-US" dirty="0"/>
          </a:p>
        </p:txBody>
      </p:sp>
      <p:sp>
        <p:nvSpPr>
          <p:cNvPr id="4" name="Footer Placeholder 3">
            <a:extLst>
              <a:ext uri="{FF2B5EF4-FFF2-40B4-BE49-F238E27FC236}">
                <a16:creationId xmlns:a16="http://schemas.microsoft.com/office/drawing/2014/main" id="{03247CC1-8E21-46BA-B2F3-1D53DADDEA44}"/>
              </a:ext>
            </a:extLst>
          </p:cNvPr>
          <p:cNvSpPr>
            <a:spLocks noGrp="1"/>
          </p:cNvSpPr>
          <p:nvPr>
            <p:ph type="ftr" sz="quarter" idx="11"/>
          </p:nvPr>
        </p:nvSpPr>
        <p:spPr/>
        <p:txBody>
          <a:bodyPr/>
          <a:lstStyle/>
          <a:p>
            <a:r>
              <a:rPr lang="en-US" b="1" dirty="0"/>
              <a:t>January, 2024</a:t>
            </a:r>
          </a:p>
        </p:txBody>
      </p:sp>
    </p:spTree>
    <p:extLst>
      <p:ext uri="{BB962C8B-B14F-4D97-AF65-F5344CB8AC3E}">
        <p14:creationId xmlns:p14="http://schemas.microsoft.com/office/powerpoint/2010/main" val="368630127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57920-8231-4E05-A75B-1CFA1CC5BC52}"/>
              </a:ext>
            </a:extLst>
          </p:cNvPr>
          <p:cNvSpPr>
            <a:spLocks noGrp="1"/>
          </p:cNvSpPr>
          <p:nvPr>
            <p:ph type="title"/>
          </p:nvPr>
        </p:nvSpPr>
        <p:spPr/>
        <p:txBody>
          <a:bodyPr/>
          <a:lstStyle/>
          <a:p>
            <a:r>
              <a:rPr lang="en-US" sz="3000" b="1" dirty="0">
                <a:solidFill>
                  <a:srgbClr val="00B5EF"/>
                </a:solidFill>
              </a:rPr>
              <a:t>Provider Responsibilities (con’t)</a:t>
            </a:r>
          </a:p>
        </p:txBody>
      </p:sp>
      <p:sp>
        <p:nvSpPr>
          <p:cNvPr id="3" name="Content Placeholder 2">
            <a:extLst>
              <a:ext uri="{FF2B5EF4-FFF2-40B4-BE49-F238E27FC236}">
                <a16:creationId xmlns:a16="http://schemas.microsoft.com/office/drawing/2014/main" id="{57B0F788-7192-4A78-87BE-8144B1B1F8FA}"/>
              </a:ext>
            </a:extLst>
          </p:cNvPr>
          <p:cNvSpPr>
            <a:spLocks noGrp="1"/>
          </p:cNvSpPr>
          <p:nvPr>
            <p:ph idx="1"/>
          </p:nvPr>
        </p:nvSpPr>
        <p:spPr>
          <a:xfrm>
            <a:off x="194563" y="855023"/>
            <a:ext cx="8358889" cy="5301227"/>
          </a:xfrm>
        </p:spPr>
        <p:txBody>
          <a:bodyPr/>
          <a:lstStyle/>
          <a:p>
            <a:pPr>
              <a:buFont typeface="Wingdings" panose="05000000000000000000" pitchFamily="2" charset="2"/>
              <a:buChar char="ü"/>
            </a:pPr>
            <a:r>
              <a:rPr lang="en-US" sz="2000" dirty="0">
                <a:solidFill>
                  <a:schemeClr val="tx2">
                    <a:lumMod val="50000"/>
                  </a:schemeClr>
                </a:solidFill>
              </a:rPr>
              <a:t>Submit claims within 365 days of the provision of covered services.</a:t>
            </a:r>
          </a:p>
          <a:p>
            <a:pPr>
              <a:buFont typeface="Wingdings" panose="05000000000000000000" pitchFamily="2" charset="2"/>
              <a:buChar char="ü"/>
            </a:pPr>
            <a:r>
              <a:rPr lang="en-US" sz="2000" dirty="0">
                <a:solidFill>
                  <a:schemeClr val="tx2">
                    <a:lumMod val="50000"/>
                  </a:schemeClr>
                </a:solidFill>
              </a:rPr>
              <a:t>Contact Magellan for direction if authorized services need to be used after the authorization has expired.</a:t>
            </a:r>
          </a:p>
          <a:p>
            <a:pPr>
              <a:buFont typeface="Wingdings" panose="05000000000000000000" pitchFamily="2" charset="2"/>
              <a:buChar char="ü"/>
            </a:pPr>
            <a:r>
              <a:rPr lang="en-US" sz="2000" dirty="0">
                <a:solidFill>
                  <a:schemeClr val="tx2">
                    <a:lumMod val="50000"/>
                  </a:schemeClr>
                </a:solidFill>
              </a:rPr>
              <a:t>Do not bill the patient for any difference between your Magellan contracted </a:t>
            </a:r>
            <a:r>
              <a:rPr lang="en-US" sz="2000" dirty="0">
                <a:solidFill>
                  <a:srgbClr val="FF0000"/>
                </a:solidFill>
              </a:rPr>
              <a:t>reimbursement rate and your standard rate. </a:t>
            </a:r>
            <a:r>
              <a:rPr lang="en-US" sz="2000" dirty="0">
                <a:solidFill>
                  <a:schemeClr val="tx2">
                    <a:lumMod val="50000"/>
                  </a:schemeClr>
                </a:solidFill>
              </a:rPr>
              <a:t>This practice is called “balance billing” and is not permitted by Magellan.</a:t>
            </a:r>
          </a:p>
          <a:p>
            <a:pPr>
              <a:buFont typeface="Wingdings" panose="05000000000000000000" pitchFamily="2" charset="2"/>
              <a:buChar char="ü"/>
            </a:pPr>
            <a:r>
              <a:rPr lang="en-US" sz="2000" dirty="0">
                <a:solidFill>
                  <a:schemeClr val="tx2">
                    <a:lumMod val="50000"/>
                  </a:schemeClr>
                </a:solidFill>
              </a:rPr>
              <a:t>Refer to the “Dos” and “Don’ts” of claims filing in the Appendix.</a:t>
            </a:r>
          </a:p>
          <a:p>
            <a:pPr>
              <a:buFont typeface="Wingdings" panose="05000000000000000000" pitchFamily="2" charset="2"/>
              <a:buChar char="ü"/>
            </a:pPr>
            <a:r>
              <a:rPr lang="en-US" sz="2000" dirty="0">
                <a:solidFill>
                  <a:schemeClr val="tx2">
                    <a:lumMod val="50000"/>
                  </a:schemeClr>
                </a:solidFill>
              </a:rPr>
              <a:t>Refer to the Louisiana Department of Health for information </a:t>
            </a:r>
            <a:r>
              <a:rPr lang="en-US" sz="2000" dirty="0">
                <a:solidFill>
                  <a:srgbClr val="FF0000"/>
                </a:solidFill>
              </a:rPr>
              <a:t>on members’ Plan information</a:t>
            </a:r>
            <a:r>
              <a:rPr lang="en-US" sz="2000" dirty="0">
                <a:solidFill>
                  <a:schemeClr val="tx2">
                    <a:lumMod val="50000"/>
                  </a:schemeClr>
                </a:solidFill>
              </a:rPr>
              <a:t>.  For claim information:</a:t>
            </a:r>
          </a:p>
          <a:p>
            <a:pPr marL="0" indent="0">
              <a:buNone/>
            </a:pPr>
            <a:r>
              <a:rPr lang="en-US" sz="2000" dirty="0">
                <a:solidFill>
                  <a:schemeClr val="tx2">
                    <a:lumMod val="50000"/>
                  </a:schemeClr>
                </a:solidFill>
              </a:rPr>
              <a:t>1. Go to www.MagellanProvider.com.</a:t>
            </a:r>
          </a:p>
          <a:p>
            <a:pPr marL="0" indent="0">
              <a:buNone/>
            </a:pPr>
            <a:r>
              <a:rPr lang="en-US" sz="2000" dirty="0">
                <a:solidFill>
                  <a:schemeClr val="tx2">
                    <a:lumMod val="50000"/>
                  </a:schemeClr>
                </a:solidFill>
              </a:rPr>
              <a:t>2. Securely sign in with your username and password. (Click Forgot Password? or Forgot Username? if you need to obtain your website sign-in.)</a:t>
            </a:r>
          </a:p>
          <a:p>
            <a:pPr marL="0" indent="0">
              <a:buNone/>
            </a:pPr>
            <a:endParaRPr lang="en-US" sz="2000" dirty="0"/>
          </a:p>
          <a:p>
            <a:pPr marL="0" indent="0">
              <a:buNone/>
            </a:pPr>
            <a:endParaRPr lang="en-US" dirty="0"/>
          </a:p>
        </p:txBody>
      </p:sp>
      <p:sp>
        <p:nvSpPr>
          <p:cNvPr id="4" name="Footer Placeholder 3">
            <a:extLst>
              <a:ext uri="{FF2B5EF4-FFF2-40B4-BE49-F238E27FC236}">
                <a16:creationId xmlns:a16="http://schemas.microsoft.com/office/drawing/2014/main" id="{03247CC1-8E21-46BA-B2F3-1D53DADDEA44}"/>
              </a:ext>
            </a:extLst>
          </p:cNvPr>
          <p:cNvSpPr>
            <a:spLocks noGrp="1"/>
          </p:cNvSpPr>
          <p:nvPr>
            <p:ph type="ftr" sz="quarter" idx="11"/>
          </p:nvPr>
        </p:nvSpPr>
        <p:spPr/>
        <p:txBody>
          <a:bodyPr/>
          <a:lstStyle/>
          <a:p>
            <a:r>
              <a:rPr lang="en-US" b="1" dirty="0"/>
              <a:t>January, 2024</a:t>
            </a:r>
          </a:p>
        </p:txBody>
      </p:sp>
    </p:spTree>
    <p:extLst>
      <p:ext uri="{BB962C8B-B14F-4D97-AF65-F5344CB8AC3E}">
        <p14:creationId xmlns:p14="http://schemas.microsoft.com/office/powerpoint/2010/main" val="11557792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57920-8231-4E05-A75B-1CFA1CC5BC52}"/>
              </a:ext>
            </a:extLst>
          </p:cNvPr>
          <p:cNvSpPr>
            <a:spLocks noGrp="1"/>
          </p:cNvSpPr>
          <p:nvPr>
            <p:ph type="title"/>
          </p:nvPr>
        </p:nvSpPr>
        <p:spPr/>
        <p:txBody>
          <a:bodyPr/>
          <a:lstStyle/>
          <a:p>
            <a:r>
              <a:rPr lang="en-US" sz="3000" b="1" dirty="0">
                <a:solidFill>
                  <a:srgbClr val="00B5EF"/>
                </a:solidFill>
              </a:rPr>
              <a:t>Provider Responsibilities (con’t)</a:t>
            </a:r>
          </a:p>
        </p:txBody>
      </p:sp>
      <p:sp>
        <p:nvSpPr>
          <p:cNvPr id="3" name="Content Placeholder 2">
            <a:extLst>
              <a:ext uri="{FF2B5EF4-FFF2-40B4-BE49-F238E27FC236}">
                <a16:creationId xmlns:a16="http://schemas.microsoft.com/office/drawing/2014/main" id="{57B0F788-7192-4A78-87BE-8144B1B1F8FA}"/>
              </a:ext>
            </a:extLst>
          </p:cNvPr>
          <p:cNvSpPr>
            <a:spLocks noGrp="1"/>
          </p:cNvSpPr>
          <p:nvPr>
            <p:ph idx="1"/>
          </p:nvPr>
        </p:nvSpPr>
        <p:spPr>
          <a:xfrm>
            <a:off x="194563" y="1146949"/>
            <a:ext cx="8358889" cy="5009301"/>
          </a:xfrm>
        </p:spPr>
        <p:txBody>
          <a:bodyPr/>
          <a:lstStyle/>
          <a:p>
            <a:pPr marL="0" indent="0">
              <a:buNone/>
            </a:pPr>
            <a:r>
              <a:rPr lang="en-US" sz="2200" dirty="0">
                <a:solidFill>
                  <a:schemeClr val="tx2">
                    <a:lumMod val="50000"/>
                  </a:schemeClr>
                </a:solidFill>
              </a:rPr>
              <a:t>3. Click “Lookup Contact Info” from the left-hand menu.</a:t>
            </a:r>
          </a:p>
          <a:p>
            <a:pPr marL="0" indent="0">
              <a:buNone/>
            </a:pPr>
            <a:endParaRPr lang="en-US" sz="2200" dirty="0">
              <a:solidFill>
                <a:schemeClr val="tx2">
                  <a:lumMod val="50000"/>
                </a:schemeClr>
              </a:solidFill>
            </a:endParaRPr>
          </a:p>
          <a:p>
            <a:pPr marL="0" indent="0">
              <a:buNone/>
            </a:pPr>
            <a:r>
              <a:rPr lang="en-US" sz="2200" dirty="0">
                <a:solidFill>
                  <a:schemeClr val="tx2">
                    <a:lumMod val="50000"/>
                  </a:schemeClr>
                </a:solidFill>
              </a:rPr>
              <a:t>4. Enter the appropriate plan name to access information on plan, claims and appeals information. Here you will find the claims P.O. Box number for the member’s plan. The claims P.O. Box number is required for electronic claims as well as paper claims.</a:t>
            </a:r>
          </a:p>
          <a:p>
            <a:pPr marL="0" indent="0">
              <a:buNone/>
            </a:pPr>
            <a:r>
              <a:rPr lang="en-US" sz="2200" dirty="0">
                <a:solidFill>
                  <a:schemeClr val="tx2">
                    <a:lumMod val="50000"/>
                  </a:schemeClr>
                </a:solidFill>
              </a:rPr>
              <a:t>Contact the Customer Service number indicated on the member’s ID card for assistance. File any claims appeal within 30 days of payment for consideration.</a:t>
            </a:r>
          </a:p>
          <a:p>
            <a:pPr marL="0" indent="0">
              <a:buNone/>
            </a:pPr>
            <a:endParaRPr lang="en-US" sz="2000" dirty="0"/>
          </a:p>
          <a:p>
            <a:endParaRPr lang="en-US" dirty="0"/>
          </a:p>
        </p:txBody>
      </p:sp>
      <p:sp>
        <p:nvSpPr>
          <p:cNvPr id="4" name="Footer Placeholder 3">
            <a:extLst>
              <a:ext uri="{FF2B5EF4-FFF2-40B4-BE49-F238E27FC236}">
                <a16:creationId xmlns:a16="http://schemas.microsoft.com/office/drawing/2014/main" id="{03247CC1-8E21-46BA-B2F3-1D53DADDEA44}"/>
              </a:ext>
            </a:extLst>
          </p:cNvPr>
          <p:cNvSpPr>
            <a:spLocks noGrp="1"/>
          </p:cNvSpPr>
          <p:nvPr>
            <p:ph type="ftr" sz="quarter" idx="11"/>
          </p:nvPr>
        </p:nvSpPr>
        <p:spPr/>
        <p:txBody>
          <a:bodyPr/>
          <a:lstStyle/>
          <a:p>
            <a:r>
              <a:rPr lang="en-US" b="1" dirty="0"/>
              <a:t>January, 2024</a:t>
            </a:r>
          </a:p>
        </p:txBody>
      </p:sp>
    </p:spTree>
    <p:extLst>
      <p:ext uri="{BB962C8B-B14F-4D97-AF65-F5344CB8AC3E}">
        <p14:creationId xmlns:p14="http://schemas.microsoft.com/office/powerpoint/2010/main" val="272422277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78709-F2AF-4D3C-BF26-F511F4876491}"/>
              </a:ext>
            </a:extLst>
          </p:cNvPr>
          <p:cNvSpPr>
            <a:spLocks noGrp="1"/>
          </p:cNvSpPr>
          <p:nvPr>
            <p:ph type="title"/>
          </p:nvPr>
        </p:nvSpPr>
        <p:spPr/>
        <p:txBody>
          <a:bodyPr/>
          <a:lstStyle/>
          <a:p>
            <a:r>
              <a:rPr lang="en-US" sz="3200" b="1" dirty="0">
                <a:solidFill>
                  <a:srgbClr val="00B5EF"/>
                </a:solidFill>
              </a:rPr>
              <a:t>Claims Receipt and Storage…</a:t>
            </a:r>
          </a:p>
        </p:txBody>
      </p:sp>
      <p:sp>
        <p:nvSpPr>
          <p:cNvPr id="4" name="Footer Placeholder 3">
            <a:extLst>
              <a:ext uri="{FF2B5EF4-FFF2-40B4-BE49-F238E27FC236}">
                <a16:creationId xmlns:a16="http://schemas.microsoft.com/office/drawing/2014/main" id="{DB6312B5-5534-4373-A544-B3CFE13B38AE}"/>
              </a:ext>
            </a:extLst>
          </p:cNvPr>
          <p:cNvSpPr>
            <a:spLocks noGrp="1"/>
          </p:cNvSpPr>
          <p:nvPr>
            <p:ph type="ftr" sz="quarter" idx="11"/>
          </p:nvPr>
        </p:nvSpPr>
        <p:spPr/>
        <p:txBody>
          <a:bodyPr/>
          <a:lstStyle/>
          <a:p>
            <a:r>
              <a:rPr lang="en-US" b="1" dirty="0"/>
              <a:t>January, 2024</a:t>
            </a:r>
          </a:p>
        </p:txBody>
      </p:sp>
      <p:sp>
        <p:nvSpPr>
          <p:cNvPr id="3" name="Content Placeholder 2">
            <a:extLst>
              <a:ext uri="{FF2B5EF4-FFF2-40B4-BE49-F238E27FC236}">
                <a16:creationId xmlns:a16="http://schemas.microsoft.com/office/drawing/2014/main" id="{FAB27155-80A8-41B8-9AED-1B56FDFB43F8}"/>
              </a:ext>
            </a:extLst>
          </p:cNvPr>
          <p:cNvSpPr>
            <a:spLocks noGrp="1"/>
          </p:cNvSpPr>
          <p:nvPr>
            <p:ph sz="half" idx="1"/>
          </p:nvPr>
        </p:nvSpPr>
        <p:spPr/>
        <p:txBody>
          <a:bodyPr/>
          <a:lstStyle/>
          <a:p>
            <a:pPr marL="0" indent="0" algn="ctr">
              <a:buNone/>
            </a:pPr>
            <a:r>
              <a:rPr lang="en-US" sz="1800" b="1" dirty="0">
                <a:solidFill>
                  <a:srgbClr val="0088CE"/>
                </a:solidFill>
              </a:rPr>
              <a:t>Paper Claims</a:t>
            </a:r>
          </a:p>
          <a:p>
            <a:pPr marL="0" indent="0">
              <a:buNone/>
            </a:pPr>
            <a:r>
              <a:rPr lang="en-US" sz="1900" dirty="0">
                <a:solidFill>
                  <a:schemeClr val="tx2">
                    <a:lumMod val="50000"/>
                  </a:schemeClr>
                </a:solidFill>
              </a:rPr>
              <a:t>Upon receipt, paper claims are logged, sorted into batches, imaged, assigned a Document Control Number (that reflects the received date) and data entered. </a:t>
            </a:r>
          </a:p>
          <a:p>
            <a:pPr marL="0" indent="0">
              <a:buNone/>
            </a:pPr>
            <a:r>
              <a:rPr lang="en-US" sz="1900" dirty="0">
                <a:solidFill>
                  <a:srgbClr val="FF0000"/>
                </a:solidFill>
              </a:rPr>
              <a:t>As part of our loss prevention efforts, Magellan reconciles the number of claims in its claims imaging system to the number of claims in its claims system and resolves any discrepancies. </a:t>
            </a:r>
          </a:p>
          <a:p>
            <a:pPr lvl="3"/>
            <a:endParaRPr lang="en-US" sz="1600" dirty="0"/>
          </a:p>
          <a:p>
            <a:endParaRPr lang="en-US" dirty="0"/>
          </a:p>
        </p:txBody>
      </p:sp>
      <p:sp>
        <p:nvSpPr>
          <p:cNvPr id="5" name="Content Placeholder 4">
            <a:extLst>
              <a:ext uri="{FF2B5EF4-FFF2-40B4-BE49-F238E27FC236}">
                <a16:creationId xmlns:a16="http://schemas.microsoft.com/office/drawing/2014/main" id="{FF740154-DCA5-46B7-973A-463F67E1197A}"/>
              </a:ext>
            </a:extLst>
          </p:cNvPr>
          <p:cNvSpPr>
            <a:spLocks noGrp="1"/>
          </p:cNvSpPr>
          <p:nvPr>
            <p:ph sz="half" idx="2"/>
          </p:nvPr>
        </p:nvSpPr>
        <p:spPr/>
        <p:txBody>
          <a:bodyPr/>
          <a:lstStyle/>
          <a:p>
            <a:pPr marL="0" indent="0" algn="ctr">
              <a:buNone/>
            </a:pPr>
            <a:r>
              <a:rPr lang="en-US" b="1" dirty="0">
                <a:solidFill>
                  <a:srgbClr val="0088CE"/>
                </a:solidFill>
              </a:rPr>
              <a:t>Electronic Claims</a:t>
            </a:r>
          </a:p>
          <a:p>
            <a:pPr marL="0" indent="0">
              <a:buNone/>
            </a:pPr>
            <a:r>
              <a:rPr lang="en-US" sz="2000" dirty="0">
                <a:solidFill>
                  <a:schemeClr val="tx2">
                    <a:lumMod val="50000"/>
                  </a:schemeClr>
                </a:solidFill>
              </a:rPr>
              <a:t>The 999 transaction file confirms receipt of electronic claims. </a:t>
            </a:r>
          </a:p>
          <a:p>
            <a:pPr marL="0" indent="0">
              <a:buNone/>
            </a:pPr>
            <a:endParaRPr lang="en-US" sz="2000" dirty="0">
              <a:solidFill>
                <a:schemeClr val="tx2">
                  <a:lumMod val="50000"/>
                </a:schemeClr>
              </a:solidFill>
            </a:endParaRPr>
          </a:p>
          <a:p>
            <a:pPr marL="0" indent="0">
              <a:buNone/>
            </a:pPr>
            <a:r>
              <a:rPr lang="en-US" sz="2000" dirty="0">
                <a:solidFill>
                  <a:srgbClr val="FF0000"/>
                </a:solidFill>
              </a:rPr>
              <a:t>As part of our loss prevention efforts, Magellan reconciles its claims inventory through daily pend and aging reports.  </a:t>
            </a:r>
          </a:p>
        </p:txBody>
      </p:sp>
    </p:spTree>
    <p:extLst>
      <p:ext uri="{BB962C8B-B14F-4D97-AF65-F5344CB8AC3E}">
        <p14:creationId xmlns:p14="http://schemas.microsoft.com/office/powerpoint/2010/main" val="393818926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437320"/>
            <a:ext cx="5427023" cy="2313100"/>
          </a:xfrm>
        </p:spPr>
        <p:txBody>
          <a:bodyPr/>
          <a:lstStyle/>
          <a:p>
            <a:pPr algn="ctr"/>
            <a:br>
              <a:rPr lang="en-US" dirty="0"/>
            </a:br>
            <a:r>
              <a:rPr lang="en-US" sz="4000" b="1" dirty="0"/>
              <a:t>Appendix</a:t>
            </a:r>
            <a:endParaRPr lang="en-US" sz="4000" dirty="0"/>
          </a:p>
        </p:txBody>
      </p:sp>
      <p:cxnSp>
        <p:nvCxnSpPr>
          <p:cNvPr id="4" name="Straight Connector 3"/>
          <p:cNvCxnSpPr/>
          <p:nvPr/>
        </p:nvCxnSpPr>
        <p:spPr>
          <a:xfrm>
            <a:off x="594441" y="2988165"/>
            <a:ext cx="395066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24137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90B2F7-F87B-4FDC-8EA8-9857BE7BDC52}"/>
              </a:ext>
            </a:extLst>
          </p:cNvPr>
          <p:cNvSpPr>
            <a:spLocks noGrp="1"/>
          </p:cNvSpPr>
          <p:nvPr>
            <p:ph idx="1"/>
          </p:nvPr>
        </p:nvSpPr>
        <p:spPr>
          <a:xfrm>
            <a:off x="194563" y="829340"/>
            <a:ext cx="8358889" cy="5322078"/>
          </a:xfrm>
        </p:spPr>
        <p:txBody>
          <a:bodyPr/>
          <a:lstStyle/>
          <a:p>
            <a:endParaRPr lang="en-US" dirty="0"/>
          </a:p>
          <a:p>
            <a:pPr marL="0" indent="0" algn="ctr">
              <a:buNone/>
            </a:pPr>
            <a:r>
              <a:rPr lang="en-US" sz="2800" dirty="0">
                <a:solidFill>
                  <a:schemeClr val="tx2">
                    <a:lumMod val="50000"/>
                  </a:schemeClr>
                </a:solidFill>
              </a:rPr>
              <a:t>Magellan is committed to reimbursing our providers promptly and accurately in accordance with our contractual agreements. </a:t>
            </a:r>
          </a:p>
          <a:p>
            <a:pPr marL="0" indent="0" algn="ctr">
              <a:buNone/>
            </a:pPr>
            <a:endParaRPr lang="en-US" sz="2800" dirty="0">
              <a:solidFill>
                <a:schemeClr val="tx2">
                  <a:lumMod val="50000"/>
                </a:schemeClr>
              </a:solidFill>
            </a:endParaRPr>
          </a:p>
          <a:p>
            <a:pPr marL="0" indent="0" algn="ctr">
              <a:buNone/>
            </a:pPr>
            <a:r>
              <a:rPr lang="en-US" sz="2800" dirty="0">
                <a:solidFill>
                  <a:schemeClr val="tx2">
                    <a:lumMod val="50000"/>
                  </a:schemeClr>
                </a:solidFill>
              </a:rPr>
              <a:t>Our goal is to provide a holistic view of claims processing and requirements to:</a:t>
            </a:r>
          </a:p>
          <a:p>
            <a:pPr marL="0" indent="0" algn="ctr">
              <a:buNone/>
            </a:pPr>
            <a:endParaRPr lang="en-US" sz="1200" dirty="0">
              <a:solidFill>
                <a:schemeClr val="tx2">
                  <a:lumMod val="50000"/>
                </a:schemeClr>
              </a:solidFill>
            </a:endParaRPr>
          </a:p>
          <a:p>
            <a:pPr lvl="1" algn="ctr">
              <a:buFont typeface="Wingdings" panose="05000000000000000000" pitchFamily="2" charset="2"/>
              <a:buChar char="v"/>
            </a:pPr>
            <a:r>
              <a:rPr lang="en-US" sz="2500" dirty="0">
                <a:solidFill>
                  <a:schemeClr val="tx2">
                    <a:lumMod val="50000"/>
                  </a:schemeClr>
                </a:solidFill>
              </a:rPr>
              <a:t> </a:t>
            </a:r>
            <a:r>
              <a:rPr lang="en-US" sz="2500" i="1" dirty="0">
                <a:solidFill>
                  <a:schemeClr val="tx2">
                    <a:lumMod val="50000"/>
                  </a:schemeClr>
                </a:solidFill>
              </a:rPr>
              <a:t>ease administrative burdens</a:t>
            </a:r>
          </a:p>
          <a:p>
            <a:pPr lvl="1" algn="ctr">
              <a:buFont typeface="Wingdings" panose="05000000000000000000" pitchFamily="2" charset="2"/>
              <a:buChar char="v"/>
            </a:pPr>
            <a:r>
              <a:rPr lang="en-US" sz="2500" i="1" dirty="0">
                <a:solidFill>
                  <a:schemeClr val="tx2">
                    <a:lumMod val="50000"/>
                  </a:schemeClr>
                </a:solidFill>
              </a:rPr>
              <a:t>reduce claims resubmissions</a:t>
            </a:r>
          </a:p>
          <a:p>
            <a:pPr lvl="1" algn="ctr">
              <a:buFont typeface="Wingdings" panose="05000000000000000000" pitchFamily="2" charset="2"/>
              <a:buChar char="v"/>
            </a:pPr>
            <a:r>
              <a:rPr lang="en-US" sz="2500" i="1" dirty="0">
                <a:solidFill>
                  <a:schemeClr val="tx2">
                    <a:lumMod val="50000"/>
                  </a:schemeClr>
                </a:solidFill>
              </a:rPr>
              <a:t> minimize administrative denials </a:t>
            </a:r>
          </a:p>
          <a:p>
            <a:pPr marL="457200" lvl="1" indent="0" algn="ctr">
              <a:buNone/>
            </a:pPr>
            <a:endParaRPr lang="en-US" sz="2500" i="1" dirty="0">
              <a:solidFill>
                <a:schemeClr val="tx2">
                  <a:lumMod val="50000"/>
                </a:schemeClr>
              </a:solidFill>
            </a:endParaRPr>
          </a:p>
          <a:p>
            <a:pPr marL="0" indent="0">
              <a:buNone/>
            </a:pPr>
            <a:endParaRPr lang="en-US" sz="2000" dirty="0">
              <a:solidFill>
                <a:schemeClr val="tx2">
                  <a:lumMod val="50000"/>
                </a:schemeClr>
              </a:solidFill>
            </a:endParaRPr>
          </a:p>
          <a:p>
            <a:endParaRPr lang="en-US" dirty="0"/>
          </a:p>
          <a:p>
            <a:pPr marL="0" indent="0">
              <a:buNone/>
            </a:pPr>
            <a:r>
              <a:rPr lang="en-US" dirty="0"/>
              <a:t>	</a:t>
            </a:r>
          </a:p>
          <a:p>
            <a:endParaRPr lang="en-US" dirty="0"/>
          </a:p>
        </p:txBody>
      </p:sp>
      <p:sp>
        <p:nvSpPr>
          <p:cNvPr id="5" name="Footer Placeholder 2">
            <a:extLst>
              <a:ext uri="{FF2B5EF4-FFF2-40B4-BE49-F238E27FC236}">
                <a16:creationId xmlns:a16="http://schemas.microsoft.com/office/drawing/2014/main" id="{84F572BF-DB07-4DCE-B09E-6EA1900E73EF}"/>
              </a:ext>
            </a:extLst>
          </p:cNvPr>
          <p:cNvSpPr txBox="1">
            <a:spLocks/>
          </p:cNvSpPr>
          <p:nvPr/>
        </p:nvSpPr>
        <p:spPr>
          <a:xfrm>
            <a:off x="890635" y="6293797"/>
            <a:ext cx="7294514" cy="437743"/>
          </a:xfrm>
          <a:prstGeom prst="rect">
            <a:avLst/>
          </a:prstGeom>
        </p:spPr>
        <p:txBody>
          <a:bodyPr vert="horz" lIns="91440" tIns="45720" rIns="91440" bIns="45720" rtlCol="0" anchor="b"/>
          <a:lstStyle>
            <a:defPPr>
              <a:defRPr lang="en-US"/>
            </a:defPPr>
            <a:lvl1pPr marL="0" algn="l"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January, 2024 </a:t>
            </a:r>
          </a:p>
        </p:txBody>
      </p:sp>
    </p:spTree>
    <p:extLst>
      <p:ext uri="{BB962C8B-B14F-4D97-AF65-F5344CB8AC3E}">
        <p14:creationId xmlns:p14="http://schemas.microsoft.com/office/powerpoint/2010/main" val="51718389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DBFB5-1235-4E6E-BD31-100A572F494B}"/>
              </a:ext>
            </a:extLst>
          </p:cNvPr>
          <p:cNvSpPr>
            <a:spLocks noGrp="1"/>
          </p:cNvSpPr>
          <p:nvPr>
            <p:ph type="title"/>
          </p:nvPr>
        </p:nvSpPr>
        <p:spPr/>
        <p:txBody>
          <a:bodyPr/>
          <a:lstStyle/>
          <a:p>
            <a:r>
              <a:rPr lang="en-US" sz="3000" b="1" dirty="0">
                <a:solidFill>
                  <a:srgbClr val="0088CE"/>
                </a:solidFill>
              </a:rPr>
              <a:t>Claims Tips - “Dos”</a:t>
            </a:r>
          </a:p>
        </p:txBody>
      </p:sp>
      <p:sp>
        <p:nvSpPr>
          <p:cNvPr id="3" name="Content Placeholder 2">
            <a:extLst>
              <a:ext uri="{FF2B5EF4-FFF2-40B4-BE49-F238E27FC236}">
                <a16:creationId xmlns:a16="http://schemas.microsoft.com/office/drawing/2014/main" id="{F405E954-FFA4-4D1D-AF14-C995A16BAAD1}"/>
              </a:ext>
            </a:extLst>
          </p:cNvPr>
          <p:cNvSpPr>
            <a:spLocks noGrp="1"/>
          </p:cNvSpPr>
          <p:nvPr>
            <p:ph idx="1"/>
          </p:nvPr>
        </p:nvSpPr>
        <p:spPr>
          <a:xfrm>
            <a:off x="264416" y="997527"/>
            <a:ext cx="8289036" cy="4500761"/>
          </a:xfrm>
        </p:spPr>
        <p:txBody>
          <a:bodyPr/>
          <a:lstStyle/>
          <a:p>
            <a:pPr marL="0" indent="0">
              <a:buNone/>
            </a:pPr>
            <a:r>
              <a:rPr lang="en-US" sz="1800" b="1" dirty="0">
                <a:solidFill>
                  <a:srgbClr val="0070C0"/>
                </a:solidFill>
              </a:rPr>
              <a:t>Do</a:t>
            </a:r>
            <a:r>
              <a:rPr lang="en-US" sz="1800" dirty="0">
                <a:solidFill>
                  <a:srgbClr val="0070C0"/>
                </a:solidFill>
              </a:rPr>
              <a:t> </a:t>
            </a:r>
            <a:r>
              <a:rPr lang="en-US" sz="1800" dirty="0">
                <a:solidFill>
                  <a:schemeClr val="tx2">
                    <a:lumMod val="50000"/>
                  </a:schemeClr>
                </a:solidFill>
              </a:rPr>
              <a:t>Give Complete Information on the Member and Policy Holder</a:t>
            </a:r>
          </a:p>
          <a:p>
            <a:pPr marL="0" indent="0">
              <a:buNone/>
            </a:pPr>
            <a:r>
              <a:rPr lang="en-US" sz="1800" dirty="0">
                <a:solidFill>
                  <a:schemeClr val="tx2">
                    <a:lumMod val="50000"/>
                  </a:schemeClr>
                </a:solidFill>
              </a:rPr>
              <a:t>Please provide complete information, such as the name, birth date and sex of the patient and give the policyholder name, relationship to the patient and policy information. Verify that this information matches the patient’s insurance card;  membership can also be verified through Medicaid directly. Watch out for name variations and changes. Errors and omissions of these items can cause an unnecessary delay in processing the claim.</a:t>
            </a:r>
          </a:p>
          <a:p>
            <a:pPr marL="0" indent="0">
              <a:buNone/>
            </a:pPr>
            <a:r>
              <a:rPr lang="en-US" sz="1800" b="1" dirty="0">
                <a:solidFill>
                  <a:srgbClr val="0070C0"/>
                </a:solidFill>
              </a:rPr>
              <a:t>Do</a:t>
            </a:r>
            <a:r>
              <a:rPr lang="en-US" sz="1800" dirty="0"/>
              <a:t> </a:t>
            </a:r>
            <a:r>
              <a:rPr lang="en-US" sz="1800" dirty="0">
                <a:solidFill>
                  <a:schemeClr val="tx2">
                    <a:lumMod val="50000"/>
                  </a:schemeClr>
                </a:solidFill>
              </a:rPr>
              <a:t>Give Complete Information on You, the Provider</a:t>
            </a:r>
          </a:p>
          <a:p>
            <a:pPr marL="0" indent="0">
              <a:buNone/>
            </a:pPr>
            <a:r>
              <a:rPr lang="en-US" sz="1800" dirty="0">
                <a:solidFill>
                  <a:schemeClr val="tx2">
                    <a:lumMod val="50000"/>
                  </a:schemeClr>
                </a:solidFill>
              </a:rPr>
              <a:t>Please provide complete provider information, including the names of both the rendering provider and the billing entity. The Taxpayer Identification Number (TIN) or Social Security Number and National Provider Identifier (NPI) must be included for the rendering provider in order to process and report claims accurately. In addition, the TIN and the NPI for the billing entity must be provided for the claim to be processed correctly. The billing or remittance address must be accurate for the check and/or Explanation of Benefits to be sent to the correct party. And, the degree level of the provider of service is needed to determine reimbursement amounts</a:t>
            </a:r>
            <a:r>
              <a:rPr lang="en-US" dirty="0">
                <a:solidFill>
                  <a:schemeClr val="tx2">
                    <a:lumMod val="50000"/>
                  </a:schemeClr>
                </a:solidFill>
              </a:rPr>
              <a:t>.</a:t>
            </a:r>
          </a:p>
          <a:p>
            <a:endParaRPr lang="en-US" dirty="0"/>
          </a:p>
        </p:txBody>
      </p:sp>
      <p:sp>
        <p:nvSpPr>
          <p:cNvPr id="4" name="Footer Placeholder 3">
            <a:extLst>
              <a:ext uri="{FF2B5EF4-FFF2-40B4-BE49-F238E27FC236}">
                <a16:creationId xmlns:a16="http://schemas.microsoft.com/office/drawing/2014/main" id="{A31B9F58-32E1-442E-B573-BC94B308AAA1}"/>
              </a:ext>
            </a:extLst>
          </p:cNvPr>
          <p:cNvSpPr>
            <a:spLocks noGrp="1"/>
          </p:cNvSpPr>
          <p:nvPr>
            <p:ph type="ftr" sz="quarter" idx="11"/>
          </p:nvPr>
        </p:nvSpPr>
        <p:spPr/>
        <p:txBody>
          <a:bodyPr/>
          <a:lstStyle/>
          <a:p>
            <a:r>
              <a:rPr lang="en-US" b="1" dirty="0"/>
              <a:t>January, 2024</a:t>
            </a:r>
          </a:p>
        </p:txBody>
      </p:sp>
    </p:spTree>
    <p:extLst>
      <p:ext uri="{BB962C8B-B14F-4D97-AF65-F5344CB8AC3E}">
        <p14:creationId xmlns:p14="http://schemas.microsoft.com/office/powerpoint/2010/main" val="152674226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DBFB5-1235-4E6E-BD31-100A572F494B}"/>
              </a:ext>
            </a:extLst>
          </p:cNvPr>
          <p:cNvSpPr>
            <a:spLocks noGrp="1"/>
          </p:cNvSpPr>
          <p:nvPr>
            <p:ph type="title"/>
          </p:nvPr>
        </p:nvSpPr>
        <p:spPr/>
        <p:txBody>
          <a:bodyPr/>
          <a:lstStyle/>
          <a:p>
            <a:r>
              <a:rPr lang="en-US" sz="3000" b="1" dirty="0">
                <a:solidFill>
                  <a:srgbClr val="0088CE"/>
                </a:solidFill>
              </a:rPr>
              <a:t>Claims Tips - “Dos” (Con’t)</a:t>
            </a:r>
          </a:p>
        </p:txBody>
      </p:sp>
      <p:sp>
        <p:nvSpPr>
          <p:cNvPr id="3" name="Content Placeholder 2">
            <a:extLst>
              <a:ext uri="{FF2B5EF4-FFF2-40B4-BE49-F238E27FC236}">
                <a16:creationId xmlns:a16="http://schemas.microsoft.com/office/drawing/2014/main" id="{F405E954-FFA4-4D1D-AF14-C995A16BAAD1}"/>
              </a:ext>
            </a:extLst>
          </p:cNvPr>
          <p:cNvSpPr>
            <a:spLocks noGrp="1"/>
          </p:cNvSpPr>
          <p:nvPr>
            <p:ph idx="1"/>
          </p:nvPr>
        </p:nvSpPr>
        <p:spPr>
          <a:xfrm>
            <a:off x="194563" y="1146949"/>
            <a:ext cx="8358889" cy="5282233"/>
          </a:xfrm>
        </p:spPr>
        <p:txBody>
          <a:bodyPr/>
          <a:lstStyle/>
          <a:p>
            <a:pPr marL="0" indent="0">
              <a:buNone/>
            </a:pPr>
            <a:r>
              <a:rPr lang="en-US" sz="1800" b="1" dirty="0">
                <a:solidFill>
                  <a:srgbClr val="0070C0"/>
                </a:solidFill>
              </a:rPr>
              <a:t>Do</a:t>
            </a:r>
            <a:r>
              <a:rPr lang="en-US" sz="1800" dirty="0"/>
              <a:t> </a:t>
            </a:r>
            <a:r>
              <a:rPr lang="en-US" sz="1800" dirty="0">
                <a:solidFill>
                  <a:schemeClr val="tx2">
                    <a:lumMod val="50000"/>
                  </a:schemeClr>
                </a:solidFill>
              </a:rPr>
              <a:t>Include Any Other Carrier's Payment Information</a:t>
            </a:r>
          </a:p>
          <a:p>
            <a:pPr marL="0" indent="0">
              <a:buNone/>
            </a:pPr>
            <a:r>
              <a:rPr lang="en-US" sz="1800" dirty="0">
                <a:solidFill>
                  <a:schemeClr val="tx2">
                    <a:lumMod val="50000"/>
                  </a:schemeClr>
                </a:solidFill>
              </a:rPr>
              <a:t>If another health plan is the primary insurer, and benefits have been provided or denied, include the primary insurer’s payment information in compliance with Coordination of Benefits rules.</a:t>
            </a:r>
          </a:p>
          <a:p>
            <a:pPr marL="0" indent="0">
              <a:buNone/>
            </a:pPr>
            <a:endParaRPr lang="en-US" sz="1800" dirty="0"/>
          </a:p>
          <a:p>
            <a:pPr marL="0" indent="0">
              <a:buNone/>
            </a:pPr>
            <a:r>
              <a:rPr lang="en-US" sz="1800" b="1" dirty="0">
                <a:solidFill>
                  <a:srgbClr val="0070C0"/>
                </a:solidFill>
              </a:rPr>
              <a:t>Do</a:t>
            </a:r>
            <a:r>
              <a:rPr lang="en-US" sz="1800" dirty="0"/>
              <a:t> </a:t>
            </a:r>
            <a:r>
              <a:rPr lang="en-US" sz="1800" dirty="0">
                <a:solidFill>
                  <a:schemeClr val="tx2">
                    <a:lumMod val="50000"/>
                  </a:schemeClr>
                </a:solidFill>
              </a:rPr>
              <a:t>Include Complete Diagnosis Information</a:t>
            </a:r>
          </a:p>
          <a:p>
            <a:pPr marL="0" indent="0">
              <a:buNone/>
            </a:pPr>
            <a:r>
              <a:rPr lang="en-US" sz="1800" dirty="0">
                <a:solidFill>
                  <a:schemeClr val="tx2">
                    <a:lumMod val="50000"/>
                  </a:schemeClr>
                </a:solidFill>
              </a:rPr>
              <a:t>If the patient has more than one diagnosis, please be sure to report all diagnoses on the claim. In addition, the Diagnosis Pointer field on the CMS-1500 form is required to indicate which billed diagnosis code relates to the service. Submitted diagnosis codes must be HIPAA-compliant, including the additional 5-7 digits, when required.</a:t>
            </a:r>
          </a:p>
          <a:p>
            <a:pPr marL="0" indent="0">
              <a:buNone/>
            </a:pPr>
            <a:endParaRPr lang="en-US" sz="1800" b="1" dirty="0">
              <a:solidFill>
                <a:srgbClr val="0070C0"/>
              </a:solidFill>
            </a:endParaRPr>
          </a:p>
          <a:p>
            <a:pPr marL="0" indent="0">
              <a:buNone/>
            </a:pPr>
            <a:r>
              <a:rPr lang="en-US" sz="1800" b="1" dirty="0">
                <a:solidFill>
                  <a:srgbClr val="0070C0"/>
                </a:solidFill>
              </a:rPr>
              <a:t>Do</a:t>
            </a:r>
            <a:r>
              <a:rPr lang="en-US" sz="1800" dirty="0">
                <a:solidFill>
                  <a:srgbClr val="0070C0"/>
                </a:solidFill>
              </a:rPr>
              <a:t> </a:t>
            </a:r>
            <a:r>
              <a:rPr lang="en-US" sz="1800" dirty="0">
                <a:solidFill>
                  <a:schemeClr val="tx2">
                    <a:lumMod val="50000"/>
                  </a:schemeClr>
                </a:solidFill>
              </a:rPr>
              <a:t>Obtain Authorization for Services</a:t>
            </a:r>
          </a:p>
          <a:p>
            <a:pPr marL="0" indent="0">
              <a:buNone/>
            </a:pPr>
            <a:r>
              <a:rPr lang="en-US" sz="1800" dirty="0">
                <a:solidFill>
                  <a:schemeClr val="tx2">
                    <a:lumMod val="50000"/>
                  </a:schemeClr>
                </a:solidFill>
              </a:rPr>
              <a:t>Most benefit plans require authorization prior to rendering services. Please verify with the member’s benefit plan if you are not sure if authorization is required. Billed services must match the authorization in order for the claim to be eligible for payment.</a:t>
            </a:r>
          </a:p>
          <a:p>
            <a:endParaRPr lang="en-US" dirty="0"/>
          </a:p>
        </p:txBody>
      </p:sp>
      <p:sp>
        <p:nvSpPr>
          <p:cNvPr id="4" name="Footer Placeholder 3">
            <a:extLst>
              <a:ext uri="{FF2B5EF4-FFF2-40B4-BE49-F238E27FC236}">
                <a16:creationId xmlns:a16="http://schemas.microsoft.com/office/drawing/2014/main" id="{A31B9F58-32E1-442E-B573-BC94B308AAA1}"/>
              </a:ext>
            </a:extLst>
          </p:cNvPr>
          <p:cNvSpPr>
            <a:spLocks noGrp="1"/>
          </p:cNvSpPr>
          <p:nvPr>
            <p:ph type="ftr" sz="quarter" idx="11"/>
          </p:nvPr>
        </p:nvSpPr>
        <p:spPr/>
        <p:txBody>
          <a:bodyPr/>
          <a:lstStyle/>
          <a:p>
            <a:r>
              <a:rPr lang="en-US" b="1" dirty="0"/>
              <a:t>January, 2024</a:t>
            </a:r>
          </a:p>
        </p:txBody>
      </p:sp>
    </p:spTree>
    <p:extLst>
      <p:ext uri="{BB962C8B-B14F-4D97-AF65-F5344CB8AC3E}">
        <p14:creationId xmlns:p14="http://schemas.microsoft.com/office/powerpoint/2010/main" val="63984179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DBFB5-1235-4E6E-BD31-100A572F494B}"/>
              </a:ext>
            </a:extLst>
          </p:cNvPr>
          <p:cNvSpPr>
            <a:spLocks noGrp="1"/>
          </p:cNvSpPr>
          <p:nvPr>
            <p:ph type="title"/>
          </p:nvPr>
        </p:nvSpPr>
        <p:spPr/>
        <p:txBody>
          <a:bodyPr/>
          <a:lstStyle/>
          <a:p>
            <a:r>
              <a:rPr lang="en-US" sz="3000" b="1" dirty="0">
                <a:solidFill>
                  <a:srgbClr val="0088CE"/>
                </a:solidFill>
              </a:rPr>
              <a:t>Claims Tips - “Dos” (Con’t)</a:t>
            </a:r>
          </a:p>
        </p:txBody>
      </p:sp>
      <p:sp>
        <p:nvSpPr>
          <p:cNvPr id="3" name="Content Placeholder 2">
            <a:extLst>
              <a:ext uri="{FF2B5EF4-FFF2-40B4-BE49-F238E27FC236}">
                <a16:creationId xmlns:a16="http://schemas.microsoft.com/office/drawing/2014/main" id="{F405E954-FFA4-4D1D-AF14-C995A16BAAD1}"/>
              </a:ext>
            </a:extLst>
          </p:cNvPr>
          <p:cNvSpPr>
            <a:spLocks noGrp="1"/>
          </p:cNvSpPr>
          <p:nvPr>
            <p:ph idx="1"/>
          </p:nvPr>
        </p:nvSpPr>
        <p:spPr>
          <a:xfrm>
            <a:off x="194563" y="1179607"/>
            <a:ext cx="8358889" cy="4826338"/>
          </a:xfrm>
        </p:spPr>
        <p:txBody>
          <a:bodyPr/>
          <a:lstStyle/>
          <a:p>
            <a:pPr marL="0" indent="0">
              <a:buNone/>
            </a:pPr>
            <a:r>
              <a:rPr lang="en-US" sz="1900" b="1" dirty="0">
                <a:solidFill>
                  <a:srgbClr val="0070C0"/>
                </a:solidFill>
              </a:rPr>
              <a:t>Do</a:t>
            </a:r>
            <a:r>
              <a:rPr lang="en-US" sz="1900" dirty="0"/>
              <a:t> </a:t>
            </a:r>
            <a:r>
              <a:rPr lang="en-US" sz="1900" dirty="0">
                <a:solidFill>
                  <a:schemeClr val="tx2">
                    <a:lumMod val="50000"/>
                  </a:schemeClr>
                </a:solidFill>
              </a:rPr>
              <a:t>Show Your Entire Charge</a:t>
            </a:r>
          </a:p>
          <a:p>
            <a:r>
              <a:rPr lang="en-US" sz="1900" dirty="0">
                <a:solidFill>
                  <a:schemeClr val="tx2">
                    <a:lumMod val="50000"/>
                  </a:schemeClr>
                </a:solidFill>
              </a:rPr>
              <a:t>Always show your full charge on the claim. </a:t>
            </a:r>
            <a:r>
              <a:rPr lang="en-US" sz="1900" dirty="0">
                <a:solidFill>
                  <a:srgbClr val="FF0000"/>
                </a:solidFill>
              </a:rPr>
              <a:t>The amount that is reimbursed is based on the lesser of billed charges</a:t>
            </a:r>
            <a:r>
              <a:rPr lang="en-US" sz="1900" dirty="0">
                <a:solidFill>
                  <a:schemeClr val="tx2">
                    <a:lumMod val="50000"/>
                  </a:schemeClr>
                </a:solidFill>
              </a:rPr>
              <a:t> or the applicable reimbursement schedule.</a:t>
            </a:r>
          </a:p>
          <a:p>
            <a:pPr marL="0" indent="0">
              <a:buNone/>
            </a:pPr>
            <a:endParaRPr lang="en-US" sz="1900" dirty="0"/>
          </a:p>
          <a:p>
            <a:pPr marL="0" indent="0">
              <a:buNone/>
            </a:pPr>
            <a:r>
              <a:rPr lang="en-US" sz="1900" b="1" dirty="0">
                <a:solidFill>
                  <a:srgbClr val="0070C0"/>
                </a:solidFill>
              </a:rPr>
              <a:t>Do</a:t>
            </a:r>
            <a:r>
              <a:rPr lang="en-US" sz="1900" dirty="0"/>
              <a:t> </a:t>
            </a:r>
            <a:r>
              <a:rPr lang="en-US" sz="1900" dirty="0">
                <a:solidFill>
                  <a:schemeClr val="tx2">
                    <a:lumMod val="50000"/>
                  </a:schemeClr>
                </a:solidFill>
              </a:rPr>
              <a:t>Submit Your Claims Electronically and Within Timely Filing Guidelines</a:t>
            </a:r>
          </a:p>
          <a:p>
            <a:r>
              <a:rPr lang="en-US" sz="1900" dirty="0">
                <a:solidFill>
                  <a:schemeClr val="tx2">
                    <a:lumMod val="50000"/>
                  </a:schemeClr>
                </a:solidFill>
              </a:rPr>
              <a:t>Submit your claims in the HIPAA compliant ASC X12 837 format within 365 days of the Covered Service directly to Magellan, or through a Magellan preferred clearinghouse.</a:t>
            </a:r>
          </a:p>
          <a:p>
            <a:pPr marL="0" indent="0">
              <a:buNone/>
            </a:pPr>
            <a:endParaRPr lang="en-US" sz="1900" dirty="0"/>
          </a:p>
          <a:p>
            <a:pPr marL="0" indent="0">
              <a:buNone/>
            </a:pPr>
            <a:r>
              <a:rPr lang="en-US" sz="1900" b="1" dirty="0">
                <a:solidFill>
                  <a:srgbClr val="0070C0"/>
                </a:solidFill>
              </a:rPr>
              <a:t>Do</a:t>
            </a:r>
            <a:r>
              <a:rPr lang="en-US" sz="1900" dirty="0"/>
              <a:t> </a:t>
            </a:r>
            <a:r>
              <a:rPr lang="en-US" sz="1900" dirty="0">
                <a:solidFill>
                  <a:schemeClr val="tx2">
                    <a:lumMod val="50000"/>
                  </a:schemeClr>
                </a:solidFill>
              </a:rPr>
              <a:t>Monitor Your EDI Transaction Reports</a:t>
            </a:r>
          </a:p>
          <a:p>
            <a:r>
              <a:rPr lang="en-US" sz="1900" dirty="0">
                <a:solidFill>
                  <a:schemeClr val="tx2">
                    <a:lumMod val="50000"/>
                  </a:schemeClr>
                </a:solidFill>
              </a:rPr>
              <a:t>Monitor your EDI transaction reports on a regular and timely basis, and correct rejected claims.</a:t>
            </a:r>
          </a:p>
          <a:p>
            <a:endParaRPr lang="en-US" dirty="0"/>
          </a:p>
        </p:txBody>
      </p:sp>
      <p:sp>
        <p:nvSpPr>
          <p:cNvPr id="4" name="Footer Placeholder 3">
            <a:extLst>
              <a:ext uri="{FF2B5EF4-FFF2-40B4-BE49-F238E27FC236}">
                <a16:creationId xmlns:a16="http://schemas.microsoft.com/office/drawing/2014/main" id="{A31B9F58-32E1-442E-B573-BC94B308AAA1}"/>
              </a:ext>
            </a:extLst>
          </p:cNvPr>
          <p:cNvSpPr>
            <a:spLocks noGrp="1"/>
          </p:cNvSpPr>
          <p:nvPr>
            <p:ph type="ftr" sz="quarter" idx="11"/>
          </p:nvPr>
        </p:nvSpPr>
        <p:spPr/>
        <p:txBody>
          <a:bodyPr/>
          <a:lstStyle/>
          <a:p>
            <a:r>
              <a:rPr lang="en-US" b="1" dirty="0"/>
              <a:t>January, 2024</a:t>
            </a:r>
          </a:p>
        </p:txBody>
      </p:sp>
    </p:spTree>
    <p:extLst>
      <p:ext uri="{BB962C8B-B14F-4D97-AF65-F5344CB8AC3E}">
        <p14:creationId xmlns:p14="http://schemas.microsoft.com/office/powerpoint/2010/main" val="119751696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DBFB5-1235-4E6E-BD31-100A572F494B}"/>
              </a:ext>
            </a:extLst>
          </p:cNvPr>
          <p:cNvSpPr>
            <a:spLocks noGrp="1"/>
          </p:cNvSpPr>
          <p:nvPr>
            <p:ph type="title"/>
          </p:nvPr>
        </p:nvSpPr>
        <p:spPr/>
        <p:txBody>
          <a:bodyPr/>
          <a:lstStyle/>
          <a:p>
            <a:r>
              <a:rPr lang="en-US" sz="3000" b="1" dirty="0">
                <a:solidFill>
                  <a:srgbClr val="0088CE"/>
                </a:solidFill>
              </a:rPr>
              <a:t>Claims Tips - “Don’ts” </a:t>
            </a:r>
          </a:p>
        </p:txBody>
      </p:sp>
      <p:sp>
        <p:nvSpPr>
          <p:cNvPr id="3" name="Content Placeholder 2">
            <a:extLst>
              <a:ext uri="{FF2B5EF4-FFF2-40B4-BE49-F238E27FC236}">
                <a16:creationId xmlns:a16="http://schemas.microsoft.com/office/drawing/2014/main" id="{F405E954-FFA4-4D1D-AF14-C995A16BAAD1}"/>
              </a:ext>
            </a:extLst>
          </p:cNvPr>
          <p:cNvSpPr>
            <a:spLocks noGrp="1"/>
          </p:cNvSpPr>
          <p:nvPr>
            <p:ph idx="1"/>
          </p:nvPr>
        </p:nvSpPr>
        <p:spPr>
          <a:xfrm>
            <a:off x="264415" y="1146950"/>
            <a:ext cx="8404571" cy="4351338"/>
          </a:xfrm>
        </p:spPr>
        <p:txBody>
          <a:bodyPr/>
          <a:lstStyle/>
          <a:p>
            <a:pPr marL="0" indent="0">
              <a:buNone/>
            </a:pPr>
            <a:r>
              <a:rPr lang="en-US" b="1" dirty="0">
                <a:solidFill>
                  <a:srgbClr val="0070C0"/>
                </a:solidFill>
              </a:rPr>
              <a:t>Don’t</a:t>
            </a:r>
            <a:r>
              <a:rPr lang="en-US" dirty="0"/>
              <a:t> </a:t>
            </a:r>
            <a:r>
              <a:rPr lang="en-US" dirty="0">
                <a:solidFill>
                  <a:schemeClr val="tx2">
                    <a:lumMod val="50000"/>
                  </a:schemeClr>
                </a:solidFill>
              </a:rPr>
              <a:t>Use Invalid Procedure or Diagnosis Codes </a:t>
            </a:r>
          </a:p>
          <a:p>
            <a:pPr marL="0" indent="0">
              <a:buNone/>
            </a:pPr>
            <a:r>
              <a:rPr lang="en-US" dirty="0">
                <a:solidFill>
                  <a:schemeClr val="tx2">
                    <a:lumMod val="50000"/>
                  </a:schemeClr>
                </a:solidFill>
              </a:rPr>
              <a:t>Only use current code sets (CPT, HCPCS, Revenue and ICD) and select the code and diagnosis that most accurately describes the service provided. For diagnosis codes, be sure to use ICD-10 codes for services provided on or after 10/1/15.  (ICD-9 diagnosis codes must be used for dates of service prior to 10/1/15.) Claims cannot be altered by our claims examiners; therefore an invalid code may result in denial of your claim. </a:t>
            </a:r>
          </a:p>
          <a:p>
            <a:pPr marL="0" indent="0">
              <a:buNone/>
            </a:pPr>
            <a:r>
              <a:rPr lang="en-US" sz="1600" b="1" dirty="0">
                <a:solidFill>
                  <a:srgbClr val="FF0000"/>
                </a:solidFill>
              </a:rPr>
              <a:t>Don’t</a:t>
            </a:r>
            <a:r>
              <a:rPr lang="en-US" sz="1600" dirty="0">
                <a:solidFill>
                  <a:srgbClr val="FF0000"/>
                </a:solidFill>
              </a:rPr>
              <a:t> Reduce Your Charge by the Co-Payment or Co-Insurance Amounts Paid by the Member </a:t>
            </a:r>
          </a:p>
          <a:p>
            <a:pPr marL="0" indent="0">
              <a:buNone/>
            </a:pPr>
            <a:r>
              <a:rPr lang="en-US" dirty="0">
                <a:solidFill>
                  <a:schemeClr val="tx2">
                    <a:lumMod val="50000"/>
                  </a:schemeClr>
                </a:solidFill>
              </a:rPr>
              <a:t>Always show your full charge on the claim. </a:t>
            </a:r>
            <a:r>
              <a:rPr lang="en-US" dirty="0">
                <a:solidFill>
                  <a:srgbClr val="FF0000"/>
                </a:solidFill>
              </a:rPr>
              <a:t>The amount that is reimbursed is based on the lesser of the billed charge</a:t>
            </a:r>
            <a:r>
              <a:rPr lang="en-US" dirty="0">
                <a:solidFill>
                  <a:schemeClr val="tx2">
                    <a:lumMod val="50000"/>
                  </a:schemeClr>
                </a:solidFill>
              </a:rPr>
              <a:t> or the applicable fee schedule. </a:t>
            </a:r>
          </a:p>
          <a:p>
            <a:pPr marL="0" indent="0">
              <a:buNone/>
            </a:pPr>
            <a:r>
              <a:rPr lang="en-US" b="1" dirty="0">
                <a:solidFill>
                  <a:srgbClr val="0070C0"/>
                </a:solidFill>
              </a:rPr>
              <a:t>Don't</a:t>
            </a:r>
            <a:r>
              <a:rPr lang="en-US" dirty="0"/>
              <a:t> </a:t>
            </a:r>
            <a:r>
              <a:rPr lang="en-US" dirty="0">
                <a:solidFill>
                  <a:schemeClr val="tx2">
                    <a:lumMod val="50000"/>
                  </a:schemeClr>
                </a:solidFill>
              </a:rPr>
              <a:t>Omit Information on the Claim Because You’ve Already Provided It on the Treatment Plan </a:t>
            </a:r>
          </a:p>
          <a:p>
            <a:pPr marL="0" indent="0">
              <a:buNone/>
            </a:pPr>
            <a:r>
              <a:rPr lang="en-US" dirty="0">
                <a:solidFill>
                  <a:schemeClr val="tx2">
                    <a:lumMod val="50000"/>
                  </a:schemeClr>
                </a:solidFill>
              </a:rPr>
              <a:t>For confidentiality purposes, claims examiners do not have access to member Treatment Record Review forms; therefore, it is necessary for you to give information on the claim that you may have already provided as part of the treatment plan. To assist with prompt claims processing, please be sure to provide all information required on the claim form</a:t>
            </a:r>
            <a:r>
              <a:rPr lang="en-US" dirty="0"/>
              <a:t>. </a:t>
            </a:r>
          </a:p>
          <a:p>
            <a:endParaRPr lang="en-US" dirty="0"/>
          </a:p>
        </p:txBody>
      </p:sp>
      <p:sp>
        <p:nvSpPr>
          <p:cNvPr id="4" name="Footer Placeholder 3">
            <a:extLst>
              <a:ext uri="{FF2B5EF4-FFF2-40B4-BE49-F238E27FC236}">
                <a16:creationId xmlns:a16="http://schemas.microsoft.com/office/drawing/2014/main" id="{A31B9F58-32E1-442E-B573-BC94B308AAA1}"/>
              </a:ext>
            </a:extLst>
          </p:cNvPr>
          <p:cNvSpPr>
            <a:spLocks noGrp="1"/>
          </p:cNvSpPr>
          <p:nvPr>
            <p:ph type="ftr" sz="quarter" idx="11"/>
          </p:nvPr>
        </p:nvSpPr>
        <p:spPr/>
        <p:txBody>
          <a:bodyPr/>
          <a:lstStyle/>
          <a:p>
            <a:r>
              <a:rPr lang="en-US" b="1" dirty="0"/>
              <a:t>January, 2024</a:t>
            </a:r>
          </a:p>
        </p:txBody>
      </p:sp>
    </p:spTree>
    <p:extLst>
      <p:ext uri="{BB962C8B-B14F-4D97-AF65-F5344CB8AC3E}">
        <p14:creationId xmlns:p14="http://schemas.microsoft.com/office/powerpoint/2010/main" val="382337510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DBFB5-1235-4E6E-BD31-100A572F494B}"/>
              </a:ext>
            </a:extLst>
          </p:cNvPr>
          <p:cNvSpPr>
            <a:spLocks noGrp="1"/>
          </p:cNvSpPr>
          <p:nvPr>
            <p:ph type="title"/>
          </p:nvPr>
        </p:nvSpPr>
        <p:spPr/>
        <p:txBody>
          <a:bodyPr/>
          <a:lstStyle/>
          <a:p>
            <a:r>
              <a:rPr lang="en-US" sz="3200" b="1" dirty="0">
                <a:solidFill>
                  <a:srgbClr val="0088CE"/>
                </a:solidFill>
              </a:rPr>
              <a:t>Most Frequent Reasons for Claims </a:t>
            </a:r>
            <a:br>
              <a:rPr lang="en-US" sz="3200" b="1" dirty="0">
                <a:solidFill>
                  <a:srgbClr val="0088CE"/>
                </a:solidFill>
              </a:rPr>
            </a:br>
            <a:r>
              <a:rPr lang="en-US" sz="3200" b="1" dirty="0">
                <a:solidFill>
                  <a:srgbClr val="0088CE"/>
                </a:solidFill>
              </a:rPr>
              <a:t>Non-Payment </a:t>
            </a:r>
          </a:p>
        </p:txBody>
      </p:sp>
      <p:sp>
        <p:nvSpPr>
          <p:cNvPr id="3" name="Content Placeholder 2">
            <a:extLst>
              <a:ext uri="{FF2B5EF4-FFF2-40B4-BE49-F238E27FC236}">
                <a16:creationId xmlns:a16="http://schemas.microsoft.com/office/drawing/2014/main" id="{F405E954-FFA4-4D1D-AF14-C995A16BAAD1}"/>
              </a:ext>
            </a:extLst>
          </p:cNvPr>
          <p:cNvSpPr>
            <a:spLocks noGrp="1"/>
          </p:cNvSpPr>
          <p:nvPr>
            <p:ph idx="1"/>
          </p:nvPr>
        </p:nvSpPr>
        <p:spPr>
          <a:xfrm>
            <a:off x="194563" y="1413164"/>
            <a:ext cx="8358889" cy="4655126"/>
          </a:xfrm>
        </p:spPr>
        <p:txBody>
          <a:bodyPr/>
          <a:lstStyle/>
          <a:p>
            <a:pPr marL="0" indent="0">
              <a:buNone/>
            </a:pPr>
            <a:r>
              <a:rPr lang="en-US" sz="1900" dirty="0">
                <a:solidFill>
                  <a:schemeClr val="tx2">
                    <a:lumMod val="50000"/>
                  </a:schemeClr>
                </a:solidFill>
              </a:rPr>
              <a:t>For your reference, the most frequent reasons for claims denial, include: </a:t>
            </a:r>
          </a:p>
          <a:p>
            <a:pPr marL="0" indent="0">
              <a:buNone/>
            </a:pPr>
            <a:endParaRPr lang="en-US" sz="1900" dirty="0">
              <a:solidFill>
                <a:schemeClr val="tx2">
                  <a:lumMod val="50000"/>
                </a:schemeClr>
              </a:solidFill>
            </a:endParaRPr>
          </a:p>
          <a:p>
            <a:r>
              <a:rPr lang="en-US" sz="1900" dirty="0">
                <a:solidFill>
                  <a:schemeClr val="tx2">
                    <a:lumMod val="50000"/>
                  </a:schemeClr>
                </a:solidFill>
              </a:rPr>
              <a:t>Duplicate claim submission (i.e., the expense was previously considered); </a:t>
            </a:r>
          </a:p>
          <a:p>
            <a:r>
              <a:rPr lang="en-US" sz="1900" dirty="0">
                <a:solidFill>
                  <a:schemeClr val="tx2">
                    <a:lumMod val="50000"/>
                  </a:schemeClr>
                </a:solidFill>
              </a:rPr>
              <a:t>No preauthorization was obtained by the provider;</a:t>
            </a:r>
          </a:p>
          <a:p>
            <a:r>
              <a:rPr lang="en-US" sz="1900" dirty="0">
                <a:solidFill>
                  <a:srgbClr val="FF0000"/>
                </a:solidFill>
              </a:rPr>
              <a:t>The member is ineligible, or coverage has lapsed; </a:t>
            </a:r>
          </a:p>
          <a:p>
            <a:r>
              <a:rPr lang="en-US" sz="1900" dirty="0">
                <a:solidFill>
                  <a:schemeClr val="tx2">
                    <a:lumMod val="50000"/>
                  </a:schemeClr>
                </a:solidFill>
              </a:rPr>
              <a:t>Untimely claim submission/filing; </a:t>
            </a:r>
          </a:p>
          <a:p>
            <a:r>
              <a:rPr lang="en-US" sz="1900" dirty="0">
                <a:solidFill>
                  <a:schemeClr val="tx2">
                    <a:lumMod val="50000"/>
                  </a:schemeClr>
                </a:solidFill>
              </a:rPr>
              <a:t>UB-04 claim does not follow correct coding requirements; </a:t>
            </a:r>
          </a:p>
          <a:p>
            <a:r>
              <a:rPr lang="en-US" sz="1900" dirty="0">
                <a:solidFill>
                  <a:schemeClr val="tx2">
                    <a:lumMod val="50000"/>
                  </a:schemeClr>
                </a:solidFill>
              </a:rPr>
              <a:t>The primary insurance carrier’s EOB or the member’s COB form is needed;</a:t>
            </a:r>
          </a:p>
          <a:p>
            <a:r>
              <a:rPr lang="en-US" sz="1900" dirty="0">
                <a:solidFill>
                  <a:srgbClr val="FF0000"/>
                </a:solidFill>
              </a:rPr>
              <a:t>The claim includes a non-covered diagnosis or service. </a:t>
            </a:r>
          </a:p>
          <a:p>
            <a:endParaRPr lang="en-US" dirty="0">
              <a:solidFill>
                <a:srgbClr val="FF0000"/>
              </a:solidFill>
            </a:endParaRPr>
          </a:p>
        </p:txBody>
      </p:sp>
      <p:sp>
        <p:nvSpPr>
          <p:cNvPr id="4" name="Footer Placeholder 3">
            <a:extLst>
              <a:ext uri="{FF2B5EF4-FFF2-40B4-BE49-F238E27FC236}">
                <a16:creationId xmlns:a16="http://schemas.microsoft.com/office/drawing/2014/main" id="{A31B9F58-32E1-442E-B573-BC94B308AAA1}"/>
              </a:ext>
            </a:extLst>
          </p:cNvPr>
          <p:cNvSpPr>
            <a:spLocks noGrp="1"/>
          </p:cNvSpPr>
          <p:nvPr>
            <p:ph type="ftr" sz="quarter" idx="11"/>
          </p:nvPr>
        </p:nvSpPr>
        <p:spPr/>
        <p:txBody>
          <a:bodyPr/>
          <a:lstStyle/>
          <a:p>
            <a:r>
              <a:rPr lang="en-US" b="1" dirty="0"/>
              <a:t>January, 2024</a:t>
            </a:r>
          </a:p>
        </p:txBody>
      </p:sp>
    </p:spTree>
    <p:extLst>
      <p:ext uri="{BB962C8B-B14F-4D97-AF65-F5344CB8AC3E}">
        <p14:creationId xmlns:p14="http://schemas.microsoft.com/office/powerpoint/2010/main" val="170762065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0E7B8-4AAB-4B8C-A101-3AC0E47488AA}"/>
              </a:ext>
            </a:extLst>
          </p:cNvPr>
          <p:cNvSpPr>
            <a:spLocks noGrp="1"/>
          </p:cNvSpPr>
          <p:nvPr>
            <p:ph type="title"/>
          </p:nvPr>
        </p:nvSpPr>
        <p:spPr/>
        <p:txBody>
          <a:bodyPr/>
          <a:lstStyle/>
          <a:p>
            <a:r>
              <a:rPr lang="en-US" sz="3000" b="1" dirty="0">
                <a:solidFill>
                  <a:srgbClr val="0088CE"/>
                </a:solidFill>
              </a:rPr>
              <a:t>Sources and Related Material</a:t>
            </a:r>
          </a:p>
        </p:txBody>
      </p:sp>
      <p:sp>
        <p:nvSpPr>
          <p:cNvPr id="3" name="Content Placeholder 2">
            <a:extLst>
              <a:ext uri="{FF2B5EF4-FFF2-40B4-BE49-F238E27FC236}">
                <a16:creationId xmlns:a16="http://schemas.microsoft.com/office/drawing/2014/main" id="{BEE2C59F-F2E5-4CB4-97B7-8DC3910AE9CA}"/>
              </a:ext>
            </a:extLst>
          </p:cNvPr>
          <p:cNvSpPr>
            <a:spLocks noGrp="1"/>
          </p:cNvSpPr>
          <p:nvPr>
            <p:ph idx="1"/>
          </p:nvPr>
        </p:nvSpPr>
        <p:spPr>
          <a:xfrm>
            <a:off x="194564" y="712519"/>
            <a:ext cx="8358888" cy="5716663"/>
          </a:xfrm>
        </p:spPr>
        <p:txBody>
          <a:bodyPr/>
          <a:lstStyle/>
          <a:p>
            <a:endParaRPr lang="en-US" dirty="0"/>
          </a:p>
          <a:p>
            <a:r>
              <a:rPr lang="en-US" sz="2000" dirty="0">
                <a:solidFill>
                  <a:schemeClr val="tx2">
                    <a:lumMod val="50000"/>
                  </a:schemeClr>
                </a:solidFill>
              </a:rPr>
              <a:t>1EDI Source @  </a:t>
            </a:r>
            <a:r>
              <a:rPr lang="en-US" sz="2000" dirty="0">
                <a:solidFill>
                  <a:schemeClr val="tx2">
                    <a:lumMod val="50000"/>
                  </a:schemeClr>
                </a:solidFill>
                <a:hlinkClick r:id="rId2">
                  <a:extLst>
                    <a:ext uri="{A12FA001-AC4F-418D-AE19-62706E023703}">
                      <ahyp:hlinkClr xmlns:ahyp="http://schemas.microsoft.com/office/drawing/2018/hyperlinkcolor" val="tx"/>
                    </a:ext>
                  </a:extLst>
                </a:hlinkClick>
              </a:rPr>
              <a:t>https://www.1edisource.com/resources/edi-transactions-sets/edi-277/</a:t>
            </a:r>
            <a:r>
              <a:rPr lang="en-US" sz="2000" dirty="0">
                <a:solidFill>
                  <a:schemeClr val="tx2">
                    <a:lumMod val="50000"/>
                  </a:schemeClr>
                </a:solidFill>
              </a:rPr>
              <a:t>  and </a:t>
            </a:r>
            <a:r>
              <a:rPr lang="en-US" sz="2000" dirty="0">
                <a:solidFill>
                  <a:schemeClr val="tx2">
                    <a:lumMod val="50000"/>
                  </a:schemeClr>
                </a:solidFill>
                <a:hlinkClick r:id="rId3">
                  <a:extLst>
                    <a:ext uri="{A12FA001-AC4F-418D-AE19-62706E023703}">
                      <ahyp:hlinkClr xmlns:ahyp="http://schemas.microsoft.com/office/drawing/2018/hyperlinkcolor" val="tx"/>
                    </a:ext>
                  </a:extLst>
                </a:hlinkClick>
              </a:rPr>
              <a:t>https://www.1edisource.com/resources/edi-transactions-sets/edi-999/</a:t>
            </a:r>
            <a:endParaRPr lang="en-US" sz="2000" dirty="0">
              <a:solidFill>
                <a:schemeClr val="tx2">
                  <a:lumMod val="50000"/>
                </a:schemeClr>
              </a:solidFill>
            </a:endParaRPr>
          </a:p>
          <a:p>
            <a:pPr marL="0" indent="0">
              <a:buNone/>
            </a:pPr>
            <a:endParaRPr lang="en-US" sz="2000" dirty="0">
              <a:solidFill>
                <a:schemeClr val="tx2">
                  <a:lumMod val="50000"/>
                </a:schemeClr>
              </a:solidFill>
            </a:endParaRPr>
          </a:p>
          <a:p>
            <a:r>
              <a:rPr lang="en-US" sz="2000" dirty="0">
                <a:solidFill>
                  <a:schemeClr val="tx2">
                    <a:lumMod val="50000"/>
                  </a:schemeClr>
                </a:solidFill>
              </a:rPr>
              <a:t>EDI Health Care Claims Acknowledgment Guide (277)</a:t>
            </a:r>
          </a:p>
          <a:p>
            <a:pPr marL="0" indent="0">
              <a:buNone/>
            </a:pPr>
            <a:endParaRPr lang="en-US" sz="2000" dirty="0">
              <a:solidFill>
                <a:schemeClr val="tx2">
                  <a:lumMod val="50000"/>
                </a:schemeClr>
              </a:solidFill>
            </a:endParaRPr>
          </a:p>
          <a:p>
            <a:r>
              <a:rPr lang="en-US" sz="2000" dirty="0">
                <a:solidFill>
                  <a:schemeClr val="tx2">
                    <a:lumMod val="50000"/>
                  </a:schemeClr>
                </a:solidFill>
              </a:rPr>
              <a:t>EDI Implementation Acknowledgment For Health Care Insurance (999)</a:t>
            </a:r>
          </a:p>
          <a:p>
            <a:pPr marL="0" indent="0">
              <a:buNone/>
            </a:pPr>
            <a:endParaRPr lang="en-US" sz="2000" dirty="0">
              <a:solidFill>
                <a:schemeClr val="tx2">
                  <a:lumMod val="50000"/>
                </a:schemeClr>
              </a:solidFill>
            </a:endParaRPr>
          </a:p>
          <a:p>
            <a:r>
              <a:rPr lang="en-US" sz="2000" dirty="0">
                <a:solidFill>
                  <a:schemeClr val="tx2">
                    <a:lumMod val="50000"/>
                  </a:schemeClr>
                </a:solidFill>
              </a:rPr>
              <a:t>Magellan of Louisiana will review the procedures contained within this document, on an annual basis, and post an updated version to </a:t>
            </a:r>
            <a:r>
              <a:rPr lang="en-US" sz="2000" dirty="0">
                <a:solidFill>
                  <a:schemeClr val="tx2">
                    <a:lumMod val="50000"/>
                  </a:schemeClr>
                </a:solidFill>
                <a:hlinkClick r:id="rId4">
                  <a:extLst>
                    <a:ext uri="{A12FA001-AC4F-418D-AE19-62706E023703}">
                      <ahyp:hlinkClr xmlns:ahyp="http://schemas.microsoft.com/office/drawing/2018/hyperlinkcolor" val="tx"/>
                    </a:ext>
                  </a:extLst>
                </a:hlinkClick>
              </a:rPr>
              <a:t>https://www.magellanoflouisiana.com/for-providers/provider-toolkit/provider-resources/</a:t>
            </a:r>
            <a:endParaRPr lang="en-US" sz="2000" dirty="0">
              <a:solidFill>
                <a:schemeClr val="tx2">
                  <a:lumMod val="50000"/>
                </a:schemeClr>
              </a:solidFill>
            </a:endParaRPr>
          </a:p>
          <a:p>
            <a:pPr marL="0" indent="0">
              <a:buNone/>
            </a:pPr>
            <a:endParaRPr lang="en-US" sz="2000" dirty="0"/>
          </a:p>
          <a:p>
            <a:pPr marL="0" indent="0">
              <a:buNone/>
            </a:pPr>
            <a:endParaRPr lang="en-US" sz="2000" dirty="0"/>
          </a:p>
          <a:p>
            <a:endParaRPr lang="en-US" sz="2000" dirty="0"/>
          </a:p>
          <a:p>
            <a:endParaRPr lang="en-US" sz="2000" dirty="0"/>
          </a:p>
          <a:p>
            <a:endParaRPr lang="en-US" sz="2000" dirty="0"/>
          </a:p>
          <a:p>
            <a:endParaRPr lang="en-US" sz="2000" dirty="0"/>
          </a:p>
          <a:p>
            <a:endParaRPr lang="en-US" sz="2000" dirty="0"/>
          </a:p>
        </p:txBody>
      </p:sp>
      <p:sp>
        <p:nvSpPr>
          <p:cNvPr id="4" name="Footer Placeholder 3">
            <a:extLst>
              <a:ext uri="{FF2B5EF4-FFF2-40B4-BE49-F238E27FC236}">
                <a16:creationId xmlns:a16="http://schemas.microsoft.com/office/drawing/2014/main" id="{452E575C-C3B2-4142-8A40-23E1A78484D4}"/>
              </a:ext>
            </a:extLst>
          </p:cNvPr>
          <p:cNvSpPr>
            <a:spLocks noGrp="1"/>
          </p:cNvSpPr>
          <p:nvPr>
            <p:ph type="ftr" sz="quarter" idx="11"/>
          </p:nvPr>
        </p:nvSpPr>
        <p:spPr/>
        <p:txBody>
          <a:bodyPr/>
          <a:lstStyle/>
          <a:p>
            <a:r>
              <a:rPr lang="en-US" b="1" dirty="0"/>
              <a:t>January, 2024</a:t>
            </a:r>
          </a:p>
        </p:txBody>
      </p:sp>
    </p:spTree>
    <p:extLst>
      <p:ext uri="{BB962C8B-B14F-4D97-AF65-F5344CB8AC3E}">
        <p14:creationId xmlns:p14="http://schemas.microsoft.com/office/powerpoint/2010/main" val="99339922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000" b="1" dirty="0">
                <a:solidFill>
                  <a:srgbClr val="0088CE"/>
                </a:solidFill>
              </a:rPr>
              <a:t>Confidentiality Statement</a:t>
            </a:r>
          </a:p>
        </p:txBody>
      </p:sp>
      <p:sp>
        <p:nvSpPr>
          <p:cNvPr id="6" name="Content Placeholder 5"/>
          <p:cNvSpPr>
            <a:spLocks noGrp="1"/>
          </p:cNvSpPr>
          <p:nvPr>
            <p:ph idx="1"/>
          </p:nvPr>
        </p:nvSpPr>
        <p:spPr>
          <a:xfrm>
            <a:off x="194563" y="951979"/>
            <a:ext cx="8373240" cy="3519813"/>
          </a:xfrm>
        </p:spPr>
        <p:txBody>
          <a:bodyPr anchor="b"/>
          <a:lstStyle/>
          <a:p>
            <a:pPr marL="0" indent="0">
              <a:buNone/>
            </a:pPr>
            <a:r>
              <a:rPr lang="en-US" sz="2000" i="1" dirty="0">
                <a:ea typeface="ＭＳ 明朝"/>
                <a:cs typeface="Calibri"/>
              </a:rPr>
              <a:t>By receipt of this presentation, each recipient agrees that the information contained herein will be kept confidential and that the information will not be photocopied, reproduced, or distributed to or disclosed to others at any time without the prior written consent of Magellan Health, Inc.</a:t>
            </a:r>
          </a:p>
          <a:p>
            <a:pPr marL="0" indent="0">
              <a:buNone/>
            </a:pPr>
            <a:endParaRPr lang="en-US" sz="2000" dirty="0">
              <a:ea typeface="ＭＳ 明朝"/>
              <a:cs typeface="Times New Roman"/>
            </a:endParaRPr>
          </a:p>
          <a:p>
            <a:pPr marL="0" indent="0">
              <a:buNone/>
            </a:pPr>
            <a:r>
              <a:rPr lang="en-US" sz="2000" i="1" dirty="0">
                <a:ea typeface="ＭＳ 明朝"/>
                <a:cs typeface="Calibri"/>
              </a:rPr>
              <a:t>The information contained in this presentation is intended for educational purposes only and is not intended to define a standard of care or exclusive course of treatment, nor be a substitute for treatment.</a:t>
            </a:r>
            <a:endParaRPr lang="en-US" sz="2000" dirty="0">
              <a:ea typeface="ＭＳ 明朝"/>
              <a:cs typeface="Times New Roman"/>
            </a:endParaRPr>
          </a:p>
        </p:txBody>
      </p:sp>
      <p:sp>
        <p:nvSpPr>
          <p:cNvPr id="7" name="Footer Placeholder 3">
            <a:extLst>
              <a:ext uri="{FF2B5EF4-FFF2-40B4-BE49-F238E27FC236}">
                <a16:creationId xmlns:a16="http://schemas.microsoft.com/office/drawing/2014/main" id="{A08C47A2-3A75-479A-B221-BC69D961C943}"/>
              </a:ext>
            </a:extLst>
          </p:cNvPr>
          <p:cNvSpPr>
            <a:spLocks noGrp="1"/>
          </p:cNvSpPr>
          <p:nvPr>
            <p:ph type="ftr" sz="quarter" idx="11"/>
          </p:nvPr>
        </p:nvSpPr>
        <p:spPr>
          <a:xfrm>
            <a:off x="738235" y="6429183"/>
            <a:ext cx="7294514" cy="365125"/>
          </a:xfrm>
        </p:spPr>
        <p:txBody>
          <a:bodyPr/>
          <a:lstStyle/>
          <a:p>
            <a:r>
              <a:rPr lang="en-US" b="1" dirty="0"/>
              <a:t>January, 2024</a:t>
            </a:r>
          </a:p>
        </p:txBody>
      </p:sp>
    </p:spTree>
    <p:extLst>
      <p:ext uri="{BB962C8B-B14F-4D97-AF65-F5344CB8AC3E}">
        <p14:creationId xmlns:p14="http://schemas.microsoft.com/office/powerpoint/2010/main" val="420859071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EDI Transaction Sets</a:t>
            </a:r>
          </a:p>
        </p:txBody>
      </p:sp>
    </p:spTree>
    <p:extLst>
      <p:ext uri="{BB962C8B-B14F-4D97-AF65-F5344CB8AC3E}">
        <p14:creationId xmlns:p14="http://schemas.microsoft.com/office/powerpoint/2010/main" val="262225730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00B5EF"/>
                </a:solidFill>
              </a:rPr>
              <a:t>837’s and 835’s</a:t>
            </a:r>
          </a:p>
        </p:txBody>
      </p:sp>
      <p:sp>
        <p:nvSpPr>
          <p:cNvPr id="3" name="Content Placeholder 2"/>
          <p:cNvSpPr>
            <a:spLocks noGrp="1"/>
          </p:cNvSpPr>
          <p:nvPr>
            <p:ph idx="1"/>
          </p:nvPr>
        </p:nvSpPr>
        <p:spPr>
          <a:xfrm>
            <a:off x="296882" y="1146949"/>
            <a:ext cx="8256569" cy="5135097"/>
          </a:xfrm>
        </p:spPr>
        <p:txBody>
          <a:bodyPr/>
          <a:lstStyle/>
          <a:p>
            <a:r>
              <a:rPr lang="en-US" sz="2800" dirty="0">
                <a:solidFill>
                  <a:schemeClr val="tx2">
                    <a:lumMod val="50000"/>
                  </a:schemeClr>
                </a:solidFill>
              </a:rPr>
              <a:t>The 837 is a HIPAA-compliant format used for the electronic submission of healthcare claim information including: patient information, services provided, treatment cost, etc.</a:t>
            </a:r>
          </a:p>
          <a:p>
            <a:pPr marL="0" indent="0">
              <a:buNone/>
            </a:pPr>
            <a:endParaRPr lang="en-US" sz="2800" dirty="0">
              <a:solidFill>
                <a:schemeClr val="tx2">
                  <a:lumMod val="50000"/>
                </a:schemeClr>
              </a:solidFill>
            </a:endParaRPr>
          </a:p>
          <a:p>
            <a:r>
              <a:rPr lang="en-US" sz="2800" dirty="0">
                <a:solidFill>
                  <a:schemeClr val="tx2">
                    <a:lumMod val="50000"/>
                  </a:schemeClr>
                </a:solidFill>
              </a:rPr>
              <a:t>Providers send an 837 to Payers (e.g., Magellan of Louisiana, Medicaid, etc.) directly, or indirectly through clearinghouses.  Payers send both payment and coordination of benefits (COB) information back to providers via the EDI 835 transaction. </a:t>
            </a:r>
          </a:p>
        </p:txBody>
      </p:sp>
      <p:sp>
        <p:nvSpPr>
          <p:cNvPr id="5" name="Footer Placeholder 4">
            <a:extLst>
              <a:ext uri="{FF2B5EF4-FFF2-40B4-BE49-F238E27FC236}">
                <a16:creationId xmlns:a16="http://schemas.microsoft.com/office/drawing/2014/main" id="{375F05F7-D550-4004-9445-5151B7C6BC27}"/>
              </a:ext>
            </a:extLst>
          </p:cNvPr>
          <p:cNvSpPr>
            <a:spLocks noGrp="1"/>
          </p:cNvSpPr>
          <p:nvPr>
            <p:ph type="ftr" sz="quarter" idx="11"/>
          </p:nvPr>
        </p:nvSpPr>
        <p:spPr/>
        <p:txBody>
          <a:bodyPr/>
          <a:lstStyle/>
          <a:p>
            <a:r>
              <a:rPr lang="en-US" b="1" dirty="0"/>
              <a:t>January, 2024</a:t>
            </a:r>
          </a:p>
        </p:txBody>
      </p:sp>
    </p:spTree>
    <p:extLst>
      <p:ext uri="{BB962C8B-B14F-4D97-AF65-F5344CB8AC3E}">
        <p14:creationId xmlns:p14="http://schemas.microsoft.com/office/powerpoint/2010/main" val="209508452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00B5EF"/>
                </a:solidFill>
              </a:rPr>
              <a:t>277CA’s and 999’s</a:t>
            </a:r>
          </a:p>
        </p:txBody>
      </p:sp>
      <p:sp>
        <p:nvSpPr>
          <p:cNvPr id="3" name="Content Placeholder 2"/>
          <p:cNvSpPr>
            <a:spLocks noGrp="1"/>
          </p:cNvSpPr>
          <p:nvPr>
            <p:ph idx="1"/>
          </p:nvPr>
        </p:nvSpPr>
        <p:spPr>
          <a:xfrm>
            <a:off x="296882" y="1146949"/>
            <a:ext cx="8256569" cy="5135097"/>
          </a:xfrm>
        </p:spPr>
        <p:txBody>
          <a:bodyPr/>
          <a:lstStyle/>
          <a:p>
            <a:r>
              <a:rPr lang="en-US" sz="2400" dirty="0">
                <a:solidFill>
                  <a:schemeClr val="tx2">
                    <a:lumMod val="50000"/>
                  </a:schemeClr>
                </a:solidFill>
              </a:rPr>
              <a:t>Payers use the 277CA</a:t>
            </a:r>
            <a:r>
              <a:rPr lang="en-US" sz="2400" b="1" dirty="0">
                <a:solidFill>
                  <a:schemeClr val="tx2">
                    <a:lumMod val="50000"/>
                  </a:schemeClr>
                </a:solidFill>
              </a:rPr>
              <a:t> </a:t>
            </a:r>
            <a:r>
              <a:rPr lang="en-US" sz="2400" dirty="0">
                <a:solidFill>
                  <a:schemeClr val="tx2">
                    <a:lumMod val="50000"/>
                  </a:schemeClr>
                </a:solidFill>
              </a:rPr>
              <a:t>to report the status of claims (837s) to providers. The HIPAA-compliant 277CA is used by Payers to provide a claim-level acknowledgement of all claims received and validated through Edifecs before claims are sent into a payer's adjudication system.</a:t>
            </a:r>
          </a:p>
          <a:p>
            <a:pPr marL="0" indent="0">
              <a:buNone/>
            </a:pPr>
            <a:endParaRPr lang="en-US" sz="2400" dirty="0">
              <a:solidFill>
                <a:schemeClr val="tx2">
                  <a:lumMod val="50000"/>
                </a:schemeClr>
              </a:solidFill>
            </a:endParaRPr>
          </a:p>
          <a:p>
            <a:r>
              <a:rPr lang="en-US" sz="2400" dirty="0">
                <a:solidFill>
                  <a:schemeClr val="tx2">
                    <a:lumMod val="50000"/>
                  </a:schemeClr>
                </a:solidFill>
              </a:rPr>
              <a:t>The 999 is used to confirm that a file was received, and includes transaction errors (e.g., not HIPAA compliant, etc.). The 999 Acknowledgement will produce three results: Accepted (A), Rejected (R) or Accepted with Errors (E).</a:t>
            </a:r>
          </a:p>
          <a:p>
            <a:pPr marL="0" indent="0">
              <a:buNone/>
            </a:pPr>
            <a:endParaRPr lang="en-US" sz="2000" dirty="0"/>
          </a:p>
          <a:p>
            <a:endParaRPr lang="en-US" sz="2000" dirty="0"/>
          </a:p>
        </p:txBody>
      </p:sp>
      <p:sp>
        <p:nvSpPr>
          <p:cNvPr id="5" name="Footer Placeholder 4">
            <a:extLst>
              <a:ext uri="{FF2B5EF4-FFF2-40B4-BE49-F238E27FC236}">
                <a16:creationId xmlns:a16="http://schemas.microsoft.com/office/drawing/2014/main" id="{D39E80C6-F936-4EA6-B5E4-779574E0542C}"/>
              </a:ext>
            </a:extLst>
          </p:cNvPr>
          <p:cNvSpPr>
            <a:spLocks noGrp="1"/>
          </p:cNvSpPr>
          <p:nvPr>
            <p:ph type="ftr" sz="quarter" idx="11"/>
          </p:nvPr>
        </p:nvSpPr>
        <p:spPr/>
        <p:txBody>
          <a:bodyPr/>
          <a:lstStyle/>
          <a:p>
            <a:r>
              <a:rPr lang="en-US" b="1" dirty="0"/>
              <a:t>January, 2024</a:t>
            </a:r>
          </a:p>
        </p:txBody>
      </p:sp>
    </p:spTree>
    <p:extLst>
      <p:ext uri="{BB962C8B-B14F-4D97-AF65-F5344CB8AC3E}">
        <p14:creationId xmlns:p14="http://schemas.microsoft.com/office/powerpoint/2010/main" val="100514305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9A66D-3E39-4C4E-94AB-6D3CA7AC5D10}"/>
              </a:ext>
            </a:extLst>
          </p:cNvPr>
          <p:cNvSpPr>
            <a:spLocks noGrp="1"/>
          </p:cNvSpPr>
          <p:nvPr>
            <p:ph type="title"/>
          </p:nvPr>
        </p:nvSpPr>
        <p:spPr>
          <a:ln>
            <a:noFill/>
          </a:ln>
        </p:spPr>
        <p:txBody>
          <a:bodyPr/>
          <a:lstStyle/>
          <a:p>
            <a:r>
              <a:rPr lang="en-US" sz="3000" b="1" dirty="0">
                <a:solidFill>
                  <a:srgbClr val="00B5EF"/>
                </a:solidFill>
              </a:rPr>
              <a:t>Important Information </a:t>
            </a:r>
            <a:br>
              <a:rPr lang="en-US" sz="3000" b="1" dirty="0">
                <a:solidFill>
                  <a:srgbClr val="00B5EF"/>
                </a:solidFill>
              </a:rPr>
            </a:br>
            <a:r>
              <a:rPr lang="en-US" sz="3000" b="1" dirty="0">
                <a:solidFill>
                  <a:srgbClr val="00B5EF"/>
                </a:solidFill>
              </a:rPr>
              <a:t>Contained on the 999 </a:t>
            </a:r>
          </a:p>
        </p:txBody>
      </p:sp>
      <p:sp>
        <p:nvSpPr>
          <p:cNvPr id="3" name="Footer Placeholder 2">
            <a:extLst>
              <a:ext uri="{FF2B5EF4-FFF2-40B4-BE49-F238E27FC236}">
                <a16:creationId xmlns:a16="http://schemas.microsoft.com/office/drawing/2014/main" id="{C9ED934A-D6E0-4E94-84B1-8FFF19628E9A}"/>
              </a:ext>
            </a:extLst>
          </p:cNvPr>
          <p:cNvSpPr>
            <a:spLocks noGrp="1"/>
          </p:cNvSpPr>
          <p:nvPr>
            <p:ph type="ftr" sz="quarter" idx="11"/>
          </p:nvPr>
        </p:nvSpPr>
        <p:spPr/>
        <p:txBody>
          <a:bodyPr/>
          <a:lstStyle/>
          <a:p>
            <a:r>
              <a:rPr lang="en-US" b="1" dirty="0"/>
              <a:t>January, 2024</a:t>
            </a:r>
          </a:p>
        </p:txBody>
      </p:sp>
      <p:sp>
        <p:nvSpPr>
          <p:cNvPr id="7" name="TextBox 6">
            <a:extLst>
              <a:ext uri="{FF2B5EF4-FFF2-40B4-BE49-F238E27FC236}">
                <a16:creationId xmlns:a16="http://schemas.microsoft.com/office/drawing/2014/main" id="{3D9C1017-9640-4D53-81D6-5A2B83823AAE}"/>
              </a:ext>
            </a:extLst>
          </p:cNvPr>
          <p:cNvSpPr txBox="1"/>
          <p:nvPr/>
        </p:nvSpPr>
        <p:spPr>
          <a:xfrm>
            <a:off x="174466" y="5542253"/>
            <a:ext cx="5925787" cy="276999"/>
          </a:xfrm>
          <a:prstGeom prst="rect">
            <a:avLst/>
          </a:prstGeom>
          <a:noFill/>
        </p:spPr>
        <p:txBody>
          <a:bodyPr wrap="square" rtlCol="0">
            <a:spAutoFit/>
          </a:bodyPr>
          <a:lstStyle/>
          <a:p>
            <a:r>
              <a:rPr lang="en-US" sz="1200" b="1" dirty="0">
                <a:solidFill>
                  <a:srgbClr val="00B5EF"/>
                </a:solidFill>
              </a:rPr>
              <a:t>* </a:t>
            </a:r>
            <a:r>
              <a:rPr lang="en-US" sz="1200" b="1" dirty="0"/>
              <a:t>To access the 999 Technical Report please reach out to X12.org</a:t>
            </a:r>
          </a:p>
        </p:txBody>
      </p:sp>
      <p:pic>
        <p:nvPicPr>
          <p:cNvPr id="13" name="Picture 12">
            <a:extLst>
              <a:ext uri="{FF2B5EF4-FFF2-40B4-BE49-F238E27FC236}">
                <a16:creationId xmlns:a16="http://schemas.microsoft.com/office/drawing/2014/main" id="{5DC0ED99-C7D4-4C41-BB3A-A52C6B6EC892}"/>
              </a:ext>
            </a:extLst>
          </p:cNvPr>
          <p:cNvPicPr>
            <a:picLocks noChangeAspect="1"/>
          </p:cNvPicPr>
          <p:nvPr/>
        </p:nvPicPr>
        <p:blipFill>
          <a:blip r:embed="rId3"/>
          <a:stretch>
            <a:fillRect/>
          </a:stretch>
        </p:blipFill>
        <p:spPr>
          <a:xfrm>
            <a:off x="194563" y="1672311"/>
            <a:ext cx="8733995" cy="3017520"/>
          </a:xfrm>
          <a:prstGeom prst="rect">
            <a:avLst/>
          </a:prstGeom>
        </p:spPr>
      </p:pic>
      <p:sp>
        <p:nvSpPr>
          <p:cNvPr id="6" name="TextBox 5">
            <a:extLst>
              <a:ext uri="{FF2B5EF4-FFF2-40B4-BE49-F238E27FC236}">
                <a16:creationId xmlns:a16="http://schemas.microsoft.com/office/drawing/2014/main" id="{BA3E6B6F-86BF-6C14-0500-1E53FF476DB9}"/>
              </a:ext>
            </a:extLst>
          </p:cNvPr>
          <p:cNvSpPr txBox="1"/>
          <p:nvPr/>
        </p:nvSpPr>
        <p:spPr>
          <a:xfrm>
            <a:off x="194563" y="5819252"/>
            <a:ext cx="4572000" cy="276999"/>
          </a:xfrm>
          <a:prstGeom prst="rect">
            <a:avLst/>
          </a:prstGeom>
          <a:noFill/>
        </p:spPr>
        <p:txBody>
          <a:bodyPr wrap="square">
            <a:spAutoFit/>
          </a:bodyPr>
          <a:lstStyle/>
          <a:p>
            <a:r>
              <a:rPr lang="en-US" sz="1200" dirty="0">
                <a:hlinkClick r:id="rId4"/>
              </a:rPr>
              <a:t>https://x12.org/products/technical-reports</a:t>
            </a:r>
            <a:endParaRPr lang="en-US" sz="1200" dirty="0"/>
          </a:p>
        </p:txBody>
      </p:sp>
    </p:spTree>
    <p:extLst>
      <p:ext uri="{BB962C8B-B14F-4D97-AF65-F5344CB8AC3E}">
        <p14:creationId xmlns:p14="http://schemas.microsoft.com/office/powerpoint/2010/main" val="143833701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9A66D-3E39-4C4E-94AB-6D3CA7AC5D10}"/>
              </a:ext>
            </a:extLst>
          </p:cNvPr>
          <p:cNvSpPr>
            <a:spLocks noGrp="1"/>
          </p:cNvSpPr>
          <p:nvPr>
            <p:ph type="title"/>
          </p:nvPr>
        </p:nvSpPr>
        <p:spPr/>
        <p:txBody>
          <a:bodyPr/>
          <a:lstStyle/>
          <a:p>
            <a:r>
              <a:rPr lang="en-US" sz="3000" b="1" dirty="0">
                <a:solidFill>
                  <a:srgbClr val="00B5EF"/>
                </a:solidFill>
              </a:rPr>
              <a:t>Important Information </a:t>
            </a:r>
            <a:br>
              <a:rPr lang="en-US" sz="3000" b="1" dirty="0">
                <a:solidFill>
                  <a:srgbClr val="00B5EF"/>
                </a:solidFill>
              </a:rPr>
            </a:br>
            <a:r>
              <a:rPr lang="en-US" sz="3000" b="1" dirty="0">
                <a:solidFill>
                  <a:srgbClr val="00B5EF"/>
                </a:solidFill>
              </a:rPr>
              <a:t>Contained on the 277</a:t>
            </a:r>
          </a:p>
        </p:txBody>
      </p:sp>
      <p:sp>
        <p:nvSpPr>
          <p:cNvPr id="3" name="Footer Placeholder 2">
            <a:extLst>
              <a:ext uri="{FF2B5EF4-FFF2-40B4-BE49-F238E27FC236}">
                <a16:creationId xmlns:a16="http://schemas.microsoft.com/office/drawing/2014/main" id="{C9ED934A-D6E0-4E94-84B1-8FFF19628E9A}"/>
              </a:ext>
            </a:extLst>
          </p:cNvPr>
          <p:cNvSpPr>
            <a:spLocks noGrp="1"/>
          </p:cNvSpPr>
          <p:nvPr>
            <p:ph type="ftr" sz="quarter" idx="11"/>
          </p:nvPr>
        </p:nvSpPr>
        <p:spPr/>
        <p:txBody>
          <a:bodyPr/>
          <a:lstStyle/>
          <a:p>
            <a:r>
              <a:rPr lang="en-US" b="1" dirty="0"/>
              <a:t>January, 2024</a:t>
            </a:r>
          </a:p>
        </p:txBody>
      </p:sp>
      <p:pic>
        <p:nvPicPr>
          <p:cNvPr id="9" name="Picture 8">
            <a:extLst>
              <a:ext uri="{FF2B5EF4-FFF2-40B4-BE49-F238E27FC236}">
                <a16:creationId xmlns:a16="http://schemas.microsoft.com/office/drawing/2014/main" id="{6ED55CBB-28F6-4B22-8194-7C519DBA2E76}"/>
              </a:ext>
            </a:extLst>
          </p:cNvPr>
          <p:cNvPicPr>
            <a:picLocks noChangeAspect="1"/>
          </p:cNvPicPr>
          <p:nvPr/>
        </p:nvPicPr>
        <p:blipFill>
          <a:blip r:embed="rId3"/>
          <a:stretch>
            <a:fillRect/>
          </a:stretch>
        </p:blipFill>
        <p:spPr>
          <a:xfrm>
            <a:off x="248652" y="1777268"/>
            <a:ext cx="8646696" cy="3017520"/>
          </a:xfrm>
          <a:prstGeom prst="rect">
            <a:avLst/>
          </a:prstGeom>
          <a:ln>
            <a:solidFill>
              <a:schemeClr val="accent1">
                <a:alpha val="62000"/>
              </a:schemeClr>
            </a:solidFill>
          </a:ln>
        </p:spPr>
      </p:pic>
      <p:sp>
        <p:nvSpPr>
          <p:cNvPr id="4" name="TextBox 3">
            <a:extLst>
              <a:ext uri="{FF2B5EF4-FFF2-40B4-BE49-F238E27FC236}">
                <a16:creationId xmlns:a16="http://schemas.microsoft.com/office/drawing/2014/main" id="{76BB239E-0BF6-BF7F-A56C-619F86A7FC80}"/>
              </a:ext>
            </a:extLst>
          </p:cNvPr>
          <p:cNvSpPr txBox="1"/>
          <p:nvPr/>
        </p:nvSpPr>
        <p:spPr>
          <a:xfrm>
            <a:off x="174466" y="5542253"/>
            <a:ext cx="5925787" cy="276999"/>
          </a:xfrm>
          <a:prstGeom prst="rect">
            <a:avLst/>
          </a:prstGeom>
          <a:noFill/>
        </p:spPr>
        <p:txBody>
          <a:bodyPr wrap="square" rtlCol="0">
            <a:spAutoFit/>
          </a:bodyPr>
          <a:lstStyle/>
          <a:p>
            <a:r>
              <a:rPr lang="en-US" sz="1200" b="1" dirty="0">
                <a:solidFill>
                  <a:srgbClr val="00B5EF"/>
                </a:solidFill>
              </a:rPr>
              <a:t>* </a:t>
            </a:r>
            <a:r>
              <a:rPr lang="en-US" sz="1200" b="1" dirty="0"/>
              <a:t>To access the 277 Technical Report please reach out to X12.org</a:t>
            </a:r>
          </a:p>
        </p:txBody>
      </p:sp>
      <p:sp>
        <p:nvSpPr>
          <p:cNvPr id="6" name="TextBox 5">
            <a:extLst>
              <a:ext uri="{FF2B5EF4-FFF2-40B4-BE49-F238E27FC236}">
                <a16:creationId xmlns:a16="http://schemas.microsoft.com/office/drawing/2014/main" id="{A1E28AF5-D3E2-AA76-EFCB-CAE742F4B469}"/>
              </a:ext>
            </a:extLst>
          </p:cNvPr>
          <p:cNvSpPr txBox="1"/>
          <p:nvPr/>
        </p:nvSpPr>
        <p:spPr>
          <a:xfrm>
            <a:off x="194563" y="5819252"/>
            <a:ext cx="4572000" cy="276999"/>
          </a:xfrm>
          <a:prstGeom prst="rect">
            <a:avLst/>
          </a:prstGeom>
          <a:noFill/>
        </p:spPr>
        <p:txBody>
          <a:bodyPr wrap="square">
            <a:spAutoFit/>
          </a:bodyPr>
          <a:lstStyle/>
          <a:p>
            <a:r>
              <a:rPr lang="en-US" sz="1200" dirty="0">
                <a:hlinkClick r:id="rId4"/>
              </a:rPr>
              <a:t>https://x12.org/products/technical-reports</a:t>
            </a:r>
            <a:endParaRPr lang="en-US" sz="1200" dirty="0"/>
          </a:p>
        </p:txBody>
      </p:sp>
    </p:spTree>
    <p:extLst>
      <p:ext uri="{BB962C8B-B14F-4D97-AF65-F5344CB8AC3E}">
        <p14:creationId xmlns:p14="http://schemas.microsoft.com/office/powerpoint/2010/main" val="149644559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437320"/>
            <a:ext cx="5427023" cy="2313100"/>
          </a:xfrm>
        </p:spPr>
        <p:txBody>
          <a:bodyPr/>
          <a:lstStyle/>
          <a:p>
            <a:pPr algn="ctr"/>
            <a:br>
              <a:rPr lang="en-US" dirty="0"/>
            </a:br>
            <a:r>
              <a:rPr lang="en-US" sz="4000" b="1" dirty="0"/>
              <a:t>Claims Submissions   </a:t>
            </a:r>
            <a:br>
              <a:rPr lang="en-US" sz="4000" b="1" dirty="0"/>
            </a:br>
            <a:endParaRPr lang="en-US" sz="4000" dirty="0"/>
          </a:p>
        </p:txBody>
      </p:sp>
      <p:cxnSp>
        <p:nvCxnSpPr>
          <p:cNvPr id="4" name="Straight Connector 3"/>
          <p:cNvCxnSpPr/>
          <p:nvPr/>
        </p:nvCxnSpPr>
        <p:spPr>
          <a:xfrm>
            <a:off x="594441" y="2988165"/>
            <a:ext cx="395066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303138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6CE95-E285-4EB9-8614-F8DF09485296}"/>
              </a:ext>
            </a:extLst>
          </p:cNvPr>
          <p:cNvSpPr>
            <a:spLocks noGrp="1"/>
          </p:cNvSpPr>
          <p:nvPr>
            <p:ph type="title"/>
          </p:nvPr>
        </p:nvSpPr>
        <p:spPr>
          <a:xfrm>
            <a:off x="95003" y="63693"/>
            <a:ext cx="7576457" cy="981336"/>
          </a:xfrm>
        </p:spPr>
        <p:txBody>
          <a:bodyPr/>
          <a:lstStyle/>
          <a:p>
            <a:br>
              <a:rPr lang="en-US" dirty="0"/>
            </a:br>
            <a:r>
              <a:rPr lang="en-US" dirty="0"/>
              <a:t> </a:t>
            </a:r>
            <a:r>
              <a:rPr lang="en-US" sz="3200" b="1" dirty="0">
                <a:solidFill>
                  <a:srgbClr val="00B5EF"/>
                </a:solidFill>
              </a:rPr>
              <a:t>Claims Filing Procedures </a:t>
            </a:r>
            <a:r>
              <a:rPr lang="en-US" dirty="0"/>
              <a:t>	</a:t>
            </a:r>
            <a:br>
              <a:rPr lang="en-US" dirty="0"/>
            </a:br>
            <a:endParaRPr lang="en-US" dirty="0"/>
          </a:p>
        </p:txBody>
      </p:sp>
      <p:sp>
        <p:nvSpPr>
          <p:cNvPr id="3" name="Content Placeholder 2">
            <a:extLst>
              <a:ext uri="{FF2B5EF4-FFF2-40B4-BE49-F238E27FC236}">
                <a16:creationId xmlns:a16="http://schemas.microsoft.com/office/drawing/2014/main" id="{DA90B2F7-F87B-4FDC-8EA8-9857BE7BDC52}"/>
              </a:ext>
            </a:extLst>
          </p:cNvPr>
          <p:cNvSpPr>
            <a:spLocks noGrp="1"/>
          </p:cNvSpPr>
          <p:nvPr>
            <p:ph idx="1"/>
          </p:nvPr>
        </p:nvSpPr>
        <p:spPr>
          <a:xfrm>
            <a:off x="194563" y="1151906"/>
            <a:ext cx="8358889" cy="4999512"/>
          </a:xfrm>
        </p:spPr>
        <p:txBody>
          <a:bodyPr/>
          <a:lstStyle/>
          <a:p>
            <a:pPr marL="0" indent="0">
              <a:buNone/>
            </a:pPr>
            <a:r>
              <a:rPr lang="en-US" sz="2400" dirty="0">
                <a:solidFill>
                  <a:schemeClr val="tx2">
                    <a:lumMod val="50000"/>
                  </a:schemeClr>
                </a:solidFill>
              </a:rPr>
              <a:t>Magellan reimburses mental health and substance abuse treatment providers using fee schedules for professional services. Magellan’s professional reimbursement schedules include the most frequently utilized HIPAA-compliant procedure codes for professional services. </a:t>
            </a:r>
          </a:p>
          <a:p>
            <a:pPr marL="0" indent="0">
              <a:buNone/>
            </a:pPr>
            <a:endParaRPr lang="en-US" sz="2400" dirty="0">
              <a:solidFill>
                <a:schemeClr val="tx2">
                  <a:lumMod val="50000"/>
                </a:schemeClr>
              </a:solidFill>
            </a:endParaRPr>
          </a:p>
          <a:p>
            <a:pPr marL="0" indent="0">
              <a:buNone/>
            </a:pPr>
            <a:r>
              <a:rPr lang="en-US" sz="2400" dirty="0">
                <a:solidFill>
                  <a:schemeClr val="tx2">
                    <a:lumMod val="50000"/>
                  </a:schemeClr>
                </a:solidFill>
              </a:rPr>
              <a:t>Magellan provider contracts for LA CSoC require claims to be submitted within 365 days of the provision of covered services. Magellan will deny claims not received within timely filing limits.</a:t>
            </a:r>
          </a:p>
          <a:p>
            <a:endParaRPr lang="en-US" dirty="0"/>
          </a:p>
          <a:p>
            <a:pPr marL="0" indent="0">
              <a:buNone/>
            </a:pPr>
            <a:r>
              <a:rPr lang="en-US" dirty="0"/>
              <a:t>	</a:t>
            </a:r>
          </a:p>
          <a:p>
            <a:endParaRPr lang="en-US" dirty="0"/>
          </a:p>
        </p:txBody>
      </p:sp>
      <p:sp>
        <p:nvSpPr>
          <p:cNvPr id="4" name="Footer Placeholder 3">
            <a:extLst>
              <a:ext uri="{FF2B5EF4-FFF2-40B4-BE49-F238E27FC236}">
                <a16:creationId xmlns:a16="http://schemas.microsoft.com/office/drawing/2014/main" id="{A904575F-93CE-4817-98C2-3CE8AA0E7099}"/>
              </a:ext>
            </a:extLst>
          </p:cNvPr>
          <p:cNvSpPr>
            <a:spLocks noGrp="1"/>
          </p:cNvSpPr>
          <p:nvPr>
            <p:ph type="ftr" sz="quarter" idx="11"/>
          </p:nvPr>
        </p:nvSpPr>
        <p:spPr/>
        <p:txBody>
          <a:bodyPr/>
          <a:lstStyle/>
          <a:p>
            <a:r>
              <a:rPr lang="en-US" b="1" dirty="0"/>
              <a:t>January, 2024</a:t>
            </a:r>
          </a:p>
        </p:txBody>
      </p:sp>
    </p:spTree>
    <p:extLst>
      <p:ext uri="{BB962C8B-B14F-4D97-AF65-F5344CB8AC3E}">
        <p14:creationId xmlns:p14="http://schemas.microsoft.com/office/powerpoint/2010/main" val="1558969060"/>
      </p:ext>
    </p:extLst>
  </p:cSld>
  <p:clrMapOvr>
    <a:masterClrMapping/>
  </p:clrMapOvr>
  <p:transition>
    <p:fade/>
  </p:transition>
</p:sld>
</file>

<file path=ppt/theme/theme1.xml><?xml version="1.0" encoding="utf-8"?>
<a:theme xmlns:a="http://schemas.openxmlformats.org/drawingml/2006/main" name="Office Theme">
  <a:themeElements>
    <a:clrScheme name="Custom 9">
      <a:dk1>
        <a:sysClr val="windowText" lastClr="000000"/>
      </a:dk1>
      <a:lt1>
        <a:sysClr val="window" lastClr="FFFFFF"/>
      </a:lt1>
      <a:dk2>
        <a:srgbClr val="0088CE"/>
      </a:dk2>
      <a:lt2>
        <a:srgbClr val="00B5EF"/>
      </a:lt2>
      <a:accent1>
        <a:srgbClr val="004A7C"/>
      </a:accent1>
      <a:accent2>
        <a:srgbClr val="5C2F92"/>
      </a:accent2>
      <a:accent3>
        <a:srgbClr val="BA0A81"/>
      </a:accent3>
      <a:accent4>
        <a:srgbClr val="F7921E"/>
      </a:accent4>
      <a:accent5>
        <a:srgbClr val="BFD22B"/>
      </a:accent5>
      <a:accent6>
        <a:srgbClr val="23AE49"/>
      </a:accent6>
      <a:hlink>
        <a:srgbClr val="0088CE"/>
      </a:hlink>
      <a:folHlink>
        <a:srgbClr val="004A7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ellanHealth_Template_Widescreen_052517" id="{50588506-A1E6-4E99-B93D-61B4F6D54D9A}" vid="{E18A9F4A-662B-426A-9B64-01ACB16C89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88CD61E4729C418D294A734AE8D23C" ma:contentTypeVersion="12" ma:contentTypeDescription="Create a new document." ma:contentTypeScope="" ma:versionID="69938defc1cceefacad86d10af3a68ce">
  <xsd:schema xmlns:xsd="http://www.w3.org/2001/XMLSchema" xmlns:xs="http://www.w3.org/2001/XMLSchema" xmlns:p="http://schemas.microsoft.com/office/2006/metadata/properties" xmlns:ns3="3ea5837a-43c7-455c-821c-2322c9c45e1e" xmlns:ns4="862eef9e-23da-49f8-8c9b-a6c346d5b8bf" targetNamespace="http://schemas.microsoft.com/office/2006/metadata/properties" ma:root="true" ma:fieldsID="532807f77851016b8f95ed87134db29c" ns3:_="" ns4:_="">
    <xsd:import namespace="3ea5837a-43c7-455c-821c-2322c9c45e1e"/>
    <xsd:import namespace="862eef9e-23da-49f8-8c9b-a6c346d5b8b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a5837a-43c7-455c-821c-2322c9c45e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62eef9e-23da-49f8-8c9b-a6c346d5b8b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639BC64-8078-46E1-B1B9-0B415DB20D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a5837a-43c7-455c-821c-2322c9c45e1e"/>
    <ds:schemaRef ds:uri="862eef9e-23da-49f8-8c9b-a6c346d5b8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870B17F-D903-48A5-82BC-082357AC3ACA}">
  <ds:schemaRefs>
    <ds:schemaRef ds:uri="http://schemas.microsoft.com/sharepoint/v3/contenttype/forms"/>
  </ds:schemaRefs>
</ds:datastoreItem>
</file>

<file path=customXml/itemProps3.xml><?xml version="1.0" encoding="utf-8"?>
<ds:datastoreItem xmlns:ds="http://schemas.openxmlformats.org/officeDocument/2006/customXml" ds:itemID="{C1866E38-5AD4-459B-AF38-2E8FBBDF34A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4616</TotalTime>
  <Words>3244</Words>
  <Application>Microsoft Office PowerPoint</Application>
  <PresentationFormat>On-screen Show (4:3)</PresentationFormat>
  <Paragraphs>186</Paragraphs>
  <Slides>26</Slides>
  <Notes>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2" baseType="lpstr">
      <vt:lpstr>ＭＳ 明朝</vt:lpstr>
      <vt:lpstr>Arial</vt:lpstr>
      <vt:lpstr>Calibri</vt:lpstr>
      <vt:lpstr>Wingdings</vt:lpstr>
      <vt:lpstr>Office Theme</vt:lpstr>
      <vt:lpstr>Document</vt:lpstr>
      <vt:lpstr>    Claims  Processing   Jan 2024</vt:lpstr>
      <vt:lpstr>PowerPoint Presentation</vt:lpstr>
      <vt:lpstr>EDI Transaction Sets</vt:lpstr>
      <vt:lpstr>837’s and 835’s</vt:lpstr>
      <vt:lpstr>277CA’s and 999’s</vt:lpstr>
      <vt:lpstr>Important Information  Contained on the 999 </vt:lpstr>
      <vt:lpstr>Important Information  Contained on the 277</vt:lpstr>
      <vt:lpstr> Claims Submissions    </vt:lpstr>
      <vt:lpstr>  Claims Filing Procedures   </vt:lpstr>
      <vt:lpstr>  Claims Filing Procedures (con’t)  </vt:lpstr>
      <vt:lpstr>What is a “Clean Claim”?</vt:lpstr>
      <vt:lpstr>What is a “Clean Claim”? (Con’t)</vt:lpstr>
      <vt:lpstr>What is a “Clean Claim”? (Con’t)</vt:lpstr>
      <vt:lpstr>What is an Incomplete Claim? </vt:lpstr>
      <vt:lpstr>Provider Responsibilities…</vt:lpstr>
      <vt:lpstr>Provider Responsibilities (con’t)</vt:lpstr>
      <vt:lpstr>Provider Responsibilities (con’t)</vt:lpstr>
      <vt:lpstr>Claims Receipt and Storage…</vt:lpstr>
      <vt:lpstr> Appendix</vt:lpstr>
      <vt:lpstr>Claims Tips - “Dos”</vt:lpstr>
      <vt:lpstr>Claims Tips - “Dos” (Con’t)</vt:lpstr>
      <vt:lpstr>Claims Tips - “Dos” (Con’t)</vt:lpstr>
      <vt:lpstr>Claims Tips - “Don’ts” </vt:lpstr>
      <vt:lpstr>Most Frequent Reasons for Claims  Non-Payment </vt:lpstr>
      <vt:lpstr>Sources and Related Material</vt:lpstr>
      <vt:lpstr>Confidentiality Statement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Remi Forcier</dc:creator>
  <cp:lastModifiedBy>Burns, Patricia L.</cp:lastModifiedBy>
  <cp:revision>170</cp:revision>
  <dcterms:created xsi:type="dcterms:W3CDTF">2017-05-10T20:25:20Z</dcterms:created>
  <dcterms:modified xsi:type="dcterms:W3CDTF">2025-02-12T12:44:38Z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be07fcc-3295-428b-88ad-2394f5c2a736_Enabled">
    <vt:lpwstr>true</vt:lpwstr>
  </property>
  <property fmtid="{D5CDD505-2E9C-101B-9397-08002B2CF9AE}" pid="3" name="MSIP_Label_8be07fcc-3295-428b-88ad-2394f5c2a736_SetDate">
    <vt:lpwstr>2021-02-02T22:25:38Z</vt:lpwstr>
  </property>
  <property fmtid="{D5CDD505-2E9C-101B-9397-08002B2CF9AE}" pid="4" name="MSIP_Label_8be07fcc-3295-428b-88ad-2394f5c2a736_Method">
    <vt:lpwstr>Standard</vt:lpwstr>
  </property>
  <property fmtid="{D5CDD505-2E9C-101B-9397-08002B2CF9AE}" pid="5" name="MSIP_Label_8be07fcc-3295-428b-88ad-2394f5c2a736_Name">
    <vt:lpwstr>Business Use</vt:lpwstr>
  </property>
  <property fmtid="{D5CDD505-2E9C-101B-9397-08002B2CF9AE}" pid="6" name="MSIP_Label_8be07fcc-3295-428b-88ad-2394f5c2a736_SiteId">
    <vt:lpwstr>a9df4fcb-7f39-49f4-9d70-1ee81b27a772</vt:lpwstr>
  </property>
  <property fmtid="{D5CDD505-2E9C-101B-9397-08002B2CF9AE}" pid="7" name="MSIP_Label_8be07fcc-3295-428b-88ad-2394f5c2a736_ActionId">
    <vt:lpwstr>fa9a9c5f-ba2a-4dbf-b00c-3184c655ebea</vt:lpwstr>
  </property>
  <property fmtid="{D5CDD505-2E9C-101B-9397-08002B2CF9AE}" pid="8" name="MSIP_Label_8be07fcc-3295-428b-88ad-2394f5c2a736_ContentBits">
    <vt:lpwstr>0</vt:lpwstr>
  </property>
  <property fmtid="{D5CDD505-2E9C-101B-9397-08002B2CF9AE}" pid="9" name="ContentTypeId">
    <vt:lpwstr>0x010100FA88CD61E4729C418D294A734AE8D23C</vt:lpwstr>
  </property>
</Properties>
</file>