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slideLayouts/slideLayout8.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48" r:id="rId2"/>
    <p:sldMasterId id="2147483830" r:id="rId3"/>
  </p:sldMasterIdLst>
  <p:notesMasterIdLst>
    <p:notesMasterId r:id="rId17"/>
  </p:notesMasterIdLst>
  <p:sldIdLst>
    <p:sldId id="257" r:id="rId4"/>
    <p:sldId id="263" r:id="rId5"/>
    <p:sldId id="2145726505" r:id="rId6"/>
    <p:sldId id="2145726506" r:id="rId7"/>
    <p:sldId id="266" r:id="rId8"/>
    <p:sldId id="267" r:id="rId9"/>
    <p:sldId id="268" r:id="rId10"/>
    <p:sldId id="258" r:id="rId11"/>
    <p:sldId id="259" r:id="rId12"/>
    <p:sldId id="260" r:id="rId13"/>
    <p:sldId id="261" r:id="rId14"/>
    <p:sldId id="262"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0924" autoAdjust="0"/>
  </p:normalViewPr>
  <p:slideViewPr>
    <p:cSldViewPr snapToGrid="0">
      <p:cViewPr varScale="1">
        <p:scale>
          <a:sx n="87" d="100"/>
          <a:sy n="87" d="100"/>
        </p:scale>
        <p:origin x="852" y="8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A36CB-FE35-459A-A3D8-2633AE0134A5}"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9BAD0-4068-48EC-A691-8A696FBF271E}" type="slidenum">
              <a:rPr lang="en-US" smtClean="0"/>
              <a:t>‹#›</a:t>
            </a:fld>
            <a:endParaRPr lang="en-US"/>
          </a:p>
        </p:txBody>
      </p:sp>
    </p:spTree>
    <p:extLst>
      <p:ext uri="{BB962C8B-B14F-4D97-AF65-F5344CB8AC3E}">
        <p14:creationId xmlns:p14="http://schemas.microsoft.com/office/powerpoint/2010/main" val="127239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BC22A0-F4DE-46A5-8350-019C0A0CC2A5}" type="slidenum">
              <a:rPr lang="en-US" smtClean="0"/>
              <a:t>1</a:t>
            </a:fld>
            <a:endParaRPr lang="en-US"/>
          </a:p>
        </p:txBody>
      </p:sp>
    </p:spTree>
    <p:extLst>
      <p:ext uri="{BB962C8B-B14F-4D97-AF65-F5344CB8AC3E}">
        <p14:creationId xmlns:p14="http://schemas.microsoft.com/office/powerpoint/2010/main" val="132381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BC22A0-F4DE-46A5-8350-019C0A0CC2A5}" type="slidenum">
              <a:rPr lang="en-US" smtClean="0"/>
              <a:t>10</a:t>
            </a:fld>
            <a:endParaRPr lang="en-US"/>
          </a:p>
        </p:txBody>
      </p:sp>
    </p:spTree>
    <p:extLst>
      <p:ext uri="{BB962C8B-B14F-4D97-AF65-F5344CB8AC3E}">
        <p14:creationId xmlns:p14="http://schemas.microsoft.com/office/powerpoint/2010/main" val="110715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9BC22A0-F4DE-46A5-8350-019C0A0CC2A5}" type="slidenum">
              <a:rPr lang="en-US" smtClean="0"/>
              <a:t>11</a:t>
            </a:fld>
            <a:endParaRPr lang="en-US"/>
          </a:p>
        </p:txBody>
      </p:sp>
    </p:spTree>
    <p:extLst>
      <p:ext uri="{BB962C8B-B14F-4D97-AF65-F5344CB8AC3E}">
        <p14:creationId xmlns:p14="http://schemas.microsoft.com/office/powerpoint/2010/main" val="948924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B9BC22A0-F4DE-46A5-8350-019C0A0CC2A5}" type="slidenum">
              <a:rPr lang="en-US" smtClean="0"/>
              <a:t>12</a:t>
            </a:fld>
            <a:endParaRPr lang="en-US"/>
          </a:p>
        </p:txBody>
      </p:sp>
    </p:spTree>
    <p:extLst>
      <p:ext uri="{BB962C8B-B14F-4D97-AF65-F5344CB8AC3E}">
        <p14:creationId xmlns:p14="http://schemas.microsoft.com/office/powerpoint/2010/main" val="19018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BC22A0-F4DE-46A5-8350-019C0A0CC2A5}" type="slidenum">
              <a:rPr lang="en-US" smtClean="0"/>
              <a:t>13</a:t>
            </a:fld>
            <a:endParaRPr lang="en-US"/>
          </a:p>
        </p:txBody>
      </p:sp>
    </p:spTree>
    <p:extLst>
      <p:ext uri="{BB962C8B-B14F-4D97-AF65-F5344CB8AC3E}">
        <p14:creationId xmlns:p14="http://schemas.microsoft.com/office/powerpoint/2010/main" val="286332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BC22A0-F4DE-46A5-8350-019C0A0CC2A5}" type="slidenum">
              <a:rPr lang="en-US" smtClean="0"/>
              <a:t>2</a:t>
            </a:fld>
            <a:endParaRPr lang="en-US"/>
          </a:p>
        </p:txBody>
      </p:sp>
    </p:spTree>
    <p:extLst>
      <p:ext uri="{BB962C8B-B14F-4D97-AF65-F5344CB8AC3E}">
        <p14:creationId xmlns:p14="http://schemas.microsoft.com/office/powerpoint/2010/main" val="338607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endParaRPr lang="en-US" sz="1800" dirty="0">
              <a:effectLst/>
              <a:latin typeface="Calibri" panose="020F050202020403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9BC22A0-F4DE-46A5-8350-019C0A0CC2A5}" type="slidenum">
              <a:rPr lang="en-US" smtClean="0"/>
              <a:t>3</a:t>
            </a:fld>
            <a:endParaRPr lang="en-US"/>
          </a:p>
        </p:txBody>
      </p:sp>
    </p:spTree>
    <p:extLst>
      <p:ext uri="{BB962C8B-B14F-4D97-AF65-F5344CB8AC3E}">
        <p14:creationId xmlns:p14="http://schemas.microsoft.com/office/powerpoint/2010/main" val="152078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endParaRPr lang="en-US" sz="1800" dirty="0">
              <a:effectLst/>
              <a:latin typeface="Calibri" panose="020F050202020403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9BC22A0-F4DE-46A5-8350-019C0A0CC2A5}" type="slidenum">
              <a:rPr lang="en-US" smtClean="0"/>
              <a:t>4</a:t>
            </a:fld>
            <a:endParaRPr lang="en-US"/>
          </a:p>
        </p:txBody>
      </p:sp>
    </p:spTree>
    <p:extLst>
      <p:ext uri="{BB962C8B-B14F-4D97-AF65-F5344CB8AC3E}">
        <p14:creationId xmlns:p14="http://schemas.microsoft.com/office/powerpoint/2010/main" val="337449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C16DC-86A1-4C4A-A07F-B6447DCDCCD4}" type="slidenum">
              <a:rPr lang="en-US" smtClean="0"/>
              <a:t>5</a:t>
            </a:fld>
            <a:endParaRPr lang="en-US"/>
          </a:p>
        </p:txBody>
      </p:sp>
    </p:spTree>
    <p:extLst>
      <p:ext uri="{BB962C8B-B14F-4D97-AF65-F5344CB8AC3E}">
        <p14:creationId xmlns:p14="http://schemas.microsoft.com/office/powerpoint/2010/main" val="403432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9BAD0-4068-48EC-A691-8A696FBF271E}" type="slidenum">
              <a:rPr lang="en-US" smtClean="0"/>
              <a:t>6</a:t>
            </a:fld>
            <a:endParaRPr lang="en-US"/>
          </a:p>
        </p:txBody>
      </p:sp>
    </p:spTree>
    <p:extLst>
      <p:ext uri="{BB962C8B-B14F-4D97-AF65-F5344CB8AC3E}">
        <p14:creationId xmlns:p14="http://schemas.microsoft.com/office/powerpoint/2010/main" val="166261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9BAD0-4068-48EC-A691-8A696FBF271E}" type="slidenum">
              <a:rPr lang="en-US" smtClean="0"/>
              <a:t>7</a:t>
            </a:fld>
            <a:endParaRPr lang="en-US"/>
          </a:p>
        </p:txBody>
      </p:sp>
    </p:spTree>
    <p:extLst>
      <p:ext uri="{BB962C8B-B14F-4D97-AF65-F5344CB8AC3E}">
        <p14:creationId xmlns:p14="http://schemas.microsoft.com/office/powerpoint/2010/main" val="143766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endParaRPr lang="en-US" dirty="0"/>
          </a:p>
        </p:txBody>
      </p:sp>
      <p:sp>
        <p:nvSpPr>
          <p:cNvPr id="4" name="Slide Number Placeholder 3"/>
          <p:cNvSpPr>
            <a:spLocks noGrp="1"/>
          </p:cNvSpPr>
          <p:nvPr>
            <p:ph type="sldNum" sz="quarter" idx="5"/>
          </p:nvPr>
        </p:nvSpPr>
        <p:spPr/>
        <p:txBody>
          <a:bodyPr/>
          <a:lstStyle/>
          <a:p>
            <a:fld id="{B9BC22A0-F4DE-46A5-8350-019C0A0CC2A5}" type="slidenum">
              <a:rPr lang="en-US" smtClean="0"/>
              <a:t>8</a:t>
            </a:fld>
            <a:endParaRPr lang="en-US"/>
          </a:p>
        </p:txBody>
      </p:sp>
    </p:spTree>
    <p:extLst>
      <p:ext uri="{BB962C8B-B14F-4D97-AF65-F5344CB8AC3E}">
        <p14:creationId xmlns:p14="http://schemas.microsoft.com/office/powerpoint/2010/main" val="35880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600" b="1" dirty="0"/>
          </a:p>
        </p:txBody>
      </p:sp>
      <p:sp>
        <p:nvSpPr>
          <p:cNvPr id="4" name="Slide Number Placeholder 3"/>
          <p:cNvSpPr>
            <a:spLocks noGrp="1"/>
          </p:cNvSpPr>
          <p:nvPr>
            <p:ph type="sldNum" sz="quarter" idx="5"/>
          </p:nvPr>
        </p:nvSpPr>
        <p:spPr/>
        <p:txBody>
          <a:bodyPr/>
          <a:lstStyle/>
          <a:p>
            <a:fld id="{B9BC22A0-F4DE-46A5-8350-019C0A0CC2A5}" type="slidenum">
              <a:rPr lang="en-US" smtClean="0"/>
              <a:t>9</a:t>
            </a:fld>
            <a:endParaRPr lang="en-US"/>
          </a:p>
        </p:txBody>
      </p:sp>
    </p:spTree>
    <p:extLst>
      <p:ext uri="{BB962C8B-B14F-4D97-AF65-F5344CB8AC3E}">
        <p14:creationId xmlns:p14="http://schemas.microsoft.com/office/powerpoint/2010/main" val="3725358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_Banner">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259417" y="6303223"/>
            <a:ext cx="537235" cy="365125"/>
          </a:xfrm>
        </p:spPr>
        <p:txBody>
          <a:bodyPr/>
          <a:lstStyle/>
          <a:p>
            <a:fld id="{BC8AEE7E-FAD4-4EE3-9D98-D5CFF485C706}" type="slidenum">
              <a:rPr lang="en-US" smtClean="0"/>
              <a:t>‹#›</a:t>
            </a:fld>
            <a:endParaRPr lang="en-US"/>
          </a:p>
        </p:txBody>
      </p:sp>
      <p:sp>
        <p:nvSpPr>
          <p:cNvPr id="2" name="Rectangle 1">
            <a:extLst>
              <a:ext uri="{FF2B5EF4-FFF2-40B4-BE49-F238E27FC236}">
                <a16:creationId xmlns:a16="http://schemas.microsoft.com/office/drawing/2014/main" id="{5D7A3CBD-9AD1-4D28-8B4D-D6FA2FC2654A}"/>
              </a:ext>
            </a:extLst>
          </p:cNvPr>
          <p:cNvSpPr/>
          <p:nvPr userDrawn="1"/>
        </p:nvSpPr>
        <p:spPr>
          <a:xfrm>
            <a:off x="10082151" y="0"/>
            <a:ext cx="21098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tableware, dishware&#10;&#10;Description automatically generated">
            <a:extLst>
              <a:ext uri="{FF2B5EF4-FFF2-40B4-BE49-F238E27FC236}">
                <a16:creationId xmlns:a16="http://schemas.microsoft.com/office/drawing/2014/main" id="{A135F8AD-C7FD-6834-A5AE-876FD683E0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2113" y="6375862"/>
            <a:ext cx="1163006" cy="311054"/>
          </a:xfrm>
          <a:prstGeom prst="rect">
            <a:avLst/>
          </a:prstGeom>
        </p:spPr>
      </p:pic>
      <p:grpSp>
        <p:nvGrpSpPr>
          <p:cNvPr id="6" name="Group 5">
            <a:extLst>
              <a:ext uri="{FF2B5EF4-FFF2-40B4-BE49-F238E27FC236}">
                <a16:creationId xmlns:a16="http://schemas.microsoft.com/office/drawing/2014/main" id="{02FF5520-1A45-05DF-AA2B-ACD8590C9265}"/>
              </a:ext>
            </a:extLst>
          </p:cNvPr>
          <p:cNvGrpSpPr/>
          <p:nvPr userDrawn="1"/>
        </p:nvGrpSpPr>
        <p:grpSpPr>
          <a:xfrm rot="20855866">
            <a:off x="10260297" y="169609"/>
            <a:ext cx="1699690" cy="629851"/>
            <a:chOff x="1826270" y="4900650"/>
            <a:chExt cx="2735516" cy="1018776"/>
          </a:xfrm>
        </p:grpSpPr>
        <p:sp>
          <p:nvSpPr>
            <p:cNvPr id="8" name="Freeform 17">
              <a:extLst>
                <a:ext uri="{FF2B5EF4-FFF2-40B4-BE49-F238E27FC236}">
                  <a16:creationId xmlns:a16="http://schemas.microsoft.com/office/drawing/2014/main" id="{0C37ABBB-DDB6-E24D-B7D9-B14A34DA79A3}"/>
                </a:ext>
              </a:extLst>
            </p:cNvPr>
            <p:cNvSpPr>
              <a:spLocks/>
            </p:cNvSpPr>
            <p:nvPr/>
          </p:nvSpPr>
          <p:spPr bwMode="auto">
            <a:xfrm rot="20507926">
              <a:off x="2648500" y="4921923"/>
              <a:ext cx="372977" cy="416591"/>
            </a:xfrm>
            <a:custGeom>
              <a:avLst/>
              <a:gdLst>
                <a:gd name="T0" fmla="*/ 59 w 62"/>
                <a:gd name="T1" fmla="*/ 21 h 69"/>
                <a:gd name="T2" fmla="*/ 60 w 62"/>
                <a:gd name="T3" fmla="*/ 25 h 69"/>
                <a:gd name="T4" fmla="*/ 20 w 62"/>
                <a:gd name="T5" fmla="*/ 67 h 69"/>
                <a:gd name="T6" fmla="*/ 16 w 62"/>
                <a:gd name="T7" fmla="*/ 66 h 69"/>
                <a:gd name="T8" fmla="*/ 1 w 62"/>
                <a:gd name="T9" fmla="*/ 4 h 69"/>
                <a:gd name="T10" fmla="*/ 4 w 62"/>
                <a:gd name="T11" fmla="*/ 0 h 69"/>
                <a:gd name="T12" fmla="*/ 59 w 62"/>
                <a:gd name="T13" fmla="*/ 21 h 69"/>
              </a:gdLst>
              <a:ahLst/>
              <a:cxnLst>
                <a:cxn ang="0">
                  <a:pos x="T0" y="T1"/>
                </a:cxn>
                <a:cxn ang="0">
                  <a:pos x="T2" y="T3"/>
                </a:cxn>
                <a:cxn ang="0">
                  <a:pos x="T4" y="T5"/>
                </a:cxn>
                <a:cxn ang="0">
                  <a:pos x="T6" y="T7"/>
                </a:cxn>
                <a:cxn ang="0">
                  <a:pos x="T8" y="T9"/>
                </a:cxn>
                <a:cxn ang="0">
                  <a:pos x="T10" y="T11"/>
                </a:cxn>
                <a:cxn ang="0">
                  <a:pos x="T12" y="T13"/>
                </a:cxn>
              </a:cxnLst>
              <a:rect l="0" t="0" r="r" b="b"/>
              <a:pathLst>
                <a:path w="62" h="69">
                  <a:moveTo>
                    <a:pt x="59" y="21"/>
                  </a:moveTo>
                  <a:cubicBezTo>
                    <a:pt x="61" y="21"/>
                    <a:pt x="62" y="24"/>
                    <a:pt x="60" y="25"/>
                  </a:cubicBezTo>
                  <a:cubicBezTo>
                    <a:pt x="20" y="67"/>
                    <a:pt x="20" y="67"/>
                    <a:pt x="20" y="67"/>
                  </a:cubicBezTo>
                  <a:cubicBezTo>
                    <a:pt x="19" y="69"/>
                    <a:pt x="16" y="68"/>
                    <a:pt x="16" y="66"/>
                  </a:cubicBezTo>
                  <a:cubicBezTo>
                    <a:pt x="1" y="4"/>
                    <a:pt x="1" y="4"/>
                    <a:pt x="1" y="4"/>
                  </a:cubicBezTo>
                  <a:cubicBezTo>
                    <a:pt x="0" y="2"/>
                    <a:pt x="2" y="0"/>
                    <a:pt x="4" y="0"/>
                  </a:cubicBezTo>
                  <a:lnTo>
                    <a:pt x="59" y="2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18">
              <a:extLst>
                <a:ext uri="{FF2B5EF4-FFF2-40B4-BE49-F238E27FC236}">
                  <a16:creationId xmlns:a16="http://schemas.microsoft.com/office/drawing/2014/main" id="{C03272B3-C870-2CC3-B736-0C5F297E5805}"/>
                </a:ext>
              </a:extLst>
            </p:cNvPr>
            <p:cNvSpPr>
              <a:spLocks/>
            </p:cNvSpPr>
            <p:nvPr/>
          </p:nvSpPr>
          <p:spPr bwMode="auto">
            <a:xfrm rot="18351703">
              <a:off x="1859973" y="5284609"/>
              <a:ext cx="219062" cy="286467"/>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19">
              <a:extLst>
                <a:ext uri="{FF2B5EF4-FFF2-40B4-BE49-F238E27FC236}">
                  <a16:creationId xmlns:a16="http://schemas.microsoft.com/office/drawing/2014/main" id="{1037F8E8-3183-6108-3D52-266163288E65}"/>
                </a:ext>
              </a:extLst>
            </p:cNvPr>
            <p:cNvSpPr>
              <a:spLocks/>
            </p:cNvSpPr>
            <p:nvPr/>
          </p:nvSpPr>
          <p:spPr bwMode="auto">
            <a:xfrm rot="13877103">
              <a:off x="2997739" y="5337854"/>
              <a:ext cx="504030" cy="659114"/>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20">
              <a:extLst>
                <a:ext uri="{FF2B5EF4-FFF2-40B4-BE49-F238E27FC236}">
                  <a16:creationId xmlns:a16="http://schemas.microsoft.com/office/drawing/2014/main" id="{ED16E8D1-2FF7-805D-7A35-33B61E5D217F}"/>
                </a:ext>
              </a:extLst>
            </p:cNvPr>
            <p:cNvSpPr>
              <a:spLocks/>
            </p:cNvSpPr>
            <p:nvPr/>
          </p:nvSpPr>
          <p:spPr bwMode="auto">
            <a:xfrm rot="12044752">
              <a:off x="4248578" y="5156061"/>
              <a:ext cx="313208" cy="409578"/>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21">
              <a:extLst>
                <a:ext uri="{FF2B5EF4-FFF2-40B4-BE49-F238E27FC236}">
                  <a16:creationId xmlns:a16="http://schemas.microsoft.com/office/drawing/2014/main" id="{6BC5FFC2-3979-FF92-4A10-AF88C907E9AC}"/>
                </a:ext>
              </a:extLst>
            </p:cNvPr>
            <p:cNvSpPr>
              <a:spLocks/>
            </p:cNvSpPr>
            <p:nvPr/>
          </p:nvSpPr>
          <p:spPr bwMode="auto">
            <a:xfrm rot="15618394">
              <a:off x="3695316" y="4880416"/>
              <a:ext cx="131523" cy="171992"/>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lumMod val="40000"/>
                <a:lumOff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ustDataLst>
      <p:tags r:id="rId1"/>
    </p:custDataLst>
    <p:extLst>
      <p:ext uri="{BB962C8B-B14F-4D97-AF65-F5344CB8AC3E}">
        <p14:creationId xmlns:p14="http://schemas.microsoft.com/office/powerpoint/2010/main" val="289403621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ark_Blue">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259417" y="6303223"/>
            <a:ext cx="537235" cy="365125"/>
          </a:xfrm>
        </p:spPr>
        <p:txBody>
          <a:bodyPr/>
          <a:lstStyle/>
          <a:p>
            <a:fld id="{BC8AEE7E-FAD4-4EE3-9D98-D5CFF485C706}" type="slidenum">
              <a:rPr lang="en-US" smtClean="0"/>
              <a:t>‹#›</a:t>
            </a:fld>
            <a:endParaRPr lang="en-US"/>
          </a:p>
        </p:txBody>
      </p:sp>
      <p:sp>
        <p:nvSpPr>
          <p:cNvPr id="2" name="Rectangle 1">
            <a:extLst>
              <a:ext uri="{FF2B5EF4-FFF2-40B4-BE49-F238E27FC236}">
                <a16:creationId xmlns:a16="http://schemas.microsoft.com/office/drawing/2014/main" id="{5D7A3CBD-9AD1-4D28-8B4D-D6FA2FC2654A}"/>
              </a:ext>
            </a:extLst>
          </p:cNvPr>
          <p:cNvSpPr/>
          <p:nvPr userDrawn="1"/>
        </p:nvSpPr>
        <p:spPr>
          <a:xfrm>
            <a:off x="10082151" y="0"/>
            <a:ext cx="21098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F1C788-7B68-4091-9E08-65FB995BE645}"/>
              </a:ext>
            </a:extLst>
          </p:cNvPr>
          <p:cNvSpPr/>
          <p:nvPr userDrawn="1"/>
        </p:nvSpPr>
        <p:spPr>
          <a:xfrm>
            <a:off x="0" y="196937"/>
            <a:ext cx="12191990" cy="64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 name="Title 1">
            <a:extLst>
              <a:ext uri="{FF2B5EF4-FFF2-40B4-BE49-F238E27FC236}">
                <a16:creationId xmlns:a16="http://schemas.microsoft.com/office/drawing/2014/main" id="{5177D69A-F127-48B7-A670-92E2224ADB5A}"/>
              </a:ext>
            </a:extLst>
          </p:cNvPr>
          <p:cNvSpPr>
            <a:spLocks noGrp="1"/>
          </p:cNvSpPr>
          <p:nvPr>
            <p:ph type="title"/>
          </p:nvPr>
        </p:nvSpPr>
        <p:spPr>
          <a:xfrm>
            <a:off x="184207" y="250728"/>
            <a:ext cx="6105757" cy="1131147"/>
          </a:xfrm>
          <a:prstGeom prst="rect">
            <a:avLst/>
          </a:prstGeom>
        </p:spPr>
        <p:txBody>
          <a:bodyPr/>
          <a:lstStyle>
            <a:lvl1pPr>
              <a:defRPr sz="3600" b="0">
                <a:solidFill>
                  <a:schemeClr val="bg1"/>
                </a:solidFill>
                <a:latin typeface="+mj-lt"/>
              </a:defRPr>
            </a:lvl1pPr>
          </a:lstStyle>
          <a:p>
            <a:r>
              <a:rPr lang="en-US"/>
              <a:t>Click to edit Master title</a:t>
            </a:r>
          </a:p>
        </p:txBody>
      </p:sp>
      <p:pic>
        <p:nvPicPr>
          <p:cNvPr id="5" name="Picture 4" descr="A picture containing text, tableware, dishware&#10;&#10;Description automatically generated">
            <a:extLst>
              <a:ext uri="{FF2B5EF4-FFF2-40B4-BE49-F238E27FC236}">
                <a16:creationId xmlns:a16="http://schemas.microsoft.com/office/drawing/2014/main" id="{A135F8AD-C7FD-6834-A5AE-876FD683E0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2113" y="6375862"/>
            <a:ext cx="1163006" cy="311054"/>
          </a:xfrm>
          <a:prstGeom prst="rect">
            <a:avLst/>
          </a:prstGeom>
        </p:spPr>
      </p:pic>
      <p:grpSp>
        <p:nvGrpSpPr>
          <p:cNvPr id="6" name="Group 5">
            <a:extLst>
              <a:ext uri="{FF2B5EF4-FFF2-40B4-BE49-F238E27FC236}">
                <a16:creationId xmlns:a16="http://schemas.microsoft.com/office/drawing/2014/main" id="{02FF5520-1A45-05DF-AA2B-ACD8590C9265}"/>
              </a:ext>
            </a:extLst>
          </p:cNvPr>
          <p:cNvGrpSpPr/>
          <p:nvPr userDrawn="1"/>
        </p:nvGrpSpPr>
        <p:grpSpPr>
          <a:xfrm rot="20855866">
            <a:off x="10260297" y="169609"/>
            <a:ext cx="1699690" cy="629851"/>
            <a:chOff x="1826270" y="4900650"/>
            <a:chExt cx="2735516" cy="1018776"/>
          </a:xfrm>
        </p:grpSpPr>
        <p:sp>
          <p:nvSpPr>
            <p:cNvPr id="8" name="Freeform 17">
              <a:extLst>
                <a:ext uri="{FF2B5EF4-FFF2-40B4-BE49-F238E27FC236}">
                  <a16:creationId xmlns:a16="http://schemas.microsoft.com/office/drawing/2014/main" id="{0C37ABBB-DDB6-E24D-B7D9-B14A34DA79A3}"/>
                </a:ext>
              </a:extLst>
            </p:cNvPr>
            <p:cNvSpPr>
              <a:spLocks/>
            </p:cNvSpPr>
            <p:nvPr/>
          </p:nvSpPr>
          <p:spPr bwMode="auto">
            <a:xfrm rot="20507926">
              <a:off x="2648500" y="4921923"/>
              <a:ext cx="372977" cy="416591"/>
            </a:xfrm>
            <a:custGeom>
              <a:avLst/>
              <a:gdLst>
                <a:gd name="T0" fmla="*/ 59 w 62"/>
                <a:gd name="T1" fmla="*/ 21 h 69"/>
                <a:gd name="T2" fmla="*/ 60 w 62"/>
                <a:gd name="T3" fmla="*/ 25 h 69"/>
                <a:gd name="T4" fmla="*/ 20 w 62"/>
                <a:gd name="T5" fmla="*/ 67 h 69"/>
                <a:gd name="T6" fmla="*/ 16 w 62"/>
                <a:gd name="T7" fmla="*/ 66 h 69"/>
                <a:gd name="T8" fmla="*/ 1 w 62"/>
                <a:gd name="T9" fmla="*/ 4 h 69"/>
                <a:gd name="T10" fmla="*/ 4 w 62"/>
                <a:gd name="T11" fmla="*/ 0 h 69"/>
                <a:gd name="T12" fmla="*/ 59 w 62"/>
                <a:gd name="T13" fmla="*/ 21 h 69"/>
              </a:gdLst>
              <a:ahLst/>
              <a:cxnLst>
                <a:cxn ang="0">
                  <a:pos x="T0" y="T1"/>
                </a:cxn>
                <a:cxn ang="0">
                  <a:pos x="T2" y="T3"/>
                </a:cxn>
                <a:cxn ang="0">
                  <a:pos x="T4" y="T5"/>
                </a:cxn>
                <a:cxn ang="0">
                  <a:pos x="T6" y="T7"/>
                </a:cxn>
                <a:cxn ang="0">
                  <a:pos x="T8" y="T9"/>
                </a:cxn>
                <a:cxn ang="0">
                  <a:pos x="T10" y="T11"/>
                </a:cxn>
                <a:cxn ang="0">
                  <a:pos x="T12" y="T13"/>
                </a:cxn>
              </a:cxnLst>
              <a:rect l="0" t="0" r="r" b="b"/>
              <a:pathLst>
                <a:path w="62" h="69">
                  <a:moveTo>
                    <a:pt x="59" y="21"/>
                  </a:moveTo>
                  <a:cubicBezTo>
                    <a:pt x="61" y="21"/>
                    <a:pt x="62" y="24"/>
                    <a:pt x="60" y="25"/>
                  </a:cubicBezTo>
                  <a:cubicBezTo>
                    <a:pt x="20" y="67"/>
                    <a:pt x="20" y="67"/>
                    <a:pt x="20" y="67"/>
                  </a:cubicBezTo>
                  <a:cubicBezTo>
                    <a:pt x="19" y="69"/>
                    <a:pt x="16" y="68"/>
                    <a:pt x="16" y="66"/>
                  </a:cubicBezTo>
                  <a:cubicBezTo>
                    <a:pt x="1" y="4"/>
                    <a:pt x="1" y="4"/>
                    <a:pt x="1" y="4"/>
                  </a:cubicBezTo>
                  <a:cubicBezTo>
                    <a:pt x="0" y="2"/>
                    <a:pt x="2" y="0"/>
                    <a:pt x="4" y="0"/>
                  </a:cubicBezTo>
                  <a:lnTo>
                    <a:pt x="59" y="2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18">
              <a:extLst>
                <a:ext uri="{FF2B5EF4-FFF2-40B4-BE49-F238E27FC236}">
                  <a16:creationId xmlns:a16="http://schemas.microsoft.com/office/drawing/2014/main" id="{C03272B3-C870-2CC3-B736-0C5F297E5805}"/>
                </a:ext>
              </a:extLst>
            </p:cNvPr>
            <p:cNvSpPr>
              <a:spLocks/>
            </p:cNvSpPr>
            <p:nvPr/>
          </p:nvSpPr>
          <p:spPr bwMode="auto">
            <a:xfrm rot="18351703">
              <a:off x="1859973" y="5284609"/>
              <a:ext cx="219062" cy="286467"/>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19">
              <a:extLst>
                <a:ext uri="{FF2B5EF4-FFF2-40B4-BE49-F238E27FC236}">
                  <a16:creationId xmlns:a16="http://schemas.microsoft.com/office/drawing/2014/main" id="{1037F8E8-3183-6108-3D52-266163288E65}"/>
                </a:ext>
              </a:extLst>
            </p:cNvPr>
            <p:cNvSpPr>
              <a:spLocks/>
            </p:cNvSpPr>
            <p:nvPr/>
          </p:nvSpPr>
          <p:spPr bwMode="auto">
            <a:xfrm rot="13877103">
              <a:off x="2997739" y="5337854"/>
              <a:ext cx="504030" cy="659114"/>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20">
              <a:extLst>
                <a:ext uri="{FF2B5EF4-FFF2-40B4-BE49-F238E27FC236}">
                  <a16:creationId xmlns:a16="http://schemas.microsoft.com/office/drawing/2014/main" id="{ED16E8D1-2FF7-805D-7A35-33B61E5D217F}"/>
                </a:ext>
              </a:extLst>
            </p:cNvPr>
            <p:cNvSpPr>
              <a:spLocks/>
            </p:cNvSpPr>
            <p:nvPr/>
          </p:nvSpPr>
          <p:spPr bwMode="auto">
            <a:xfrm rot="12044752">
              <a:off x="4248578" y="5156061"/>
              <a:ext cx="313208" cy="409578"/>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21">
              <a:extLst>
                <a:ext uri="{FF2B5EF4-FFF2-40B4-BE49-F238E27FC236}">
                  <a16:creationId xmlns:a16="http://schemas.microsoft.com/office/drawing/2014/main" id="{6BC5FFC2-3979-FF92-4A10-AF88C907E9AC}"/>
                </a:ext>
              </a:extLst>
            </p:cNvPr>
            <p:cNvSpPr>
              <a:spLocks/>
            </p:cNvSpPr>
            <p:nvPr/>
          </p:nvSpPr>
          <p:spPr bwMode="auto">
            <a:xfrm rot="15618394">
              <a:off x="3695316" y="4880416"/>
              <a:ext cx="131523" cy="171992"/>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lumMod val="40000"/>
                <a:lumOff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ustDataLst>
      <p:tags r:id="rId1"/>
    </p:custDataLst>
    <p:extLst>
      <p:ext uri="{BB962C8B-B14F-4D97-AF65-F5344CB8AC3E}">
        <p14:creationId xmlns:p14="http://schemas.microsoft.com/office/powerpoint/2010/main" val="14131449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p:nvPr>
        </p:nvSpPr>
        <p:spPr>
          <a:xfrm>
            <a:off x="6942" y="1330519"/>
            <a:ext cx="12191997" cy="2313100"/>
          </a:xfrm>
          <a:prstGeom prst="rect">
            <a:avLst/>
          </a:prstGeom>
        </p:spPr>
        <p:txBody>
          <a:bodyPr anchor="ctr" anchorCtr="0"/>
          <a:lstStyle>
            <a:lvl1pPr algn="ctr">
              <a:defRPr sz="4400">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8181013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_Blue">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259417" y="6303223"/>
            <a:ext cx="537235" cy="365125"/>
          </a:xfrm>
        </p:spPr>
        <p:txBody>
          <a:bodyPr/>
          <a:lstStyle/>
          <a:p>
            <a:fld id="{BC8AEE7E-FAD4-4EE3-9D98-D5CFF485C706}" type="slidenum">
              <a:rPr lang="en-US" smtClean="0"/>
              <a:t>‹#›</a:t>
            </a:fld>
            <a:endParaRPr lang="en-US"/>
          </a:p>
        </p:txBody>
      </p:sp>
      <p:sp>
        <p:nvSpPr>
          <p:cNvPr id="2" name="Rectangle 1">
            <a:extLst>
              <a:ext uri="{FF2B5EF4-FFF2-40B4-BE49-F238E27FC236}">
                <a16:creationId xmlns:a16="http://schemas.microsoft.com/office/drawing/2014/main" id="{5D7A3CBD-9AD1-4D28-8B4D-D6FA2FC2654A}"/>
              </a:ext>
            </a:extLst>
          </p:cNvPr>
          <p:cNvSpPr/>
          <p:nvPr userDrawn="1"/>
        </p:nvSpPr>
        <p:spPr>
          <a:xfrm>
            <a:off x="10082151" y="0"/>
            <a:ext cx="21098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F1C788-7B68-4091-9E08-65FB995BE645}"/>
              </a:ext>
            </a:extLst>
          </p:cNvPr>
          <p:cNvSpPr/>
          <p:nvPr userDrawn="1"/>
        </p:nvSpPr>
        <p:spPr>
          <a:xfrm>
            <a:off x="0" y="196937"/>
            <a:ext cx="12191990" cy="64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 name="Title 1">
            <a:extLst>
              <a:ext uri="{FF2B5EF4-FFF2-40B4-BE49-F238E27FC236}">
                <a16:creationId xmlns:a16="http://schemas.microsoft.com/office/drawing/2014/main" id="{5177D69A-F127-48B7-A670-92E2224ADB5A}"/>
              </a:ext>
            </a:extLst>
          </p:cNvPr>
          <p:cNvSpPr>
            <a:spLocks noGrp="1"/>
          </p:cNvSpPr>
          <p:nvPr>
            <p:ph type="title"/>
          </p:nvPr>
        </p:nvSpPr>
        <p:spPr>
          <a:xfrm>
            <a:off x="238763" y="196937"/>
            <a:ext cx="7664393" cy="1131147"/>
          </a:xfrm>
          <a:prstGeom prst="rect">
            <a:avLst/>
          </a:prstGeom>
        </p:spPr>
        <p:txBody>
          <a:bodyPr/>
          <a:lstStyle>
            <a:lvl1pPr>
              <a:defRPr sz="4000" b="0">
                <a:solidFill>
                  <a:schemeClr val="bg1"/>
                </a:solidFill>
                <a:latin typeface="+mn-lt"/>
              </a:defRPr>
            </a:lvl1pPr>
          </a:lstStyle>
          <a:p>
            <a:r>
              <a:rPr lang="en-US"/>
              <a:t>Click to edit Master title</a:t>
            </a:r>
          </a:p>
        </p:txBody>
      </p:sp>
      <p:pic>
        <p:nvPicPr>
          <p:cNvPr id="5" name="Picture 4" descr="A picture containing text, tableware, dishware&#10;&#10;Description automatically generated">
            <a:extLst>
              <a:ext uri="{FF2B5EF4-FFF2-40B4-BE49-F238E27FC236}">
                <a16:creationId xmlns:a16="http://schemas.microsoft.com/office/drawing/2014/main" id="{A135F8AD-C7FD-6834-A5AE-876FD683E0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2113" y="6375862"/>
            <a:ext cx="1163006" cy="311054"/>
          </a:xfrm>
          <a:prstGeom prst="rect">
            <a:avLst/>
          </a:prstGeom>
        </p:spPr>
      </p:pic>
      <p:grpSp>
        <p:nvGrpSpPr>
          <p:cNvPr id="6" name="Group 5">
            <a:extLst>
              <a:ext uri="{FF2B5EF4-FFF2-40B4-BE49-F238E27FC236}">
                <a16:creationId xmlns:a16="http://schemas.microsoft.com/office/drawing/2014/main" id="{02FF5520-1A45-05DF-AA2B-ACD8590C9265}"/>
              </a:ext>
            </a:extLst>
          </p:cNvPr>
          <p:cNvGrpSpPr/>
          <p:nvPr userDrawn="1"/>
        </p:nvGrpSpPr>
        <p:grpSpPr>
          <a:xfrm rot="20855866">
            <a:off x="10260297" y="169609"/>
            <a:ext cx="1699690" cy="629851"/>
            <a:chOff x="1826270" y="4900650"/>
            <a:chExt cx="2735516" cy="1018776"/>
          </a:xfrm>
        </p:grpSpPr>
        <p:sp>
          <p:nvSpPr>
            <p:cNvPr id="8" name="Freeform 17">
              <a:extLst>
                <a:ext uri="{FF2B5EF4-FFF2-40B4-BE49-F238E27FC236}">
                  <a16:creationId xmlns:a16="http://schemas.microsoft.com/office/drawing/2014/main" id="{0C37ABBB-DDB6-E24D-B7D9-B14A34DA79A3}"/>
                </a:ext>
              </a:extLst>
            </p:cNvPr>
            <p:cNvSpPr>
              <a:spLocks/>
            </p:cNvSpPr>
            <p:nvPr/>
          </p:nvSpPr>
          <p:spPr bwMode="auto">
            <a:xfrm rot="20507926">
              <a:off x="2648500" y="4921923"/>
              <a:ext cx="372977" cy="416591"/>
            </a:xfrm>
            <a:custGeom>
              <a:avLst/>
              <a:gdLst>
                <a:gd name="T0" fmla="*/ 59 w 62"/>
                <a:gd name="T1" fmla="*/ 21 h 69"/>
                <a:gd name="T2" fmla="*/ 60 w 62"/>
                <a:gd name="T3" fmla="*/ 25 h 69"/>
                <a:gd name="T4" fmla="*/ 20 w 62"/>
                <a:gd name="T5" fmla="*/ 67 h 69"/>
                <a:gd name="T6" fmla="*/ 16 w 62"/>
                <a:gd name="T7" fmla="*/ 66 h 69"/>
                <a:gd name="T8" fmla="*/ 1 w 62"/>
                <a:gd name="T9" fmla="*/ 4 h 69"/>
                <a:gd name="T10" fmla="*/ 4 w 62"/>
                <a:gd name="T11" fmla="*/ 0 h 69"/>
                <a:gd name="T12" fmla="*/ 59 w 62"/>
                <a:gd name="T13" fmla="*/ 21 h 69"/>
              </a:gdLst>
              <a:ahLst/>
              <a:cxnLst>
                <a:cxn ang="0">
                  <a:pos x="T0" y="T1"/>
                </a:cxn>
                <a:cxn ang="0">
                  <a:pos x="T2" y="T3"/>
                </a:cxn>
                <a:cxn ang="0">
                  <a:pos x="T4" y="T5"/>
                </a:cxn>
                <a:cxn ang="0">
                  <a:pos x="T6" y="T7"/>
                </a:cxn>
                <a:cxn ang="0">
                  <a:pos x="T8" y="T9"/>
                </a:cxn>
                <a:cxn ang="0">
                  <a:pos x="T10" y="T11"/>
                </a:cxn>
                <a:cxn ang="0">
                  <a:pos x="T12" y="T13"/>
                </a:cxn>
              </a:cxnLst>
              <a:rect l="0" t="0" r="r" b="b"/>
              <a:pathLst>
                <a:path w="62" h="69">
                  <a:moveTo>
                    <a:pt x="59" y="21"/>
                  </a:moveTo>
                  <a:cubicBezTo>
                    <a:pt x="61" y="21"/>
                    <a:pt x="62" y="24"/>
                    <a:pt x="60" y="25"/>
                  </a:cubicBezTo>
                  <a:cubicBezTo>
                    <a:pt x="20" y="67"/>
                    <a:pt x="20" y="67"/>
                    <a:pt x="20" y="67"/>
                  </a:cubicBezTo>
                  <a:cubicBezTo>
                    <a:pt x="19" y="69"/>
                    <a:pt x="16" y="68"/>
                    <a:pt x="16" y="66"/>
                  </a:cubicBezTo>
                  <a:cubicBezTo>
                    <a:pt x="1" y="4"/>
                    <a:pt x="1" y="4"/>
                    <a:pt x="1" y="4"/>
                  </a:cubicBezTo>
                  <a:cubicBezTo>
                    <a:pt x="0" y="2"/>
                    <a:pt x="2" y="0"/>
                    <a:pt x="4" y="0"/>
                  </a:cubicBezTo>
                  <a:lnTo>
                    <a:pt x="59" y="2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18">
              <a:extLst>
                <a:ext uri="{FF2B5EF4-FFF2-40B4-BE49-F238E27FC236}">
                  <a16:creationId xmlns:a16="http://schemas.microsoft.com/office/drawing/2014/main" id="{C03272B3-C870-2CC3-B736-0C5F297E5805}"/>
                </a:ext>
              </a:extLst>
            </p:cNvPr>
            <p:cNvSpPr>
              <a:spLocks/>
            </p:cNvSpPr>
            <p:nvPr/>
          </p:nvSpPr>
          <p:spPr bwMode="auto">
            <a:xfrm rot="18351703">
              <a:off x="1859973" y="5284609"/>
              <a:ext cx="219062" cy="286467"/>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19">
              <a:extLst>
                <a:ext uri="{FF2B5EF4-FFF2-40B4-BE49-F238E27FC236}">
                  <a16:creationId xmlns:a16="http://schemas.microsoft.com/office/drawing/2014/main" id="{1037F8E8-3183-6108-3D52-266163288E65}"/>
                </a:ext>
              </a:extLst>
            </p:cNvPr>
            <p:cNvSpPr>
              <a:spLocks/>
            </p:cNvSpPr>
            <p:nvPr/>
          </p:nvSpPr>
          <p:spPr bwMode="auto">
            <a:xfrm rot="13877103">
              <a:off x="2997739" y="5337854"/>
              <a:ext cx="504030" cy="659114"/>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20">
              <a:extLst>
                <a:ext uri="{FF2B5EF4-FFF2-40B4-BE49-F238E27FC236}">
                  <a16:creationId xmlns:a16="http://schemas.microsoft.com/office/drawing/2014/main" id="{ED16E8D1-2FF7-805D-7A35-33B61E5D217F}"/>
                </a:ext>
              </a:extLst>
            </p:cNvPr>
            <p:cNvSpPr>
              <a:spLocks/>
            </p:cNvSpPr>
            <p:nvPr/>
          </p:nvSpPr>
          <p:spPr bwMode="auto">
            <a:xfrm rot="12044752">
              <a:off x="4248578" y="5156061"/>
              <a:ext cx="313208" cy="409578"/>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21">
              <a:extLst>
                <a:ext uri="{FF2B5EF4-FFF2-40B4-BE49-F238E27FC236}">
                  <a16:creationId xmlns:a16="http://schemas.microsoft.com/office/drawing/2014/main" id="{6BC5FFC2-3979-FF92-4A10-AF88C907E9AC}"/>
                </a:ext>
              </a:extLst>
            </p:cNvPr>
            <p:cNvSpPr>
              <a:spLocks/>
            </p:cNvSpPr>
            <p:nvPr/>
          </p:nvSpPr>
          <p:spPr bwMode="auto">
            <a:xfrm rot="15618394">
              <a:off x="3695316" y="4880416"/>
              <a:ext cx="131523" cy="171992"/>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lumMod val="40000"/>
                <a:lumOff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ustDataLst>
      <p:tags r:id="rId1"/>
    </p:custDataLst>
    <p:extLst>
      <p:ext uri="{BB962C8B-B14F-4D97-AF65-F5344CB8AC3E}">
        <p14:creationId xmlns:p14="http://schemas.microsoft.com/office/powerpoint/2010/main" val="14131449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1645920"/>
            <a:ext cx="10783431" cy="4351338"/>
          </a:xfrm>
          <a:prstGeom prst="rect">
            <a:avLst/>
          </a:prstGeom>
        </p:spPr>
        <p:txBody>
          <a:bodyPr/>
          <a:lstStyle>
            <a:lvl1pPr>
              <a:defRPr>
                <a:latin typeface="+mn-lt"/>
              </a:defRPr>
            </a:lvl1pPr>
            <a:lvl2pPr>
              <a:defRPr>
                <a:latin typeface="+mn-lt"/>
              </a:defRPr>
            </a:lvl2pPr>
            <a:lvl3pPr>
              <a:defRPr>
                <a:latin typeface="+mn-lt"/>
              </a:defRPr>
            </a:lvl3pPr>
            <a:lvl4pPr>
              <a:defRPr sz="1200">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640080" y="274320"/>
            <a:ext cx="9726019" cy="365125"/>
          </a:xfrm>
          <a:prstGeom prst="rect">
            <a:avLst/>
          </a:prstGeom>
        </p:spPr>
        <p:txBody>
          <a:bodyPr/>
          <a:lstStyle/>
          <a:p>
            <a:r>
              <a:rPr lang="en-US"/>
              <a:t>Survey Reporting Examples| Nov 2020 | For Business use only.</a:t>
            </a:r>
          </a:p>
        </p:txBody>
      </p:sp>
      <p:sp>
        <p:nvSpPr>
          <p:cNvPr id="6" name="Slide Number Placeholder 5"/>
          <p:cNvSpPr>
            <a:spLocks noGrp="1"/>
          </p:cNvSpPr>
          <p:nvPr>
            <p:ph type="sldNum" sz="quarter" idx="12"/>
          </p:nvPr>
        </p:nvSpPr>
        <p:spPr>
          <a:xfrm>
            <a:off x="640080" y="6126480"/>
            <a:ext cx="548640" cy="365125"/>
          </a:xfrm>
          <a:prstGeom prst="rect">
            <a:avLst/>
          </a:prstGeom>
        </p:spPr>
        <p:txBody>
          <a:bodyPr/>
          <a:lstStyle/>
          <a:p>
            <a:fld id="{992F6926-EA71-4A5F-B9B1-466A72396A28}" type="slidenum">
              <a:rPr lang="en-US" smtClean="0"/>
              <a:t>‹#›</a:t>
            </a:fld>
            <a:endParaRPr lang="en-US"/>
          </a:p>
        </p:txBody>
      </p:sp>
      <p:sp>
        <p:nvSpPr>
          <p:cNvPr id="4" name="Title 3">
            <a:extLst>
              <a:ext uri="{FF2B5EF4-FFF2-40B4-BE49-F238E27FC236}">
                <a16:creationId xmlns:a16="http://schemas.microsoft.com/office/drawing/2014/main" id="{29131DE9-0BF0-4A6C-B1DF-F4C634B5E8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77132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p:spTree>
      <p:nvGrpSpPr>
        <p:cNvPr id="1" name=""/>
        <p:cNvGrpSpPr/>
        <p:nvPr/>
      </p:nvGrpSpPr>
      <p:grpSpPr>
        <a:xfrm>
          <a:off x="0" y="0"/>
          <a:ext cx="0" cy="0"/>
          <a:chOff x="0" y="0"/>
          <a:chExt cx="0" cy="0"/>
        </a:xfrm>
      </p:grpSpPr>
      <p:sp>
        <p:nvSpPr>
          <p:cNvPr id="5" name="Rectangle 4"/>
          <p:cNvSpPr/>
          <p:nvPr userDrawn="1"/>
        </p:nvSpPr>
        <p:spPr>
          <a:xfrm>
            <a:off x="1869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View of Grand Canyon National Park">
            <a:extLst>
              <a:ext uri="{FF2B5EF4-FFF2-40B4-BE49-F238E27FC236}">
                <a16:creationId xmlns:a16="http://schemas.microsoft.com/office/drawing/2014/main" id="{27F96F15-9306-DAB0-0FC9-B4346AF6F8C2}"/>
              </a:ext>
            </a:extLst>
          </p:cNvPr>
          <p:cNvPicPr>
            <a:picLocks noChangeAspect="1"/>
          </p:cNvPicPr>
          <p:nvPr userDrawn="1"/>
        </p:nvPicPr>
        <p:blipFill>
          <a:blip r:embed="rId3">
            <a:extLst>
              <a:ext uri="{28A0092B-C50C-407E-A947-70E740481C1C}">
                <a14:useLocalDpi xmlns:a14="http://schemas.microsoft.com/office/drawing/2010/main" val="0"/>
              </a:ext>
            </a:extLst>
          </a:blip>
          <a:srcRect t="5715" b="5715"/>
          <a:stretch/>
        </p:blipFill>
        <p:spPr>
          <a:xfrm>
            <a:off x="-4494" y="-12214"/>
            <a:ext cx="12215188" cy="6869168"/>
          </a:xfrm>
          <a:prstGeom prst="rect">
            <a:avLst/>
          </a:prstGeom>
        </p:spPr>
      </p:pic>
      <p:sp>
        <p:nvSpPr>
          <p:cNvPr id="4" name="Freeform: Shape 3">
            <a:extLst>
              <a:ext uri="{FF2B5EF4-FFF2-40B4-BE49-F238E27FC236}">
                <a16:creationId xmlns:a16="http://schemas.microsoft.com/office/drawing/2014/main" id="{28332691-B598-9BF7-C292-8BD1E4515E5C}"/>
              </a:ext>
            </a:extLst>
          </p:cNvPr>
          <p:cNvSpPr/>
          <p:nvPr userDrawn="1"/>
        </p:nvSpPr>
        <p:spPr>
          <a:xfrm>
            <a:off x="0" y="-1"/>
            <a:ext cx="7666075" cy="6858001"/>
          </a:xfrm>
          <a:custGeom>
            <a:avLst/>
            <a:gdLst>
              <a:gd name="connsiteX0" fmla="*/ 0 w 6070821"/>
              <a:gd name="connsiteY0" fmla="*/ 0 h 6818243"/>
              <a:gd name="connsiteX1" fmla="*/ 3860358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 name="connsiteX0" fmla="*/ 0 w 6070821"/>
              <a:gd name="connsiteY0" fmla="*/ 0 h 6818243"/>
              <a:gd name="connsiteX1" fmla="*/ 5889934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 name="connsiteX0" fmla="*/ 0 w 5889934"/>
              <a:gd name="connsiteY0" fmla="*/ 0 h 6818243"/>
              <a:gd name="connsiteX1" fmla="*/ 5889934 w 5889934"/>
              <a:gd name="connsiteY1" fmla="*/ 0 h 6818243"/>
              <a:gd name="connsiteX2" fmla="*/ 4236686 w 5889934"/>
              <a:gd name="connsiteY2" fmla="*/ 6797100 h 6818243"/>
              <a:gd name="connsiteX3" fmla="*/ 7952 w 5889934"/>
              <a:gd name="connsiteY3" fmla="*/ 6818243 h 6818243"/>
              <a:gd name="connsiteX4" fmla="*/ 0 w 5889934"/>
              <a:gd name="connsiteY4" fmla="*/ 0 h 68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934" h="6818243">
                <a:moveTo>
                  <a:pt x="0" y="0"/>
                </a:moveTo>
                <a:lnTo>
                  <a:pt x="5889934" y="0"/>
                </a:lnTo>
                <a:lnTo>
                  <a:pt x="4236686" y="6797100"/>
                </a:lnTo>
                <a:lnTo>
                  <a:pt x="7952" y="6818243"/>
                </a:lnTo>
                <a:cubicBezTo>
                  <a:pt x="5301" y="4545495"/>
                  <a:pt x="2651" y="2272748"/>
                  <a:pt x="0" y="0"/>
                </a:cubicBezTo>
                <a:close/>
              </a:path>
            </a:pathLst>
          </a:custGeom>
          <a:solidFill>
            <a:srgbClr val="007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3BEDA1-3274-BD2A-3D98-5FDB15E4651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099844" y="1579687"/>
            <a:ext cx="4334597" cy="2509667"/>
          </a:xfrm>
          <a:prstGeom prst="rect">
            <a:avLst/>
          </a:prstGeom>
        </p:spPr>
      </p:pic>
      <p:pic>
        <p:nvPicPr>
          <p:cNvPr id="11" name="Picture 10" descr="A picture containing colorful, aircraft, balloon, outdoor object&#10;&#10;Description automatically generated">
            <a:extLst>
              <a:ext uri="{FF2B5EF4-FFF2-40B4-BE49-F238E27FC236}">
                <a16:creationId xmlns:a16="http://schemas.microsoft.com/office/drawing/2014/main" id="{37301A1B-7DBF-A5B6-7014-2C1C358283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8034" y="237155"/>
            <a:ext cx="1143055" cy="1159681"/>
          </a:xfrm>
          <a:prstGeom prst="rect">
            <a:avLst/>
          </a:prstGeom>
        </p:spPr>
      </p:pic>
      <p:pic>
        <p:nvPicPr>
          <p:cNvPr id="3" name="Picture 2">
            <a:extLst>
              <a:ext uri="{FF2B5EF4-FFF2-40B4-BE49-F238E27FC236}">
                <a16:creationId xmlns:a16="http://schemas.microsoft.com/office/drawing/2014/main" id="{4E75334F-75D4-20F4-99FD-D5679DFA2D1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246104" y="6188945"/>
            <a:ext cx="1674786" cy="450212"/>
          </a:xfrm>
          <a:prstGeom prst="rect">
            <a:avLst/>
          </a:prstGeom>
        </p:spPr>
      </p:pic>
    </p:spTree>
    <p:custDataLst>
      <p:tags r:id="rId1"/>
    </p:custDataLst>
    <p:extLst>
      <p:ext uri="{BB962C8B-B14F-4D97-AF65-F5344CB8AC3E}">
        <p14:creationId xmlns:p14="http://schemas.microsoft.com/office/powerpoint/2010/main" val="12840473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p:cNvSpPr>
            <a:spLocks noGrp="1"/>
          </p:cNvSpPr>
          <p:nvPr>
            <p:ph type="ctrTitle"/>
          </p:nvPr>
        </p:nvSpPr>
        <p:spPr>
          <a:xfrm>
            <a:off x="6942" y="1330519"/>
            <a:ext cx="12191997" cy="2313100"/>
          </a:xfrm>
          <a:prstGeom prst="rect">
            <a:avLst/>
          </a:prstGeom>
        </p:spPr>
        <p:txBody>
          <a:bodyPr anchor="ctr" anchorCtr="0"/>
          <a:lstStyle>
            <a:lvl1pPr algn="ct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333715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Dark_Blue">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259417" y="6303223"/>
            <a:ext cx="537235" cy="365125"/>
          </a:xfrm>
        </p:spPr>
        <p:txBody>
          <a:bodyPr/>
          <a:lstStyle/>
          <a:p>
            <a:fld id="{D95DAC4C-17A6-4D39-B8BE-D404BDE8A79A}" type="slidenum">
              <a:rPr lang="en-US" smtClean="0"/>
              <a:t>‹#›</a:t>
            </a:fld>
            <a:endParaRPr lang="en-US"/>
          </a:p>
        </p:txBody>
      </p:sp>
      <p:sp>
        <p:nvSpPr>
          <p:cNvPr id="2" name="Rectangle 1">
            <a:extLst>
              <a:ext uri="{FF2B5EF4-FFF2-40B4-BE49-F238E27FC236}">
                <a16:creationId xmlns:a16="http://schemas.microsoft.com/office/drawing/2014/main" id="{5D7A3CBD-9AD1-4D28-8B4D-D6FA2FC2654A}"/>
              </a:ext>
            </a:extLst>
          </p:cNvPr>
          <p:cNvSpPr/>
          <p:nvPr/>
        </p:nvSpPr>
        <p:spPr>
          <a:xfrm>
            <a:off x="10082151" y="0"/>
            <a:ext cx="21098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F1C788-7B68-4091-9E08-65FB995BE645}"/>
              </a:ext>
            </a:extLst>
          </p:cNvPr>
          <p:cNvSpPr/>
          <p:nvPr/>
        </p:nvSpPr>
        <p:spPr>
          <a:xfrm>
            <a:off x="0" y="196937"/>
            <a:ext cx="12191990" cy="64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 name="Title 1">
            <a:extLst>
              <a:ext uri="{FF2B5EF4-FFF2-40B4-BE49-F238E27FC236}">
                <a16:creationId xmlns:a16="http://schemas.microsoft.com/office/drawing/2014/main" id="{5177D69A-F127-48B7-A670-92E2224ADB5A}"/>
              </a:ext>
            </a:extLst>
          </p:cNvPr>
          <p:cNvSpPr>
            <a:spLocks noGrp="1"/>
          </p:cNvSpPr>
          <p:nvPr>
            <p:ph type="title"/>
          </p:nvPr>
        </p:nvSpPr>
        <p:spPr>
          <a:xfrm>
            <a:off x="182599" y="213563"/>
            <a:ext cx="7214120" cy="1131147"/>
          </a:xfrm>
          <a:prstGeom prst="rect">
            <a:avLst/>
          </a:prstGeom>
        </p:spPr>
        <p:txBody>
          <a:bodyPr/>
          <a:lstStyle>
            <a:lvl1pPr>
              <a:defRPr sz="4000" b="0">
                <a:solidFill>
                  <a:schemeClr val="bg1"/>
                </a:solidFill>
                <a:latin typeface="+mn-lt"/>
              </a:defRPr>
            </a:lvl1pPr>
          </a:lstStyle>
          <a:p>
            <a:endParaRPr lang="en-US"/>
          </a:p>
        </p:txBody>
      </p:sp>
      <p:pic>
        <p:nvPicPr>
          <p:cNvPr id="5" name="Picture 4" descr="A picture containing text, tableware, dishware&#10;&#10;Description automatically generated">
            <a:extLst>
              <a:ext uri="{FF2B5EF4-FFF2-40B4-BE49-F238E27FC236}">
                <a16:creationId xmlns:a16="http://schemas.microsoft.com/office/drawing/2014/main" id="{A135F8AD-C7FD-6834-A5AE-876FD683E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2113" y="6375862"/>
            <a:ext cx="1163006" cy="311054"/>
          </a:xfrm>
          <a:prstGeom prst="rect">
            <a:avLst/>
          </a:prstGeom>
        </p:spPr>
      </p:pic>
      <p:grpSp>
        <p:nvGrpSpPr>
          <p:cNvPr id="6" name="Group 5">
            <a:extLst>
              <a:ext uri="{FF2B5EF4-FFF2-40B4-BE49-F238E27FC236}">
                <a16:creationId xmlns:a16="http://schemas.microsoft.com/office/drawing/2014/main" id="{02FF5520-1A45-05DF-AA2B-ACD8590C9265}"/>
              </a:ext>
            </a:extLst>
          </p:cNvPr>
          <p:cNvGrpSpPr/>
          <p:nvPr/>
        </p:nvGrpSpPr>
        <p:grpSpPr>
          <a:xfrm rot="20855866">
            <a:off x="10260297" y="169609"/>
            <a:ext cx="1699690" cy="629851"/>
            <a:chOff x="1826270" y="4900650"/>
            <a:chExt cx="2735516" cy="1018776"/>
          </a:xfrm>
        </p:grpSpPr>
        <p:sp>
          <p:nvSpPr>
            <p:cNvPr id="8" name="Freeform 17">
              <a:extLst>
                <a:ext uri="{FF2B5EF4-FFF2-40B4-BE49-F238E27FC236}">
                  <a16:creationId xmlns:a16="http://schemas.microsoft.com/office/drawing/2014/main" id="{0C37ABBB-DDB6-E24D-B7D9-B14A34DA79A3}"/>
                </a:ext>
              </a:extLst>
            </p:cNvPr>
            <p:cNvSpPr>
              <a:spLocks/>
            </p:cNvSpPr>
            <p:nvPr/>
          </p:nvSpPr>
          <p:spPr bwMode="auto">
            <a:xfrm rot="20507926">
              <a:off x="2648500" y="4921923"/>
              <a:ext cx="372977" cy="416591"/>
            </a:xfrm>
            <a:custGeom>
              <a:avLst/>
              <a:gdLst>
                <a:gd name="T0" fmla="*/ 59 w 62"/>
                <a:gd name="T1" fmla="*/ 21 h 69"/>
                <a:gd name="T2" fmla="*/ 60 w 62"/>
                <a:gd name="T3" fmla="*/ 25 h 69"/>
                <a:gd name="T4" fmla="*/ 20 w 62"/>
                <a:gd name="T5" fmla="*/ 67 h 69"/>
                <a:gd name="T6" fmla="*/ 16 w 62"/>
                <a:gd name="T7" fmla="*/ 66 h 69"/>
                <a:gd name="T8" fmla="*/ 1 w 62"/>
                <a:gd name="T9" fmla="*/ 4 h 69"/>
                <a:gd name="T10" fmla="*/ 4 w 62"/>
                <a:gd name="T11" fmla="*/ 0 h 69"/>
                <a:gd name="T12" fmla="*/ 59 w 62"/>
                <a:gd name="T13" fmla="*/ 21 h 69"/>
              </a:gdLst>
              <a:ahLst/>
              <a:cxnLst>
                <a:cxn ang="0">
                  <a:pos x="T0" y="T1"/>
                </a:cxn>
                <a:cxn ang="0">
                  <a:pos x="T2" y="T3"/>
                </a:cxn>
                <a:cxn ang="0">
                  <a:pos x="T4" y="T5"/>
                </a:cxn>
                <a:cxn ang="0">
                  <a:pos x="T6" y="T7"/>
                </a:cxn>
                <a:cxn ang="0">
                  <a:pos x="T8" y="T9"/>
                </a:cxn>
                <a:cxn ang="0">
                  <a:pos x="T10" y="T11"/>
                </a:cxn>
                <a:cxn ang="0">
                  <a:pos x="T12" y="T13"/>
                </a:cxn>
              </a:cxnLst>
              <a:rect l="0" t="0" r="r" b="b"/>
              <a:pathLst>
                <a:path w="62" h="69">
                  <a:moveTo>
                    <a:pt x="59" y="21"/>
                  </a:moveTo>
                  <a:cubicBezTo>
                    <a:pt x="61" y="21"/>
                    <a:pt x="62" y="24"/>
                    <a:pt x="60" y="25"/>
                  </a:cubicBezTo>
                  <a:cubicBezTo>
                    <a:pt x="20" y="67"/>
                    <a:pt x="20" y="67"/>
                    <a:pt x="20" y="67"/>
                  </a:cubicBezTo>
                  <a:cubicBezTo>
                    <a:pt x="19" y="69"/>
                    <a:pt x="16" y="68"/>
                    <a:pt x="16" y="66"/>
                  </a:cubicBezTo>
                  <a:cubicBezTo>
                    <a:pt x="1" y="4"/>
                    <a:pt x="1" y="4"/>
                    <a:pt x="1" y="4"/>
                  </a:cubicBezTo>
                  <a:cubicBezTo>
                    <a:pt x="0" y="2"/>
                    <a:pt x="2" y="0"/>
                    <a:pt x="4" y="0"/>
                  </a:cubicBezTo>
                  <a:lnTo>
                    <a:pt x="59" y="2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18">
              <a:extLst>
                <a:ext uri="{FF2B5EF4-FFF2-40B4-BE49-F238E27FC236}">
                  <a16:creationId xmlns:a16="http://schemas.microsoft.com/office/drawing/2014/main" id="{C03272B3-C870-2CC3-B736-0C5F297E5805}"/>
                </a:ext>
              </a:extLst>
            </p:cNvPr>
            <p:cNvSpPr>
              <a:spLocks/>
            </p:cNvSpPr>
            <p:nvPr/>
          </p:nvSpPr>
          <p:spPr bwMode="auto">
            <a:xfrm rot="18351703">
              <a:off x="1859973" y="5284609"/>
              <a:ext cx="219062" cy="286467"/>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19">
              <a:extLst>
                <a:ext uri="{FF2B5EF4-FFF2-40B4-BE49-F238E27FC236}">
                  <a16:creationId xmlns:a16="http://schemas.microsoft.com/office/drawing/2014/main" id="{1037F8E8-3183-6108-3D52-266163288E65}"/>
                </a:ext>
              </a:extLst>
            </p:cNvPr>
            <p:cNvSpPr>
              <a:spLocks/>
            </p:cNvSpPr>
            <p:nvPr/>
          </p:nvSpPr>
          <p:spPr bwMode="auto">
            <a:xfrm rot="13877103">
              <a:off x="2997739" y="5337854"/>
              <a:ext cx="504030" cy="659114"/>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20">
              <a:extLst>
                <a:ext uri="{FF2B5EF4-FFF2-40B4-BE49-F238E27FC236}">
                  <a16:creationId xmlns:a16="http://schemas.microsoft.com/office/drawing/2014/main" id="{ED16E8D1-2FF7-805D-7A35-33B61E5D217F}"/>
                </a:ext>
              </a:extLst>
            </p:cNvPr>
            <p:cNvSpPr>
              <a:spLocks/>
            </p:cNvSpPr>
            <p:nvPr/>
          </p:nvSpPr>
          <p:spPr bwMode="auto">
            <a:xfrm rot="12044752">
              <a:off x="4248578" y="5156061"/>
              <a:ext cx="313208" cy="409578"/>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21">
              <a:extLst>
                <a:ext uri="{FF2B5EF4-FFF2-40B4-BE49-F238E27FC236}">
                  <a16:creationId xmlns:a16="http://schemas.microsoft.com/office/drawing/2014/main" id="{6BC5FFC2-3979-FF92-4A10-AF88C907E9AC}"/>
                </a:ext>
              </a:extLst>
            </p:cNvPr>
            <p:cNvSpPr>
              <a:spLocks/>
            </p:cNvSpPr>
            <p:nvPr/>
          </p:nvSpPr>
          <p:spPr bwMode="auto">
            <a:xfrm rot="15618394">
              <a:off x="3695316" y="4880416"/>
              <a:ext cx="131523" cy="171992"/>
            </a:xfrm>
            <a:custGeom>
              <a:avLst/>
              <a:gdLst>
                <a:gd name="T0" fmla="*/ 3 w 94"/>
                <a:gd name="T1" fmla="*/ 70 h 123"/>
                <a:gd name="T2" fmla="*/ 3 w 94"/>
                <a:gd name="T3" fmla="*/ 78 h 123"/>
                <a:gd name="T4" fmla="*/ 87 w 94"/>
                <a:gd name="T5" fmla="*/ 121 h 123"/>
                <a:gd name="T6" fmla="*/ 94 w 94"/>
                <a:gd name="T7" fmla="*/ 117 h 123"/>
                <a:gd name="T8" fmla="*/ 90 w 94"/>
                <a:gd name="T9" fmla="*/ 5 h 123"/>
                <a:gd name="T10" fmla="*/ 82 w 94"/>
                <a:gd name="T11" fmla="*/ 1 h 123"/>
                <a:gd name="T12" fmla="*/ 3 w 94"/>
                <a:gd name="T13" fmla="*/ 70 h 123"/>
              </a:gdLst>
              <a:ahLst/>
              <a:cxnLst>
                <a:cxn ang="0">
                  <a:pos x="T0" y="T1"/>
                </a:cxn>
                <a:cxn ang="0">
                  <a:pos x="T2" y="T3"/>
                </a:cxn>
                <a:cxn ang="0">
                  <a:pos x="T4" y="T5"/>
                </a:cxn>
                <a:cxn ang="0">
                  <a:pos x="T6" y="T7"/>
                </a:cxn>
                <a:cxn ang="0">
                  <a:pos x="T8" y="T9"/>
                </a:cxn>
                <a:cxn ang="0">
                  <a:pos x="T10" y="T11"/>
                </a:cxn>
                <a:cxn ang="0">
                  <a:pos x="T12" y="T13"/>
                </a:cxn>
              </a:cxnLst>
              <a:rect l="0" t="0" r="r" b="b"/>
              <a:pathLst>
                <a:path w="94" h="123">
                  <a:moveTo>
                    <a:pt x="3" y="70"/>
                  </a:moveTo>
                  <a:cubicBezTo>
                    <a:pt x="0" y="72"/>
                    <a:pt x="0" y="76"/>
                    <a:pt x="3" y="78"/>
                  </a:cubicBezTo>
                  <a:cubicBezTo>
                    <a:pt x="87" y="121"/>
                    <a:pt x="87" y="121"/>
                    <a:pt x="87" y="121"/>
                  </a:cubicBezTo>
                  <a:cubicBezTo>
                    <a:pt x="90" y="123"/>
                    <a:pt x="94" y="120"/>
                    <a:pt x="94" y="117"/>
                  </a:cubicBezTo>
                  <a:cubicBezTo>
                    <a:pt x="90" y="5"/>
                    <a:pt x="90" y="5"/>
                    <a:pt x="90" y="5"/>
                  </a:cubicBezTo>
                  <a:cubicBezTo>
                    <a:pt x="90" y="1"/>
                    <a:pt x="85" y="0"/>
                    <a:pt x="82" y="1"/>
                  </a:cubicBezTo>
                  <a:lnTo>
                    <a:pt x="3" y="70"/>
                  </a:lnTo>
                  <a:close/>
                </a:path>
              </a:pathLst>
            </a:custGeom>
            <a:solidFill>
              <a:schemeClr val="bg2">
                <a:lumMod val="40000"/>
                <a:lumOff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ustDataLst>
      <p:tags r:id="rId1"/>
    </p:custDataLst>
    <p:extLst>
      <p:ext uri="{BB962C8B-B14F-4D97-AF65-F5344CB8AC3E}">
        <p14:creationId xmlns:p14="http://schemas.microsoft.com/office/powerpoint/2010/main" val="5755126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heme" Target="../theme/theme3.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59417" y="6303223"/>
            <a:ext cx="537235" cy="365125"/>
          </a:xfrm>
          <a:prstGeom prst="rect">
            <a:avLst/>
          </a:prstGeom>
        </p:spPr>
        <p:txBody>
          <a:bodyPr vert="horz" lIns="91440" tIns="45720" rIns="91440" bIns="45720" rtlCol="0" anchor="b"/>
          <a:lstStyle>
            <a:lvl1pPr algn="l">
              <a:defRPr sz="1000">
                <a:solidFill>
                  <a:schemeClr val="tx1">
                    <a:lumMod val="65000"/>
                    <a:lumOff val="35000"/>
                  </a:schemeClr>
                </a:solidFill>
              </a:defRPr>
            </a:lvl1pPr>
          </a:lstStyle>
          <a:p>
            <a:fld id="{BC8AEE7E-FAD4-4EE3-9D98-D5CFF485C706}" type="slidenum">
              <a:rPr lang="en-US" smtClean="0"/>
              <a:pPr/>
              <a:t>‹#›</a:t>
            </a:fld>
            <a:endParaRPr lang="en-US"/>
          </a:p>
        </p:txBody>
      </p:sp>
      <p:pic>
        <p:nvPicPr>
          <p:cNvPr id="4" name="Picture 3" descr="A picture containing icon&#10;&#10;Description automatically generated">
            <a:extLst>
              <a:ext uri="{FF2B5EF4-FFF2-40B4-BE49-F238E27FC236}">
                <a16:creationId xmlns:a16="http://schemas.microsoft.com/office/drawing/2014/main" id="{B66A3581-061B-435F-ACF3-D83FA95A91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27183" y="258951"/>
            <a:ext cx="1621322" cy="1191491"/>
          </a:xfrm>
          <a:prstGeom prst="rect">
            <a:avLst/>
          </a:prstGeom>
        </p:spPr>
      </p:pic>
      <p:pic>
        <p:nvPicPr>
          <p:cNvPr id="2" name="Picture 1" descr="A picture containing text, tableware, dishware&#10;&#10;Description automatically generated">
            <a:extLst>
              <a:ext uri="{FF2B5EF4-FFF2-40B4-BE49-F238E27FC236}">
                <a16:creationId xmlns:a16="http://schemas.microsoft.com/office/drawing/2014/main" id="{E2E82730-17C2-AF15-67FA-2EE8DA789C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10491" y="6241445"/>
            <a:ext cx="1313625" cy="351338"/>
          </a:xfrm>
          <a:prstGeom prst="rect">
            <a:avLst/>
          </a:prstGeom>
        </p:spPr>
      </p:pic>
    </p:spTree>
    <p:custDataLst>
      <p:tags r:id="rId8"/>
    </p:custDataLst>
    <p:extLst>
      <p:ext uri="{BB962C8B-B14F-4D97-AF65-F5344CB8AC3E}">
        <p14:creationId xmlns:p14="http://schemas.microsoft.com/office/powerpoint/2010/main" val="3184782550"/>
      </p:ext>
    </p:extLst>
  </p:cSld>
  <p:clrMap bg1="lt1" tx1="dk1" bg2="lt2" tx2="dk2" accent1="accent1" accent2="accent2" accent3="accent3" accent4="accent4" accent5="accent5" accent6="accent6" hlink="hlink" folHlink="folHlink"/>
  <p:sldLayoutIdLst>
    <p:sldLayoutId id="2147483832" r:id="rId1"/>
    <p:sldLayoutId id="2147484073" r:id="rId2"/>
    <p:sldLayoutId id="2147483797" r:id="rId3"/>
    <p:sldLayoutId id="2147483811" r:id="rId4"/>
    <p:sldLayoutId id="2147484219" r:id="rId5"/>
    <p:sldLayoutId id="2147484070" r:id="rId6"/>
  </p:sldLayoutIdLst>
  <p:transition>
    <p:fade/>
  </p:transition>
  <p:hf hdr="0" ftr="0" dt="0"/>
  <p:txStyles>
    <p:titleStyle>
      <a:lvl1pPr algn="l" defTabSz="914400" rtl="0" eaLnBrk="1" latinLnBrk="0" hangingPunct="1">
        <a:lnSpc>
          <a:spcPct val="90000"/>
        </a:lnSpc>
        <a:spcBef>
          <a:spcPct val="0"/>
        </a:spcBef>
        <a:buNone/>
        <a:defRPr sz="3200" b="0" kern="1200">
          <a:solidFill>
            <a:schemeClr val="tx1"/>
          </a:solidFill>
          <a:latin typeface="Aller" panose="020B0603020203020204" pitchFamily="34" charset="0"/>
          <a:ea typeface="+mj-ea"/>
          <a:cs typeface="+mj-cs"/>
        </a:defRPr>
      </a:lvl1pPr>
    </p:titleStyle>
    <p:body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67884" y="6429184"/>
            <a:ext cx="537235" cy="365125"/>
          </a:xfrm>
          <a:prstGeom prst="rect">
            <a:avLst/>
          </a:prstGeom>
        </p:spPr>
        <p:txBody>
          <a:bodyPr vert="horz" lIns="91440" tIns="45720" rIns="91440" bIns="45720" rtlCol="0" anchor="b"/>
          <a:lstStyle>
            <a:lvl1pPr algn="l">
              <a:defRPr sz="1000">
                <a:solidFill>
                  <a:schemeClr val="tx1">
                    <a:lumMod val="65000"/>
                    <a:lumOff val="35000"/>
                  </a:schemeClr>
                </a:solidFill>
              </a:defRPr>
            </a:lvl1pPr>
          </a:lstStyle>
          <a:p>
            <a:fld id="{BC8AEE7E-FAD4-4EE3-9D98-D5CFF485C706}" type="slidenum">
              <a:rPr lang="en-US" smtClean="0"/>
              <a:pPr/>
              <a:t>‹#›</a:t>
            </a:fld>
            <a:endParaRPr lang="en-US"/>
          </a:p>
        </p:txBody>
      </p:sp>
      <p:sp>
        <p:nvSpPr>
          <p:cNvPr id="13" name="Text Placeholder 2"/>
          <p:cNvSpPr>
            <a:spLocks noGrp="1"/>
          </p:cNvSpPr>
          <p:nvPr>
            <p:ph type="body" idx="1"/>
          </p:nvPr>
        </p:nvSpPr>
        <p:spPr>
          <a:xfrm>
            <a:off x="352555" y="1580086"/>
            <a:ext cx="11052048"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15" name="Title Placeholder 1"/>
          <p:cNvSpPr>
            <a:spLocks noGrp="1"/>
          </p:cNvSpPr>
          <p:nvPr>
            <p:ph type="title"/>
          </p:nvPr>
        </p:nvSpPr>
        <p:spPr>
          <a:xfrm>
            <a:off x="259417" y="189652"/>
            <a:ext cx="10086851" cy="1131147"/>
          </a:xfrm>
          <a:prstGeom prst="rect">
            <a:avLst/>
          </a:prstGeom>
        </p:spPr>
        <p:txBody>
          <a:bodyPr vert="horz" lIns="91440" tIns="45720" rIns="91440" bIns="45720" rtlCol="0" anchor="t" anchorCtr="0">
            <a:noAutofit/>
          </a:bodyPr>
          <a:lstStyle/>
          <a:p>
            <a:r>
              <a:rPr lang="en-US"/>
              <a:t>Click to edit Master title style</a:t>
            </a:r>
          </a:p>
        </p:txBody>
      </p:sp>
      <p:pic>
        <p:nvPicPr>
          <p:cNvPr id="2" name="Picture 1"/>
          <p:cNvPicPr>
            <a:picLocks noChangeAspect="1"/>
          </p:cNvPicPr>
          <p:nvPr userDrawn="1"/>
        </p:nvPicPr>
        <p:blipFill rotWithShape="1">
          <a:blip r:embed="rId4">
            <a:extLst>
              <a:ext uri="{28A0092B-C50C-407E-A947-70E740481C1C}">
                <a14:useLocalDpi xmlns:a14="http://schemas.microsoft.com/office/drawing/2010/main"/>
              </a:ext>
            </a:extLst>
          </a:blip>
          <a:srcRect l="82583" b="75704"/>
          <a:stretch/>
        </p:blipFill>
        <p:spPr>
          <a:xfrm>
            <a:off x="10068560" y="0"/>
            <a:ext cx="2123440" cy="1666240"/>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834924" y="6406371"/>
            <a:ext cx="1124389" cy="302720"/>
          </a:xfrm>
          <a:prstGeom prst="rect">
            <a:avLst/>
          </a:prstGeom>
        </p:spPr>
      </p:pic>
    </p:spTree>
    <p:custDataLst>
      <p:tags r:id="rId3"/>
    </p:custDataLst>
    <p:extLst>
      <p:ext uri="{BB962C8B-B14F-4D97-AF65-F5344CB8AC3E}">
        <p14:creationId xmlns:p14="http://schemas.microsoft.com/office/powerpoint/2010/main" val="2215627648"/>
      </p:ext>
    </p:extLst>
  </p:cSld>
  <p:clrMap bg1="lt1" tx1="dk1" bg2="lt2" tx2="dk2" accent1="accent1" accent2="accent2" accent3="accent3" accent4="accent4" accent5="accent5" accent6="accent6" hlink="hlink" folHlink="folHlink"/>
  <p:sldLayoutIdLst>
    <p:sldLayoutId id="2147484158" r:id="rId1"/>
  </p:sldLayoutIdLst>
  <p:transition>
    <p:fade/>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59417" y="6303223"/>
            <a:ext cx="537235" cy="365125"/>
          </a:xfrm>
          <a:prstGeom prst="rect">
            <a:avLst/>
          </a:prstGeom>
        </p:spPr>
        <p:txBody>
          <a:bodyPr vert="horz" lIns="91440" tIns="45720" rIns="91440" bIns="45720" rtlCol="0" anchor="b"/>
          <a:lstStyle>
            <a:lvl1pPr algn="l">
              <a:defRPr sz="1000">
                <a:solidFill>
                  <a:schemeClr val="tx1">
                    <a:lumMod val="65000"/>
                    <a:lumOff val="35000"/>
                  </a:schemeClr>
                </a:solidFill>
              </a:defRPr>
            </a:lvl1pPr>
          </a:lstStyle>
          <a:p>
            <a:fld id="{BC8AEE7E-FAD4-4EE3-9D98-D5CFF485C706}" type="slidenum">
              <a:rPr lang="en-US" smtClean="0"/>
              <a:pPr/>
              <a:t>‹#›</a:t>
            </a:fld>
            <a:endParaRPr lang="en-US"/>
          </a:p>
        </p:txBody>
      </p:sp>
      <p:sp>
        <p:nvSpPr>
          <p:cNvPr id="15" name="Title Placeholder 1"/>
          <p:cNvSpPr>
            <a:spLocks noGrp="1"/>
          </p:cNvSpPr>
          <p:nvPr>
            <p:ph type="title"/>
          </p:nvPr>
        </p:nvSpPr>
        <p:spPr>
          <a:xfrm>
            <a:off x="259417" y="189652"/>
            <a:ext cx="10086851" cy="1131147"/>
          </a:xfrm>
          <a:prstGeom prst="rect">
            <a:avLst/>
          </a:prstGeom>
        </p:spPr>
        <p:txBody>
          <a:bodyPr vert="horz" lIns="91440" tIns="45720" rIns="91440" bIns="45720" rtlCol="0" anchor="t" anchorCtr="0">
            <a:noAutofit/>
          </a:bodyPr>
          <a:lstStyle/>
          <a:p>
            <a:endParaRPr lang="en-US"/>
          </a:p>
        </p:txBody>
      </p:sp>
      <p:pic>
        <p:nvPicPr>
          <p:cNvPr id="4" name="Picture 3" descr="A picture containing icon&#10;&#10;Description automatically generated">
            <a:extLst>
              <a:ext uri="{FF2B5EF4-FFF2-40B4-BE49-F238E27FC236}">
                <a16:creationId xmlns:a16="http://schemas.microsoft.com/office/drawing/2014/main" id="{B66A3581-061B-435F-ACF3-D83FA95A91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7183" y="258951"/>
            <a:ext cx="1621322" cy="1191491"/>
          </a:xfrm>
          <a:prstGeom prst="rect">
            <a:avLst/>
          </a:prstGeom>
        </p:spPr>
      </p:pic>
      <p:pic>
        <p:nvPicPr>
          <p:cNvPr id="7" name="Picture 6">
            <a:extLst>
              <a:ext uri="{FF2B5EF4-FFF2-40B4-BE49-F238E27FC236}">
                <a16:creationId xmlns:a16="http://schemas.microsoft.com/office/drawing/2014/main" id="{4C309719-74EB-412A-A9E3-68DA18FDF2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711802" y="6317032"/>
            <a:ext cx="1264312" cy="338149"/>
          </a:xfrm>
          <a:prstGeom prst="rect">
            <a:avLst/>
          </a:prstGeom>
        </p:spPr>
      </p:pic>
    </p:spTree>
    <p:custDataLst>
      <p:tags r:id="rId3"/>
    </p:custDataLst>
    <p:extLst>
      <p:ext uri="{BB962C8B-B14F-4D97-AF65-F5344CB8AC3E}">
        <p14:creationId xmlns:p14="http://schemas.microsoft.com/office/powerpoint/2010/main" val="3184782550"/>
      </p:ext>
    </p:extLst>
  </p:cSld>
  <p:clrMap bg1="lt1" tx1="dk1" bg2="lt2" tx2="dk2" accent1="accent1" accent2="accent2" accent3="accent3" accent4="accent4" accent5="accent5" accent6="accent6" hlink="hlink" folHlink="folHlink"/>
  <p:sldLayoutIdLst>
    <p:sldLayoutId id="2147483745" r:id="rId1"/>
  </p:sldLayoutIdLst>
  <p:transition>
    <p:fade/>
  </p:transition>
  <p:hf hdr="0" ftr="0" dt="0"/>
  <p:txStyles>
    <p:titleStyle>
      <a:lvl1pPr algn="l" defTabSz="914400" rtl="0" eaLnBrk="1" latinLnBrk="0" hangingPunct="1">
        <a:lnSpc>
          <a:spcPct val="90000"/>
        </a:lnSpc>
        <a:spcBef>
          <a:spcPct val="0"/>
        </a:spcBef>
        <a:buNone/>
        <a:defRPr sz="3600" b="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11.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hyperlink" Target="https://www.magellanoflouisiana.com/for-providers/provider-toolkit/regional-wraparound-agencies/"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227978-06FC-ABC1-A671-7AEF8DF3679A}"/>
              </a:ext>
            </a:extLst>
          </p:cNvPr>
          <p:cNvSpPr txBox="1"/>
          <p:nvPr/>
        </p:nvSpPr>
        <p:spPr>
          <a:xfrm>
            <a:off x="289009" y="1840192"/>
            <a:ext cx="6409965" cy="1756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600"/>
              </a:lnSpc>
            </a:pPr>
            <a:r>
              <a:rPr lang="en-US" sz="4400" dirty="0">
                <a:solidFill>
                  <a:srgbClr val="FFFFFF"/>
                </a:solidFill>
              </a:rPr>
              <a:t>Louisiana Coordinated System of Care</a:t>
            </a:r>
          </a:p>
        </p:txBody>
      </p:sp>
      <p:sp>
        <p:nvSpPr>
          <p:cNvPr id="4" name="TextBox 3">
            <a:extLst>
              <a:ext uri="{FF2B5EF4-FFF2-40B4-BE49-F238E27FC236}">
                <a16:creationId xmlns:a16="http://schemas.microsoft.com/office/drawing/2014/main" id="{5AE82C55-1B4F-9E18-17A2-6D419C905172}"/>
              </a:ext>
            </a:extLst>
          </p:cNvPr>
          <p:cNvSpPr txBox="1"/>
          <p:nvPr/>
        </p:nvSpPr>
        <p:spPr>
          <a:xfrm>
            <a:off x="518219" y="4628749"/>
            <a:ext cx="4218038" cy="646331"/>
          </a:xfrm>
          <a:prstGeom prst="rect">
            <a:avLst/>
          </a:prstGeom>
          <a:noFill/>
        </p:spPr>
        <p:txBody>
          <a:bodyPr wrap="square" rtlCol="0">
            <a:spAutoFit/>
          </a:bodyPr>
          <a:lstStyle/>
          <a:p>
            <a:r>
              <a:rPr lang="en-US" i="1" dirty="0">
                <a:solidFill>
                  <a:schemeClr val="bg1"/>
                </a:solidFill>
              </a:rPr>
              <a:t>Provider Billing – Youth Mobile Crisis and Community Brief Crisis Support</a:t>
            </a:r>
          </a:p>
        </p:txBody>
      </p:sp>
      <p:cxnSp>
        <p:nvCxnSpPr>
          <p:cNvPr id="5" name="Straight Connector 4">
            <a:extLst>
              <a:ext uri="{FF2B5EF4-FFF2-40B4-BE49-F238E27FC236}">
                <a16:creationId xmlns:a16="http://schemas.microsoft.com/office/drawing/2014/main" id="{6FB5CB48-4203-5C12-ECF8-F2779EC8F410}"/>
              </a:ext>
            </a:extLst>
          </p:cNvPr>
          <p:cNvCxnSpPr>
            <a:cxnSpLocks/>
          </p:cNvCxnSpPr>
          <p:nvPr/>
        </p:nvCxnSpPr>
        <p:spPr>
          <a:xfrm>
            <a:off x="597732" y="4261005"/>
            <a:ext cx="5083579"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935DD54-F7A3-D1D9-2E78-653F85618E88}"/>
              </a:ext>
            </a:extLst>
          </p:cNvPr>
          <p:cNvPicPr>
            <a:picLocks noChangeAspect="1"/>
          </p:cNvPicPr>
          <p:nvPr/>
        </p:nvPicPr>
        <p:blipFill>
          <a:blip r:embed="rId4"/>
          <a:stretch>
            <a:fillRect/>
          </a:stretch>
        </p:blipFill>
        <p:spPr>
          <a:xfrm>
            <a:off x="5569527" y="1"/>
            <a:ext cx="6840720" cy="6858000"/>
          </a:xfrm>
          <a:prstGeom prst="rect">
            <a:avLst/>
          </a:prstGeom>
        </p:spPr>
      </p:pic>
    </p:spTree>
    <p:custDataLst>
      <p:tags r:id="rId1"/>
    </p:custDataLst>
    <p:extLst>
      <p:ext uri="{BB962C8B-B14F-4D97-AF65-F5344CB8AC3E}">
        <p14:creationId xmlns:p14="http://schemas.microsoft.com/office/powerpoint/2010/main" val="140407232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FA84B-AB6D-F828-76B5-7F7CB30AA485}"/>
              </a:ext>
            </a:extLst>
          </p:cNvPr>
          <p:cNvSpPr>
            <a:spLocks noGrp="1"/>
          </p:cNvSpPr>
          <p:nvPr>
            <p:ph type="sldNum" sz="quarter" idx="12"/>
          </p:nvPr>
        </p:nvSpPr>
        <p:spPr/>
        <p:txBody>
          <a:bodyPr/>
          <a:lstStyle/>
          <a:p>
            <a:fld id="{BC8AEE7E-FAD4-4EE3-9D98-D5CFF485C706}" type="slidenum">
              <a:rPr lang="en-US" smtClean="0"/>
              <a:t>10</a:t>
            </a:fld>
            <a:endParaRPr lang="en-US"/>
          </a:p>
        </p:txBody>
      </p:sp>
      <p:sp>
        <p:nvSpPr>
          <p:cNvPr id="4" name="Title 3">
            <a:extLst>
              <a:ext uri="{FF2B5EF4-FFF2-40B4-BE49-F238E27FC236}">
                <a16:creationId xmlns:a16="http://schemas.microsoft.com/office/drawing/2014/main" id="{1BD21FC7-B396-54D3-1D9B-8309DBB12660}"/>
              </a:ext>
            </a:extLst>
          </p:cNvPr>
          <p:cNvSpPr>
            <a:spLocks noGrp="1"/>
          </p:cNvSpPr>
          <p:nvPr>
            <p:ph type="title"/>
          </p:nvPr>
        </p:nvSpPr>
        <p:spPr/>
        <p:txBody>
          <a:bodyPr/>
          <a:lstStyle/>
          <a:p>
            <a:r>
              <a:rPr lang="en-US" sz="3600"/>
              <a:t>Claims requirements</a:t>
            </a:r>
          </a:p>
        </p:txBody>
      </p:sp>
      <p:sp>
        <p:nvSpPr>
          <p:cNvPr id="6" name="Rectangle 5">
            <a:extLst>
              <a:ext uri="{FF2B5EF4-FFF2-40B4-BE49-F238E27FC236}">
                <a16:creationId xmlns:a16="http://schemas.microsoft.com/office/drawing/2014/main" id="{84C2A6F5-A98C-A431-EEF6-9B74E0D42779}"/>
              </a:ext>
            </a:extLst>
          </p:cNvPr>
          <p:cNvSpPr/>
          <p:nvPr/>
        </p:nvSpPr>
        <p:spPr>
          <a:xfrm>
            <a:off x="0" y="1827857"/>
            <a:ext cx="12192000" cy="3941176"/>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5A757C-4CE3-7D5F-4167-4FBD21D0844D}"/>
              </a:ext>
            </a:extLst>
          </p:cNvPr>
          <p:cNvSpPr txBox="1"/>
          <p:nvPr/>
        </p:nvSpPr>
        <p:spPr>
          <a:xfrm>
            <a:off x="-1" y="1280626"/>
            <a:ext cx="12192000" cy="677108"/>
          </a:xfrm>
          <a:prstGeom prst="rect">
            <a:avLst/>
          </a:prstGeom>
          <a:noFill/>
        </p:spPr>
        <p:txBody>
          <a:bodyPr wrap="square" rtlCol="0">
            <a:spAutoFit/>
          </a:bodyPr>
          <a:lstStyle/>
          <a:p>
            <a:pPr marL="0" marR="0" algn="ctr">
              <a:spcBef>
                <a:spcPts val="0"/>
              </a:spcBef>
              <a:spcAft>
                <a:spcPts val="0"/>
              </a:spcAft>
            </a:pPr>
            <a:r>
              <a:rPr lang="en-US" sz="2000" b="1" dirty="0">
                <a:solidFill>
                  <a:srgbClr val="BC0D83"/>
                </a:solidFill>
                <a:effectLst/>
                <a:latin typeface="Calibri" panose="020F0502020204030204" pitchFamily="34" charset="0"/>
                <a:ea typeface="Times New Roman" panose="02020603050405020304" pitchFamily="18" charset="0"/>
                <a:cs typeface="Calibri" panose="020F0502020204030204" pitchFamily="34" charset="0"/>
              </a:rPr>
              <a:t>Submit claims for reimbursement within the limits required by the state of Louisiana. </a:t>
            </a:r>
          </a:p>
          <a:p>
            <a:pPr marL="0" marR="0" algn="ctr">
              <a:spcBef>
                <a:spcPts val="0"/>
              </a:spcBef>
              <a:spcAft>
                <a:spcPts val="0"/>
              </a:spcAft>
            </a:pPr>
            <a:endParaRPr lang="en-US" dirty="0">
              <a:effectLst/>
              <a:latin typeface="Calibri" panose="020F0502020204030204" pitchFamily="34" charset="0"/>
              <a:ea typeface="MS PGothic" panose="020B0600070205080204" pitchFamily="34" charset="-128"/>
              <a:cs typeface="Arial" panose="020B0604020202020204" pitchFamily="34" charset="0"/>
            </a:endParaRPr>
          </a:p>
        </p:txBody>
      </p:sp>
      <p:sp>
        <p:nvSpPr>
          <p:cNvPr id="9" name="TextBox 8">
            <a:extLst>
              <a:ext uri="{FF2B5EF4-FFF2-40B4-BE49-F238E27FC236}">
                <a16:creationId xmlns:a16="http://schemas.microsoft.com/office/drawing/2014/main" id="{C599CEBC-25F9-B68C-D3BB-685CCA0FBE0D}"/>
              </a:ext>
            </a:extLst>
          </p:cNvPr>
          <p:cNvSpPr txBox="1"/>
          <p:nvPr/>
        </p:nvSpPr>
        <p:spPr>
          <a:xfrm>
            <a:off x="-1" y="5922021"/>
            <a:ext cx="12192000" cy="677108"/>
          </a:xfrm>
          <a:prstGeom prst="rect">
            <a:avLst/>
          </a:prstGeom>
          <a:noFill/>
        </p:spPr>
        <p:txBody>
          <a:bodyPr wrap="square" rtlCol="0">
            <a:spAutoFit/>
          </a:bodyPr>
          <a:lstStyle/>
          <a:p>
            <a:pPr marR="0" algn="ctr">
              <a:spcBef>
                <a:spcPts val="0"/>
              </a:spcBef>
              <a:spcAft>
                <a:spcPts val="0"/>
              </a:spcAft>
            </a:pPr>
            <a:r>
              <a:rPr lang="en-US" sz="2000" b="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You must submit clean claims </a:t>
            </a:r>
            <a:r>
              <a:rPr lang="en-US" sz="2000" b="1" i="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within 90 calendar days </a:t>
            </a:r>
            <a:r>
              <a:rPr lang="en-US" sz="2000" b="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of the date of service or discharge.</a:t>
            </a:r>
          </a:p>
          <a:p>
            <a:pPr marL="342900" marR="0" indent="-342900">
              <a:spcBef>
                <a:spcPts val="0"/>
              </a:spcBef>
              <a:spcAft>
                <a:spcPts val="0"/>
              </a:spcAft>
            </a:pPr>
            <a:endParaRPr lang="en-US">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 Placeholder 28">
            <a:extLst>
              <a:ext uri="{FF2B5EF4-FFF2-40B4-BE49-F238E27FC236}">
                <a16:creationId xmlns:a16="http://schemas.microsoft.com/office/drawing/2014/main" id="{B99526D1-7EA9-D85C-FF9D-585D2050AC6E}"/>
              </a:ext>
            </a:extLst>
          </p:cNvPr>
          <p:cNvSpPr txBox="1">
            <a:spLocks/>
          </p:cNvSpPr>
          <p:nvPr/>
        </p:nvSpPr>
        <p:spPr>
          <a:xfrm>
            <a:off x="159879" y="1891942"/>
            <a:ext cx="11872241" cy="4424322"/>
          </a:xfrm>
          <a:prstGeom prst="rect">
            <a:avLst/>
          </a:prstGeom>
          <a:solidFill>
            <a:schemeClr val="accent5">
              <a:lumMod val="20000"/>
              <a:lumOff val="80000"/>
            </a:schemeClr>
          </a:solidFill>
        </p:spPr>
        <p:txBody>
          <a:bodyPr anchor="t"/>
          <a:lstStyle>
            <a:lvl1pPr marL="0" indent="0" algn="l" defTabSz="914400" rtl="0" eaLnBrk="1" latinLnBrk="0" hangingPunct="1">
              <a:lnSpc>
                <a:spcPct val="100000"/>
              </a:lnSpc>
              <a:spcBef>
                <a:spcPts val="1200"/>
              </a:spcBef>
              <a:buClr>
                <a:schemeClr val="accent2"/>
              </a:buClr>
              <a:buFontTx/>
              <a:buNone/>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400"/>
              </a:spcBef>
              <a:buClr>
                <a:prstClr val="white"/>
              </a:buClr>
              <a:buBlip>
                <a:blip r:embed="rId4">
                  <a:extLst>
                    <a:ext uri="{96DAC541-7B7A-43D3-8B79-37D633B846F1}">
                      <asvg:svgBlip xmlns:asvg="http://schemas.microsoft.com/office/drawing/2016/SVG/main" r:embed="rId5"/>
                    </a:ext>
                  </a:extLst>
                </a:blip>
              </a:buBlip>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Bill using your contracted Taxpayer Identification Number.</a:t>
            </a:r>
          </a:p>
          <a:p>
            <a:pPr marL="342900" indent="-342900">
              <a:spcBef>
                <a:spcPts val="2400"/>
              </a:spcBef>
              <a:buClr>
                <a:prstClr val="white"/>
              </a:buClr>
              <a:buBlip>
                <a:blip r:embed="rId4">
                  <a:extLst>
                    <a:ext uri="{96DAC541-7B7A-43D3-8B79-37D633B846F1}">
                      <asvg:svgBlip xmlns:asvg="http://schemas.microsoft.com/office/drawing/2016/SVG/main" r:embed="rId5"/>
                    </a:ext>
                  </a:extLst>
                </a:blip>
              </a:buBlip>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Submit claims with agency NPI as the billing provider and licensed or unlicensed staff NPI as the rendering provider.</a:t>
            </a:r>
          </a:p>
          <a:p>
            <a:pPr marL="342900" indent="-342900">
              <a:spcBef>
                <a:spcPts val="2400"/>
              </a:spcBef>
              <a:buClr>
                <a:prstClr val="white"/>
              </a:buClr>
              <a:buBlip>
                <a:blip r:embed="rId4">
                  <a:extLst>
                    <a:ext uri="{96DAC541-7B7A-43D3-8B79-37D633B846F1}">
                      <asvg:svgBlip xmlns:asvg="http://schemas.microsoft.com/office/drawing/2016/SVG/main" r:embed="rId5"/>
                    </a:ext>
                  </a:extLst>
                </a:blip>
              </a:buBlip>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Maintain up-to-date roster staff to avoid claim processing delays and/or denials.</a:t>
            </a:r>
          </a:p>
          <a:p>
            <a:pPr marL="342900" indent="-342900">
              <a:spcBef>
                <a:spcPts val="2400"/>
              </a:spcBef>
              <a:buClr>
                <a:prstClr val="white"/>
              </a:buClr>
              <a:buBlip>
                <a:blip r:embed="rId4">
                  <a:extLst>
                    <a:ext uri="{96DAC541-7B7A-43D3-8B79-37D633B846F1}">
                      <asvg:svgBlip xmlns:asvg="http://schemas.microsoft.com/office/drawing/2016/SVG/main" r:embed="rId5"/>
                    </a:ext>
                  </a:extLst>
                </a:blip>
              </a:buBlip>
              <a:defRPr/>
            </a:pPr>
            <a:r>
              <a:rPr lang="en-US" sz="2000" kern="100" dirty="0">
                <a:latin typeface="Calibri" panose="020F0502020204030204" pitchFamily="34" charset="0"/>
                <a:ea typeface="Calibri" panose="020F0502020204030204" pitchFamily="34" charset="0"/>
                <a:cs typeface="Times New Roman" panose="02020603050405020304" pitchFamily="18" charset="0"/>
              </a:rPr>
              <a:t>When submitting claims for services conducted via telehealth be sure to submit the claim with the place of service 10 when the youth is in the home or 02 when the youth is in a location other than home. Telehealth modifier 95 is required.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2400"/>
              </a:spcBef>
              <a:buClr>
                <a:prstClr val="white"/>
              </a:buClr>
              <a:buBlip>
                <a:blip r:embed="rId4">
                  <a:extLst>
                    <a:ext uri="{96DAC541-7B7A-43D3-8B79-37D633B846F1}">
                      <asvg:svgBlip xmlns:asvg="http://schemas.microsoft.com/office/drawing/2016/SVG/main" r:embed="rId5"/>
                    </a:ext>
                  </a:extLst>
                </a:blip>
              </a:buBlip>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Hold the youth harmless and not bill the youth for any amount, including the difference between Magellan’s reimbursement amount and your standard rate. This practice is called balance billing and is prohibited.</a:t>
            </a:r>
          </a:p>
          <a:p>
            <a:pPr>
              <a:spcBef>
                <a:spcPts val="2400"/>
              </a:spcBef>
              <a:buClr>
                <a:prstClr val="white"/>
              </a:buClr>
              <a:defRPr/>
            </a:pPr>
            <a:endParaRPr lang="en-US" sz="2400" b="0" i="0" dirty="0">
              <a:solidFill>
                <a:srgbClr val="000000"/>
              </a:solidFill>
              <a:effectLst/>
            </a:endParaRPr>
          </a:p>
        </p:txBody>
      </p:sp>
    </p:spTree>
    <p:custDataLst>
      <p:tags r:id="rId1"/>
    </p:custDataLst>
    <p:extLst>
      <p:ext uri="{BB962C8B-B14F-4D97-AF65-F5344CB8AC3E}">
        <p14:creationId xmlns:p14="http://schemas.microsoft.com/office/powerpoint/2010/main" val="23466130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FA84B-AB6D-F828-76B5-7F7CB30AA485}"/>
              </a:ext>
            </a:extLst>
          </p:cNvPr>
          <p:cNvSpPr>
            <a:spLocks noGrp="1"/>
          </p:cNvSpPr>
          <p:nvPr>
            <p:ph type="sldNum" sz="quarter" idx="12"/>
          </p:nvPr>
        </p:nvSpPr>
        <p:spPr/>
        <p:txBody>
          <a:bodyPr/>
          <a:lstStyle/>
          <a:p>
            <a:fld id="{BC8AEE7E-FAD4-4EE3-9D98-D5CFF485C706}" type="slidenum">
              <a:rPr lang="en-US" smtClean="0"/>
              <a:t>11</a:t>
            </a:fld>
            <a:endParaRPr lang="en-US"/>
          </a:p>
        </p:txBody>
      </p:sp>
      <p:sp>
        <p:nvSpPr>
          <p:cNvPr id="4" name="Title 3">
            <a:extLst>
              <a:ext uri="{FF2B5EF4-FFF2-40B4-BE49-F238E27FC236}">
                <a16:creationId xmlns:a16="http://schemas.microsoft.com/office/drawing/2014/main" id="{1BD21FC7-B396-54D3-1D9B-8309DBB12660}"/>
              </a:ext>
            </a:extLst>
          </p:cNvPr>
          <p:cNvSpPr>
            <a:spLocks noGrp="1"/>
          </p:cNvSpPr>
          <p:nvPr>
            <p:ph type="title"/>
          </p:nvPr>
        </p:nvSpPr>
        <p:spPr/>
        <p:txBody>
          <a:bodyPr/>
          <a:lstStyle/>
          <a:p>
            <a:r>
              <a:rPr lang="en-US" sz="3600"/>
              <a:t>Clean claims</a:t>
            </a:r>
          </a:p>
        </p:txBody>
      </p:sp>
      <p:sp>
        <p:nvSpPr>
          <p:cNvPr id="3" name="TextBox 2">
            <a:extLst>
              <a:ext uri="{FF2B5EF4-FFF2-40B4-BE49-F238E27FC236}">
                <a16:creationId xmlns:a16="http://schemas.microsoft.com/office/drawing/2014/main" id="{537F9700-B25D-33C4-9769-169CF3429CA1}"/>
              </a:ext>
            </a:extLst>
          </p:cNvPr>
          <p:cNvSpPr txBox="1"/>
          <p:nvPr/>
        </p:nvSpPr>
        <p:spPr>
          <a:xfrm>
            <a:off x="273272" y="1267531"/>
            <a:ext cx="7647913" cy="523220"/>
          </a:xfrm>
          <a:prstGeom prst="rect">
            <a:avLst/>
          </a:prstGeom>
          <a:noFill/>
        </p:spPr>
        <p:txBody>
          <a:bodyPr wrap="square" rtlCol="0">
            <a:spAutoFit/>
          </a:bodyPr>
          <a:lstStyle/>
          <a:p>
            <a:pPr marL="0" marR="0">
              <a:spcBef>
                <a:spcPts val="0"/>
              </a:spcBef>
              <a:spcAft>
                <a:spcPts val="0"/>
              </a:spcAft>
            </a:pPr>
            <a:r>
              <a:rPr lang="en-US" sz="2800" b="1">
                <a:latin typeface="Calibri" panose="020F0502020204030204" pitchFamily="34" charset="0"/>
                <a:ea typeface="MS PGothic" panose="020B0600070205080204" pitchFamily="34" charset="-128"/>
                <a:cs typeface="Calibri" panose="020F0502020204030204" pitchFamily="34" charset="0"/>
              </a:rPr>
              <a:t>When submitting a claim, consider the following: </a:t>
            </a:r>
            <a:endParaRPr lang="en-US" sz="2800">
              <a:effectLst/>
              <a:latin typeface="Calibri" panose="020F0502020204030204" pitchFamily="34" charset="0"/>
              <a:ea typeface="MS PGothic" panose="020B0600070205080204" pitchFamily="34" charset="-128"/>
              <a:cs typeface="Arial" panose="020B0604020202020204" pitchFamily="34" charset="0"/>
            </a:endParaRPr>
          </a:p>
        </p:txBody>
      </p:sp>
      <p:pic>
        <p:nvPicPr>
          <p:cNvPr id="10" name="Picture 9" descr="Businesswoman attending online meeting">
            <a:extLst>
              <a:ext uri="{FF2B5EF4-FFF2-40B4-BE49-F238E27FC236}">
                <a16:creationId xmlns:a16="http://schemas.microsoft.com/office/drawing/2014/main" id="{C5990E5A-BB4C-FF8E-E846-6D2646DEB99E}"/>
              </a:ext>
            </a:extLst>
          </p:cNvPr>
          <p:cNvPicPr>
            <a:picLocks noChangeAspect="1"/>
          </p:cNvPicPr>
          <p:nvPr/>
        </p:nvPicPr>
        <p:blipFill>
          <a:blip r:embed="rId4" cstate="print">
            <a:extLst>
              <a:ext uri="{28A0092B-C50C-407E-A947-70E740481C1C}">
                <a14:useLocalDpi xmlns:a14="http://schemas.microsoft.com/office/drawing/2010/main" val="0"/>
              </a:ext>
            </a:extLst>
          </a:blip>
          <a:srcRect l="16667" r="16667"/>
          <a:stretch/>
        </p:blipFill>
        <p:spPr>
          <a:xfrm>
            <a:off x="7575330" y="1531084"/>
            <a:ext cx="3719945" cy="3719945"/>
          </a:xfrm>
          <a:prstGeom prst="ellipse">
            <a:avLst/>
          </a:prstGeom>
        </p:spPr>
      </p:pic>
      <p:pic>
        <p:nvPicPr>
          <p:cNvPr id="8" name="Graphic 7" descr="Circle with left arrow with solid fill">
            <a:extLst>
              <a:ext uri="{FF2B5EF4-FFF2-40B4-BE49-F238E27FC236}">
                <a16:creationId xmlns:a16="http://schemas.microsoft.com/office/drawing/2014/main" id="{9BBC3B2C-4E1A-A73F-695D-074F90A6E1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1681017" y="2071413"/>
            <a:ext cx="614219" cy="614219"/>
          </a:xfrm>
          <a:prstGeom prst="rect">
            <a:avLst/>
          </a:prstGeom>
        </p:spPr>
      </p:pic>
      <p:pic>
        <p:nvPicPr>
          <p:cNvPr id="9" name="Graphic 8" descr="Circle with left arrow with solid fill">
            <a:extLst>
              <a:ext uri="{FF2B5EF4-FFF2-40B4-BE49-F238E27FC236}">
                <a16:creationId xmlns:a16="http://schemas.microsoft.com/office/drawing/2014/main" id="{48A76E41-838D-D159-4733-882A3D5CD0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1681017" y="3087202"/>
            <a:ext cx="614219" cy="614219"/>
          </a:xfrm>
          <a:prstGeom prst="rect">
            <a:avLst/>
          </a:prstGeom>
        </p:spPr>
      </p:pic>
      <p:pic>
        <p:nvPicPr>
          <p:cNvPr id="12" name="Graphic 11" descr="Circle with left arrow with solid fill">
            <a:extLst>
              <a:ext uri="{FF2B5EF4-FFF2-40B4-BE49-F238E27FC236}">
                <a16:creationId xmlns:a16="http://schemas.microsoft.com/office/drawing/2014/main" id="{CF3B69D6-E952-0719-1AC4-CD6B41C547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a:off x="1681017" y="4037220"/>
            <a:ext cx="614219" cy="614219"/>
          </a:xfrm>
          <a:prstGeom prst="rect">
            <a:avLst/>
          </a:prstGeom>
        </p:spPr>
      </p:pic>
      <p:pic>
        <p:nvPicPr>
          <p:cNvPr id="13" name="Graphic 12" descr="Circle with left arrow with solid fill">
            <a:extLst>
              <a:ext uri="{FF2B5EF4-FFF2-40B4-BE49-F238E27FC236}">
                <a16:creationId xmlns:a16="http://schemas.microsoft.com/office/drawing/2014/main" id="{EAC6DE6E-7228-74DF-0542-CDBDC9D3C7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681017" y="4976250"/>
            <a:ext cx="614219" cy="614219"/>
          </a:xfrm>
          <a:prstGeom prst="rect">
            <a:avLst/>
          </a:prstGeom>
        </p:spPr>
      </p:pic>
      <p:sp>
        <p:nvSpPr>
          <p:cNvPr id="14" name="TextBox 13">
            <a:extLst>
              <a:ext uri="{FF2B5EF4-FFF2-40B4-BE49-F238E27FC236}">
                <a16:creationId xmlns:a16="http://schemas.microsoft.com/office/drawing/2014/main" id="{FBDF32D8-9103-31D3-269F-0673AEFD3252}"/>
              </a:ext>
            </a:extLst>
          </p:cNvPr>
          <p:cNvSpPr txBox="1"/>
          <p:nvPr/>
        </p:nvSpPr>
        <p:spPr>
          <a:xfrm>
            <a:off x="2484581" y="2198742"/>
            <a:ext cx="4558350" cy="400110"/>
          </a:xfrm>
          <a:prstGeom prst="rect">
            <a:avLst/>
          </a:prstGeom>
          <a:noFill/>
        </p:spPr>
        <p:txBody>
          <a:bodyPr wrap="square" rtlCol="0">
            <a:spAutoFit/>
          </a:bodyPr>
          <a:lstStyle/>
          <a:p>
            <a:pPr algn="l" fontAlgn="base"/>
            <a:r>
              <a:rPr lang="en-US" sz="2000" b="0" i="0" dirty="0">
                <a:solidFill>
                  <a:srgbClr val="000000"/>
                </a:solidFill>
                <a:effectLst/>
                <a:latin typeface="var(--font-family-body)"/>
              </a:rPr>
              <a:t>Am I submitting claims correctly? </a:t>
            </a:r>
          </a:p>
        </p:txBody>
      </p:sp>
      <p:sp>
        <p:nvSpPr>
          <p:cNvPr id="15" name="TextBox 14">
            <a:extLst>
              <a:ext uri="{FF2B5EF4-FFF2-40B4-BE49-F238E27FC236}">
                <a16:creationId xmlns:a16="http://schemas.microsoft.com/office/drawing/2014/main" id="{E262BB73-040B-7E12-BBBB-588F1F33F4E5}"/>
              </a:ext>
            </a:extLst>
          </p:cNvPr>
          <p:cNvSpPr txBox="1"/>
          <p:nvPr/>
        </p:nvSpPr>
        <p:spPr>
          <a:xfrm>
            <a:off x="2484581" y="3177991"/>
            <a:ext cx="4558350" cy="400110"/>
          </a:xfrm>
          <a:prstGeom prst="rect">
            <a:avLst/>
          </a:prstGeom>
          <a:noFill/>
        </p:spPr>
        <p:txBody>
          <a:bodyPr wrap="square" rtlCol="0">
            <a:spAutoFit/>
          </a:bodyPr>
          <a:lstStyle/>
          <a:p>
            <a:pPr algn="l" fontAlgn="base"/>
            <a:r>
              <a:rPr lang="en-US" sz="2000" b="0" i="0" dirty="0">
                <a:solidFill>
                  <a:srgbClr val="000000"/>
                </a:solidFill>
                <a:effectLst/>
                <a:latin typeface="var(--font-family-body)"/>
              </a:rPr>
              <a:t>Am I submitting claims timely?</a:t>
            </a:r>
          </a:p>
        </p:txBody>
      </p:sp>
      <p:sp>
        <p:nvSpPr>
          <p:cNvPr id="16" name="TextBox 15">
            <a:extLst>
              <a:ext uri="{FF2B5EF4-FFF2-40B4-BE49-F238E27FC236}">
                <a16:creationId xmlns:a16="http://schemas.microsoft.com/office/drawing/2014/main" id="{1D935438-223E-BA33-8499-40039C370B3D}"/>
              </a:ext>
            </a:extLst>
          </p:cNvPr>
          <p:cNvSpPr txBox="1"/>
          <p:nvPr/>
        </p:nvSpPr>
        <p:spPr>
          <a:xfrm>
            <a:off x="2484581" y="4121640"/>
            <a:ext cx="4558350" cy="400110"/>
          </a:xfrm>
          <a:prstGeom prst="rect">
            <a:avLst/>
          </a:prstGeom>
          <a:noFill/>
        </p:spPr>
        <p:txBody>
          <a:bodyPr wrap="square" rtlCol="0">
            <a:spAutoFit/>
          </a:bodyPr>
          <a:lstStyle/>
          <a:p>
            <a:pPr algn="l" fontAlgn="base"/>
            <a:r>
              <a:rPr lang="en-US" sz="2000" b="0" i="0" dirty="0">
                <a:solidFill>
                  <a:srgbClr val="000000"/>
                </a:solidFill>
                <a:effectLst/>
                <a:latin typeface="var(--font-family-body)"/>
              </a:rPr>
              <a:t>Did I verify youth eligibility?</a:t>
            </a:r>
          </a:p>
        </p:txBody>
      </p:sp>
      <p:sp>
        <p:nvSpPr>
          <p:cNvPr id="17" name="TextBox 16">
            <a:extLst>
              <a:ext uri="{FF2B5EF4-FFF2-40B4-BE49-F238E27FC236}">
                <a16:creationId xmlns:a16="http://schemas.microsoft.com/office/drawing/2014/main" id="{B5AC3E71-F0B2-EF7E-F061-AC69BB4A4160}"/>
              </a:ext>
            </a:extLst>
          </p:cNvPr>
          <p:cNvSpPr txBox="1"/>
          <p:nvPr/>
        </p:nvSpPr>
        <p:spPr>
          <a:xfrm>
            <a:off x="2484581" y="5036040"/>
            <a:ext cx="4558350" cy="707886"/>
          </a:xfrm>
          <a:prstGeom prst="rect">
            <a:avLst/>
          </a:prstGeom>
          <a:noFill/>
        </p:spPr>
        <p:txBody>
          <a:bodyPr wrap="square" rtlCol="0">
            <a:spAutoFit/>
          </a:bodyPr>
          <a:lstStyle/>
          <a:p>
            <a:pPr algn="l" fontAlgn="base"/>
            <a:r>
              <a:rPr lang="en-US" sz="2000" b="0" i="0" dirty="0">
                <a:solidFill>
                  <a:srgbClr val="000000"/>
                </a:solidFill>
                <a:effectLst/>
                <a:latin typeface="var(--font-family-body)"/>
              </a:rPr>
              <a:t>Do I have the correct service location? </a:t>
            </a:r>
            <a:br>
              <a:rPr lang="en-US" sz="2000" b="0" i="0" dirty="0">
                <a:solidFill>
                  <a:srgbClr val="000000"/>
                </a:solidFill>
                <a:effectLst/>
                <a:latin typeface="var(--font-family-body)"/>
              </a:rPr>
            </a:br>
            <a:r>
              <a:rPr lang="en-US" sz="2000" b="0" i="0" dirty="0">
                <a:solidFill>
                  <a:srgbClr val="000000"/>
                </a:solidFill>
                <a:effectLst/>
                <a:latin typeface="var(--font-family-body)"/>
              </a:rPr>
              <a:t>(rendering address and place of service) </a:t>
            </a:r>
          </a:p>
        </p:txBody>
      </p:sp>
    </p:spTree>
    <p:custDataLst>
      <p:tags r:id="rId1"/>
    </p:custDataLst>
    <p:extLst>
      <p:ext uri="{BB962C8B-B14F-4D97-AF65-F5344CB8AC3E}">
        <p14:creationId xmlns:p14="http://schemas.microsoft.com/office/powerpoint/2010/main" val="26526443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D1FFE-283E-D4D8-A92E-E6D028FEE18E}"/>
              </a:ext>
            </a:extLst>
          </p:cNvPr>
          <p:cNvSpPr>
            <a:spLocks noGrp="1"/>
          </p:cNvSpPr>
          <p:nvPr>
            <p:ph type="sldNum" sz="quarter" idx="12"/>
          </p:nvPr>
        </p:nvSpPr>
        <p:spPr/>
        <p:txBody>
          <a:bodyPr/>
          <a:lstStyle/>
          <a:p>
            <a:fld id="{D95DAC4C-17A6-4D39-B8BE-D404BDE8A79A}" type="slidenum">
              <a:rPr lang="en-US" smtClean="0"/>
              <a:t>12</a:t>
            </a:fld>
            <a:endParaRPr lang="en-US"/>
          </a:p>
        </p:txBody>
      </p:sp>
      <p:sp>
        <p:nvSpPr>
          <p:cNvPr id="3" name="Title 2">
            <a:extLst>
              <a:ext uri="{FF2B5EF4-FFF2-40B4-BE49-F238E27FC236}">
                <a16:creationId xmlns:a16="http://schemas.microsoft.com/office/drawing/2014/main" id="{7C7A73C2-529A-1A8A-4830-79F27D0F3699}"/>
              </a:ext>
            </a:extLst>
          </p:cNvPr>
          <p:cNvSpPr>
            <a:spLocks noGrp="1"/>
          </p:cNvSpPr>
          <p:nvPr>
            <p:ph type="title"/>
          </p:nvPr>
        </p:nvSpPr>
        <p:spPr/>
        <p:txBody>
          <a:bodyPr/>
          <a:lstStyle/>
          <a:p>
            <a:r>
              <a:rPr lang="en-US" sz="3600"/>
              <a:t>Claims questions</a:t>
            </a:r>
          </a:p>
        </p:txBody>
      </p:sp>
      <p:sp>
        <p:nvSpPr>
          <p:cNvPr id="4" name="TextBox 3">
            <a:extLst>
              <a:ext uri="{FF2B5EF4-FFF2-40B4-BE49-F238E27FC236}">
                <a16:creationId xmlns:a16="http://schemas.microsoft.com/office/drawing/2014/main" id="{AFD3E220-0199-EB2B-5995-D632C99EB26E}"/>
              </a:ext>
            </a:extLst>
          </p:cNvPr>
          <p:cNvSpPr txBox="1"/>
          <p:nvPr/>
        </p:nvSpPr>
        <p:spPr>
          <a:xfrm>
            <a:off x="868431" y="1597999"/>
            <a:ext cx="7006070" cy="1065676"/>
          </a:xfrm>
          <a:prstGeom prst="rect">
            <a:avLst/>
          </a:prstGeom>
          <a:noFill/>
        </p:spPr>
        <p:txBody>
          <a:bodyPr wrap="square" rtlCol="0">
            <a:spAutoFit/>
          </a:bodyPr>
          <a:lstStyle/>
          <a:p>
            <a:pPr marL="0" marR="0">
              <a:lnSpc>
                <a:spcPct val="107000"/>
              </a:lnSpc>
              <a:spcBef>
                <a:spcPts val="0"/>
              </a:spcBef>
              <a:spcAft>
                <a:spcPts val="800"/>
              </a:spcAft>
            </a:pPr>
            <a:r>
              <a:rPr lang="en-US" sz="20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Contact Magellan at 1-833-396-4310 if you are not certain which services require preauthorization, what your reimbursement rate is, or for any questions that you have concerning claims payment</a:t>
            </a:r>
            <a:r>
              <a:rPr lang="en-US" sz="18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6" name="Picture 5" descr="A group of paper with question marks on it&#10;&#10;Description automatically generated">
            <a:extLst>
              <a:ext uri="{FF2B5EF4-FFF2-40B4-BE49-F238E27FC236}">
                <a16:creationId xmlns:a16="http://schemas.microsoft.com/office/drawing/2014/main" id="{E2BB3B10-88C7-8828-1A1F-C2D62448A227}"/>
              </a:ext>
            </a:extLst>
          </p:cNvPr>
          <p:cNvPicPr>
            <a:picLocks noChangeAspect="1"/>
          </p:cNvPicPr>
          <p:nvPr/>
        </p:nvPicPr>
        <p:blipFill rotWithShape="1">
          <a:blip r:embed="rId4">
            <a:extLst>
              <a:ext uri="{28A0092B-C50C-407E-A947-70E740481C1C}">
                <a14:useLocalDpi xmlns:a14="http://schemas.microsoft.com/office/drawing/2010/main" val="0"/>
              </a:ext>
            </a:extLst>
          </a:blip>
          <a:srcRect l="23544" t="24618" r="10636"/>
          <a:stretch/>
        </p:blipFill>
        <p:spPr>
          <a:xfrm>
            <a:off x="7678057" y="1348339"/>
            <a:ext cx="4513943" cy="5169707"/>
          </a:xfrm>
          <a:prstGeom prst="rect">
            <a:avLst/>
          </a:prstGeom>
        </p:spPr>
      </p:pic>
      <p:pic>
        <p:nvPicPr>
          <p:cNvPr id="8" name="Graphic 7" descr="Badge Question Mark with solid fill">
            <a:extLst>
              <a:ext uri="{FF2B5EF4-FFF2-40B4-BE49-F238E27FC236}">
                <a16:creationId xmlns:a16="http://schemas.microsoft.com/office/drawing/2014/main" id="{212D16A2-25F7-D355-B89B-5004D97670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627" y="1637560"/>
            <a:ext cx="640080" cy="640080"/>
          </a:xfrm>
          <a:prstGeom prst="rect">
            <a:avLst/>
          </a:prstGeom>
        </p:spPr>
      </p:pic>
      <p:sp>
        <p:nvSpPr>
          <p:cNvPr id="10" name="TextBox 9">
            <a:extLst>
              <a:ext uri="{FF2B5EF4-FFF2-40B4-BE49-F238E27FC236}">
                <a16:creationId xmlns:a16="http://schemas.microsoft.com/office/drawing/2014/main" id="{8C177A7A-6718-A80B-83DF-288D6327F462}"/>
              </a:ext>
            </a:extLst>
          </p:cNvPr>
          <p:cNvSpPr txBox="1"/>
          <p:nvPr/>
        </p:nvSpPr>
        <p:spPr>
          <a:xfrm>
            <a:off x="868431" y="3599557"/>
            <a:ext cx="6336136" cy="2311402"/>
          </a:xfrm>
          <a:prstGeom prst="rect">
            <a:avLst/>
          </a:prstGeom>
          <a:noFill/>
        </p:spPr>
        <p:txBody>
          <a:bodyPr wrap="square">
            <a:spAutoFit/>
          </a:bodyPr>
          <a:lstStyle/>
          <a:p>
            <a:pPr marL="0" marR="0">
              <a:lnSpc>
                <a:spcPct val="107000"/>
              </a:lnSpc>
              <a:spcBef>
                <a:spcPts val="0"/>
              </a:spcBef>
              <a:spcAft>
                <a:spcPts val="800"/>
              </a:spcAft>
            </a:pPr>
            <a:r>
              <a:rPr lang="en-US" sz="20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Refund any overpayments by mailing a check and documentation of the youth identification number and date of service to:</a:t>
            </a:r>
          </a:p>
          <a:p>
            <a:pPr marL="0" marR="0" algn="ctr">
              <a:spcBef>
                <a:spcPts val="0"/>
              </a:spcBef>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Magellan Healthcare, Inc. Recoveries Lockbox</a:t>
            </a:r>
          </a:p>
          <a:p>
            <a:pPr marL="0" marR="0" algn="ctr">
              <a:spcBef>
                <a:spcPts val="0"/>
              </a:spcBef>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P.O. Box 785346</a:t>
            </a:r>
          </a:p>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Philadelphia, PA 19178-5346</a:t>
            </a:r>
            <a:endParaRPr lang="en-US" sz="2000" dirty="0"/>
          </a:p>
        </p:txBody>
      </p:sp>
      <p:pic>
        <p:nvPicPr>
          <p:cNvPr id="11" name="Graphic 10" descr="Badge Question Mark with solid fill">
            <a:extLst>
              <a:ext uri="{FF2B5EF4-FFF2-40B4-BE49-F238E27FC236}">
                <a16:creationId xmlns:a16="http://schemas.microsoft.com/office/drawing/2014/main" id="{6DE49B12-DA8A-143F-F72A-C1D8627793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417" y="3722985"/>
            <a:ext cx="640080" cy="640080"/>
          </a:xfrm>
          <a:prstGeom prst="rect">
            <a:avLst/>
          </a:prstGeom>
        </p:spPr>
      </p:pic>
    </p:spTree>
    <p:custDataLst>
      <p:tags r:id="rId1"/>
    </p:custDataLst>
    <p:extLst>
      <p:ext uri="{BB962C8B-B14F-4D97-AF65-F5344CB8AC3E}">
        <p14:creationId xmlns:p14="http://schemas.microsoft.com/office/powerpoint/2010/main" val="29871001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46AE73-D32C-6E55-D5BB-FE0F8BA75464}"/>
              </a:ext>
            </a:extLst>
          </p:cNvPr>
          <p:cNvSpPr/>
          <p:nvPr/>
        </p:nvSpPr>
        <p:spPr>
          <a:xfrm>
            <a:off x="0" y="834804"/>
            <a:ext cx="12192000" cy="3049176"/>
          </a:xfrm>
          <a:prstGeom prst="rect">
            <a:avLst/>
          </a:prstGeom>
          <a:solidFill>
            <a:srgbClr val="BC0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CD0247-E233-FFB9-EE8A-77737C7EF543}"/>
              </a:ext>
            </a:extLst>
          </p:cNvPr>
          <p:cNvSpPr/>
          <p:nvPr/>
        </p:nvSpPr>
        <p:spPr>
          <a:xfrm>
            <a:off x="0" y="3808824"/>
            <a:ext cx="12192000" cy="3049176"/>
          </a:xfrm>
          <a:prstGeom prst="rect">
            <a:avLst/>
          </a:prstGeom>
          <a:solidFill>
            <a:srgbClr val="C0D3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24459-6CB1-E850-4775-6B436B25CC52}"/>
              </a:ext>
            </a:extLst>
          </p:cNvPr>
          <p:cNvSpPr>
            <a:spLocks noGrp="1"/>
          </p:cNvSpPr>
          <p:nvPr>
            <p:ph type="title"/>
          </p:nvPr>
        </p:nvSpPr>
        <p:spPr/>
        <p:txBody>
          <a:bodyPr/>
          <a:lstStyle/>
          <a:p>
            <a:r>
              <a:rPr lang="en-US"/>
              <a:t>Magellan reimbursements </a:t>
            </a:r>
          </a:p>
        </p:txBody>
      </p:sp>
      <p:sp>
        <p:nvSpPr>
          <p:cNvPr id="4" name="TextBox 3">
            <a:extLst>
              <a:ext uri="{FF2B5EF4-FFF2-40B4-BE49-F238E27FC236}">
                <a16:creationId xmlns:a16="http://schemas.microsoft.com/office/drawing/2014/main" id="{EF3A03D3-DA1E-64B2-73E3-120FC3F78BB1}"/>
              </a:ext>
            </a:extLst>
          </p:cNvPr>
          <p:cNvSpPr txBox="1"/>
          <p:nvPr/>
        </p:nvSpPr>
        <p:spPr>
          <a:xfrm>
            <a:off x="4925959" y="4427385"/>
            <a:ext cx="6773517" cy="1569660"/>
          </a:xfrm>
          <a:prstGeom prst="rect">
            <a:avLst/>
          </a:prstGeom>
          <a:noFill/>
        </p:spPr>
        <p:txBody>
          <a:bodyPr wrap="square" rtlCol="0">
            <a:spAutoFit/>
          </a:bodyPr>
          <a:lstStyle/>
          <a:p>
            <a:r>
              <a:rPr kumimoji="0" lang="en-US" sz="2400" b="0" i="0" u="none" strike="noStrike" kern="10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Times New Roman" panose="02020603050405020304" pitchFamily="18" charset="0"/>
              </a:rPr>
              <a:t>The reimbursement schedule(s) is attached to your Magellan provider agreement. We will </a:t>
            </a:r>
            <a:r>
              <a:rPr lang="en-US" sz="2400"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process </a:t>
            </a:r>
            <a:r>
              <a:rPr kumimoji="0" lang="en-US" sz="2400" b="0" i="0" u="none" strike="noStrike" kern="10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Times New Roman" panose="02020603050405020304" pitchFamily="18" charset="0"/>
              </a:rPr>
              <a:t>your claims promptly and respond to your claims questions and help resolve issues</a:t>
            </a:r>
            <a:endParaRPr lang="en-US" sz="2400" dirty="0">
              <a:solidFill>
                <a:schemeClr val="accent1"/>
              </a:solidFill>
            </a:endParaRPr>
          </a:p>
        </p:txBody>
      </p:sp>
      <p:pic>
        <p:nvPicPr>
          <p:cNvPr id="6" name="Picture 5" descr="A person holding a pen and paper&#10;&#10;Description automatically generated">
            <a:extLst>
              <a:ext uri="{FF2B5EF4-FFF2-40B4-BE49-F238E27FC236}">
                <a16:creationId xmlns:a16="http://schemas.microsoft.com/office/drawing/2014/main" id="{C73F5FEB-1B11-524A-5A01-6ACC52EBD1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25" t="23492" b="3656"/>
          <a:stretch/>
        </p:blipFill>
        <p:spPr>
          <a:xfrm>
            <a:off x="-1" y="4070555"/>
            <a:ext cx="4433437" cy="2560320"/>
          </a:xfrm>
          <a:prstGeom prst="rect">
            <a:avLst/>
          </a:prstGeom>
        </p:spPr>
      </p:pic>
      <p:sp>
        <p:nvSpPr>
          <p:cNvPr id="8" name="TextBox 7">
            <a:extLst>
              <a:ext uri="{FF2B5EF4-FFF2-40B4-BE49-F238E27FC236}">
                <a16:creationId xmlns:a16="http://schemas.microsoft.com/office/drawing/2014/main" id="{5D157E55-37D0-8CF1-AEFF-B3ACBB80FE31}"/>
              </a:ext>
            </a:extLst>
          </p:cNvPr>
          <p:cNvSpPr txBox="1"/>
          <p:nvPr/>
        </p:nvSpPr>
        <p:spPr>
          <a:xfrm>
            <a:off x="145074" y="1089701"/>
            <a:ext cx="7613491" cy="244586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Magellan is committed to reimbursing our providers promptly and accurately in accordance with our contractual agreements. Magellan reimburses behavioral health, substance use treatment providers, and Mobile Crisis providers in accordance with reimbursement schedules for professional services.</a:t>
            </a:r>
          </a:p>
        </p:txBody>
      </p:sp>
      <p:pic>
        <p:nvPicPr>
          <p:cNvPr id="9" name="Picture 8">
            <a:extLst>
              <a:ext uri="{FF2B5EF4-FFF2-40B4-BE49-F238E27FC236}">
                <a16:creationId xmlns:a16="http://schemas.microsoft.com/office/drawing/2014/main" id="{1E9BFB4B-6330-4EE8-BB33-CCAB6ED8E651}"/>
              </a:ext>
            </a:extLst>
          </p:cNvPr>
          <p:cNvPicPr>
            <a:picLocks noChangeAspect="1"/>
          </p:cNvPicPr>
          <p:nvPr/>
        </p:nvPicPr>
        <p:blipFill>
          <a:blip r:embed="rId5" cstate="print">
            <a:extLst>
              <a:ext uri="{28A0092B-C50C-407E-A947-70E740481C1C}">
                <a14:useLocalDpi xmlns:a14="http://schemas.microsoft.com/office/drawing/2010/main" val="0"/>
              </a:ext>
            </a:extLst>
          </a:blip>
          <a:srcRect t="6687" b="6687"/>
          <a:stretch/>
        </p:blipFill>
        <p:spPr>
          <a:xfrm>
            <a:off x="7758565" y="943940"/>
            <a:ext cx="4433435" cy="2560320"/>
          </a:xfrm>
          <a:prstGeom prst="rect">
            <a:avLst/>
          </a:prstGeom>
        </p:spPr>
      </p:pic>
      <p:cxnSp>
        <p:nvCxnSpPr>
          <p:cNvPr id="15" name="Straight Connector 14">
            <a:extLst>
              <a:ext uri="{FF2B5EF4-FFF2-40B4-BE49-F238E27FC236}">
                <a16:creationId xmlns:a16="http://schemas.microsoft.com/office/drawing/2014/main" id="{98BD35A3-7FC5-F128-CDE3-BB51B3F84782}"/>
              </a:ext>
            </a:extLst>
          </p:cNvPr>
          <p:cNvCxnSpPr>
            <a:cxnSpLocks/>
          </p:cNvCxnSpPr>
          <p:nvPr/>
        </p:nvCxnSpPr>
        <p:spPr>
          <a:xfrm>
            <a:off x="-1" y="3796298"/>
            <a:ext cx="12192001" cy="0"/>
          </a:xfrm>
          <a:prstGeom prst="line">
            <a:avLst/>
          </a:prstGeom>
          <a:ln w="57150">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0702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8578F-F6C5-218D-FB5D-D647CBCFEEFB}"/>
              </a:ext>
            </a:extLst>
          </p:cNvPr>
          <p:cNvSpPr>
            <a:spLocks noGrp="1"/>
          </p:cNvSpPr>
          <p:nvPr>
            <p:ph type="ctrTitle"/>
          </p:nvPr>
        </p:nvSpPr>
        <p:spPr/>
        <p:txBody>
          <a:bodyPr/>
          <a:lstStyle/>
          <a:p>
            <a:r>
              <a:rPr lang="en-US" dirty="0">
                <a:latin typeface="+mj-lt"/>
              </a:rPr>
              <a:t>Authorizations</a:t>
            </a:r>
            <a:br>
              <a:rPr lang="en-US" dirty="0">
                <a:latin typeface="+mj-lt"/>
              </a:rPr>
            </a:br>
            <a:r>
              <a:rPr lang="en-US" dirty="0">
                <a:latin typeface="+mj-lt"/>
              </a:rPr>
              <a:t>and</a:t>
            </a:r>
            <a:br>
              <a:rPr lang="en-US" dirty="0">
                <a:latin typeface="+mj-lt"/>
              </a:rPr>
            </a:br>
            <a:r>
              <a:rPr lang="en-US" dirty="0">
                <a:latin typeface="+mj-lt"/>
              </a:rPr>
              <a:t>Submission of claims</a:t>
            </a:r>
          </a:p>
        </p:txBody>
      </p:sp>
      <p:sp>
        <p:nvSpPr>
          <p:cNvPr id="3" name="Slide Number Placeholder 2">
            <a:extLst>
              <a:ext uri="{FF2B5EF4-FFF2-40B4-BE49-F238E27FC236}">
                <a16:creationId xmlns:a16="http://schemas.microsoft.com/office/drawing/2014/main" id="{767D30D4-4A1F-3309-4321-1B1C529C5C21}"/>
              </a:ext>
            </a:extLst>
          </p:cNvPr>
          <p:cNvSpPr>
            <a:spLocks noGrp="1"/>
          </p:cNvSpPr>
          <p:nvPr>
            <p:ph type="sldNum" sz="quarter" idx="4294967295"/>
          </p:nvPr>
        </p:nvSpPr>
        <p:spPr>
          <a:xfrm>
            <a:off x="0" y="6303963"/>
            <a:ext cx="538163" cy="365125"/>
          </a:xfrm>
        </p:spPr>
        <p:txBody>
          <a:bodyPr/>
          <a:lstStyle/>
          <a:p>
            <a:fld id="{BC8AEE7E-FAD4-4EE3-9D98-D5CFF485C706}" type="slidenum">
              <a:rPr lang="en-US" smtClean="0"/>
              <a:pPr/>
              <a:t>2</a:t>
            </a:fld>
            <a:endParaRPr lang="en-US"/>
          </a:p>
        </p:txBody>
      </p:sp>
    </p:spTree>
    <p:extLst>
      <p:ext uri="{BB962C8B-B14F-4D97-AF65-F5344CB8AC3E}">
        <p14:creationId xmlns:p14="http://schemas.microsoft.com/office/powerpoint/2010/main" val="21853024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FA84B-AB6D-F828-76B5-7F7CB30AA485}"/>
              </a:ext>
            </a:extLst>
          </p:cNvPr>
          <p:cNvSpPr>
            <a:spLocks noGrp="1"/>
          </p:cNvSpPr>
          <p:nvPr>
            <p:ph type="sldNum" sz="quarter" idx="12"/>
          </p:nvPr>
        </p:nvSpPr>
        <p:spPr/>
        <p:txBody>
          <a:bodyPr/>
          <a:lstStyle/>
          <a:p>
            <a:fld id="{BC8AEE7E-FAD4-4EE3-9D98-D5CFF485C706}" type="slidenum">
              <a:rPr lang="en-US" smtClean="0"/>
              <a:t>3</a:t>
            </a:fld>
            <a:endParaRPr lang="en-US"/>
          </a:p>
        </p:txBody>
      </p:sp>
      <p:sp>
        <p:nvSpPr>
          <p:cNvPr id="3" name="Title 2">
            <a:extLst>
              <a:ext uri="{FF2B5EF4-FFF2-40B4-BE49-F238E27FC236}">
                <a16:creationId xmlns:a16="http://schemas.microsoft.com/office/drawing/2014/main" id="{E947CFDF-A4F4-4E82-BE2F-986C3D57F99E}"/>
              </a:ext>
            </a:extLst>
          </p:cNvPr>
          <p:cNvSpPr>
            <a:spLocks noGrp="1"/>
          </p:cNvSpPr>
          <p:nvPr>
            <p:ph type="title"/>
          </p:nvPr>
        </p:nvSpPr>
        <p:spPr>
          <a:xfrm>
            <a:off x="131799" y="241272"/>
            <a:ext cx="10573146" cy="1131147"/>
          </a:xfrm>
        </p:spPr>
        <p:txBody>
          <a:bodyPr/>
          <a:lstStyle/>
          <a:p>
            <a:pPr marL="228600" marR="0" indent="-228600">
              <a:spcBef>
                <a:spcPts val="0"/>
              </a:spcBef>
              <a:spcAft>
                <a:spcPts val="0"/>
              </a:spcAft>
            </a:pPr>
            <a:r>
              <a:rPr lang="en-US" sz="3600" dirty="0">
                <a:effectLst/>
                <a:latin typeface="Calibri" panose="020F0502020204030204" pitchFamily="34" charset="0"/>
                <a:ea typeface="MS PGothic" panose="020B0600070205080204" pitchFamily="34" charset="-128"/>
                <a:cs typeface="Arial" panose="020B0604020202020204" pitchFamily="34" charset="0"/>
              </a:rPr>
              <a:t>Service Authorization</a:t>
            </a:r>
          </a:p>
        </p:txBody>
      </p:sp>
      <p:sp>
        <p:nvSpPr>
          <p:cNvPr id="7" name="TextBox 6">
            <a:extLst>
              <a:ext uri="{FF2B5EF4-FFF2-40B4-BE49-F238E27FC236}">
                <a16:creationId xmlns:a16="http://schemas.microsoft.com/office/drawing/2014/main" id="{A371FDA1-D2D5-4E0E-A0C3-AF61F4FA0FB4}"/>
              </a:ext>
            </a:extLst>
          </p:cNvPr>
          <p:cNvSpPr txBox="1"/>
          <p:nvPr/>
        </p:nvSpPr>
        <p:spPr>
          <a:xfrm>
            <a:off x="718902" y="1927297"/>
            <a:ext cx="7304401" cy="4077526"/>
          </a:xfrm>
          <a:prstGeom prst="rect">
            <a:avLst/>
          </a:prstGeom>
          <a:noFill/>
        </p:spPr>
        <p:txBody>
          <a:bodyPr wrap="square">
            <a:spAutoFit/>
          </a:bodyPr>
          <a:lstStyle/>
          <a:p>
            <a:pPr marL="0" marR="0">
              <a:lnSpc>
                <a:spcPct val="107000"/>
              </a:lnSpc>
              <a:spcBef>
                <a:spcPts val="0"/>
              </a:spcBef>
              <a:spcAft>
                <a:spcPts val="800"/>
              </a:spcAft>
            </a:pPr>
            <a:r>
              <a:rPr lang="en-US" sz="2400" b="1" kern="100" dirty="0">
                <a:latin typeface="Calibri" panose="020F0502020204030204" pitchFamily="34" charset="0"/>
                <a:ea typeface="Calibri" panose="020F0502020204030204" pitchFamily="34" charset="0"/>
                <a:cs typeface="Times New Roman" panose="02020603050405020304" pitchFamily="18" charset="0"/>
              </a:rPr>
              <a:t>The following Mobile Crisis services will not require an authorization for services:</a:t>
            </a:r>
          </a:p>
          <a:p>
            <a:pPr marL="285750" marR="0" indent="-285750">
              <a:lnSpc>
                <a:spcPct val="107000"/>
              </a:lnSpc>
              <a:spcBef>
                <a:spcPts val="0"/>
              </a:spcBef>
              <a:spcAft>
                <a:spcPts val="800"/>
              </a:spcAft>
              <a:buFont typeface="Wingdings" panose="05000000000000000000" pitchFamily="2" charset="2"/>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Mobile Crisis </a:t>
            </a:r>
            <a:r>
              <a:rPr lang="en-US" sz="2000" kern="100" dirty="0">
                <a:latin typeface="Calibri" panose="020F0502020204030204" pitchFamily="34" charset="0"/>
                <a:ea typeface="Calibri" panose="020F0502020204030204" pitchFamily="34" charset="0"/>
                <a:cs typeface="Times New Roman" panose="02020603050405020304" pitchFamily="18" charset="0"/>
              </a:rPr>
              <a:t>Response – initial contact S9485 TG, U8</a:t>
            </a:r>
          </a:p>
          <a:p>
            <a:pPr marL="742950" lvl="1" indent="-285750">
              <a:lnSpc>
                <a:spcPct val="107000"/>
              </a:lnSpc>
              <a:spcAft>
                <a:spcPts val="800"/>
              </a:spcAft>
              <a:buFont typeface="Wingdings" panose="05000000000000000000" pitchFamily="2" charset="2"/>
              <a:buChar char="§"/>
            </a:pPr>
            <a:r>
              <a:rPr lang="en-US" dirty="0">
                <a:solidFill>
                  <a:srgbClr val="7030A0"/>
                </a:solidFill>
                <a:effectLst/>
                <a:latin typeface="Calibri" panose="020F0502020204030204" pitchFamily="34" charset="0"/>
                <a:ea typeface="Aptos" panose="020B0004020202020204" pitchFamily="34" charset="0"/>
              </a:rPr>
              <a:t>The initial MCR dispatch per diem covers the first 24 hours. All follow-ups should be based on a clinical individualized need. There should be no limits placed on MCR follow-up other than</a:t>
            </a:r>
            <a:r>
              <a:rPr lang="en-US" dirty="0">
                <a:effectLst/>
                <a:latin typeface="Calibri" panose="020F0502020204030204" pitchFamily="34" charset="0"/>
                <a:ea typeface="Aptos" panose="020B0004020202020204" pitchFamily="34" charset="0"/>
              </a:rPr>
              <a:t> </a:t>
            </a:r>
            <a:r>
              <a:rPr lang="en-US" dirty="0">
                <a:solidFill>
                  <a:srgbClr val="7030A0"/>
                </a:solidFill>
                <a:effectLst/>
                <a:latin typeface="Calibri" panose="020F0502020204030204" pitchFamily="34" charset="0"/>
                <a:ea typeface="Aptos" panose="020B0004020202020204" pitchFamily="34" charset="0"/>
              </a:rPr>
              <a:t>MCR follow-up being allowed beyond the initial 24 hours and up to 72 hours after dispatch</a:t>
            </a:r>
            <a:r>
              <a:rPr lang="en-US" dirty="0">
                <a:solidFill>
                  <a:srgbClr val="7030A0"/>
                </a:solidFill>
                <a:effectLst/>
                <a:latin typeface="Aptos" panose="020B0004020202020204" pitchFamily="34" charset="0"/>
                <a:ea typeface="Aptos" panose="020B0004020202020204" pitchFamily="34" charset="0"/>
              </a:rPr>
              <a:t>.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Mobile Crisis </a:t>
            </a:r>
            <a:r>
              <a:rPr lang="en-US" sz="2000" kern="100" dirty="0">
                <a:latin typeface="Calibri" panose="020F0502020204030204" pitchFamily="34" charset="0"/>
                <a:ea typeface="Calibri" panose="020F0502020204030204" pitchFamily="34" charset="0"/>
                <a:cs typeface="Times New Roman" panose="02020603050405020304" pitchFamily="18" charset="0"/>
              </a:rPr>
              <a:t>Response – Telehealth Follow-up H2011 TG,95</a:t>
            </a:r>
          </a:p>
          <a:p>
            <a:pPr marL="285750" marR="0" indent="-285750">
              <a:lnSpc>
                <a:spcPct val="107000"/>
              </a:lnSpc>
              <a:spcBef>
                <a:spcPts val="0"/>
              </a:spcBef>
              <a:spcAft>
                <a:spcPts val="800"/>
              </a:spcAft>
              <a:buFont typeface="Wingdings" panose="05000000000000000000" pitchFamily="2" charset="2"/>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Mobile Crisis </a:t>
            </a:r>
            <a:r>
              <a:rPr lang="en-US" sz="2000" kern="100" dirty="0">
                <a:latin typeface="Calibri" panose="020F0502020204030204" pitchFamily="34" charset="0"/>
                <a:ea typeface="Calibri" panose="020F0502020204030204" pitchFamily="34" charset="0"/>
                <a:cs typeface="Times New Roman" panose="02020603050405020304" pitchFamily="18" charset="0"/>
              </a:rPr>
              <a:t>Response – Community-Based Follow-up H2011 TG, U8</a:t>
            </a:r>
          </a:p>
        </p:txBody>
      </p:sp>
      <p:pic>
        <p:nvPicPr>
          <p:cNvPr id="6" name="Picture 5">
            <a:extLst>
              <a:ext uri="{FF2B5EF4-FFF2-40B4-BE49-F238E27FC236}">
                <a16:creationId xmlns:a16="http://schemas.microsoft.com/office/drawing/2014/main" id="{2596267D-B23A-64F9-A20E-C67B140D1D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23303" y="2106088"/>
            <a:ext cx="3719945" cy="3719945"/>
          </a:xfrm>
          <a:prstGeom prst="ellipse">
            <a:avLst/>
          </a:prstGeom>
          <a:effectLst/>
        </p:spPr>
      </p:pic>
    </p:spTree>
    <p:custDataLst>
      <p:tags r:id="rId1"/>
    </p:custDataLst>
    <p:extLst>
      <p:ext uri="{BB962C8B-B14F-4D97-AF65-F5344CB8AC3E}">
        <p14:creationId xmlns:p14="http://schemas.microsoft.com/office/powerpoint/2010/main" val="33748844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FA84B-AB6D-F828-76B5-7F7CB30AA485}"/>
              </a:ext>
            </a:extLst>
          </p:cNvPr>
          <p:cNvSpPr>
            <a:spLocks noGrp="1"/>
          </p:cNvSpPr>
          <p:nvPr>
            <p:ph type="sldNum" sz="quarter" idx="12"/>
          </p:nvPr>
        </p:nvSpPr>
        <p:spPr/>
        <p:txBody>
          <a:bodyPr/>
          <a:lstStyle/>
          <a:p>
            <a:fld id="{BC8AEE7E-FAD4-4EE3-9D98-D5CFF485C706}" type="slidenum">
              <a:rPr lang="en-US" smtClean="0"/>
              <a:t>4</a:t>
            </a:fld>
            <a:endParaRPr lang="en-US"/>
          </a:p>
        </p:txBody>
      </p:sp>
      <p:sp>
        <p:nvSpPr>
          <p:cNvPr id="3" name="Title 2">
            <a:extLst>
              <a:ext uri="{FF2B5EF4-FFF2-40B4-BE49-F238E27FC236}">
                <a16:creationId xmlns:a16="http://schemas.microsoft.com/office/drawing/2014/main" id="{E947CFDF-A4F4-4E82-BE2F-986C3D57F99E}"/>
              </a:ext>
            </a:extLst>
          </p:cNvPr>
          <p:cNvSpPr>
            <a:spLocks noGrp="1"/>
          </p:cNvSpPr>
          <p:nvPr>
            <p:ph type="title"/>
          </p:nvPr>
        </p:nvSpPr>
        <p:spPr>
          <a:xfrm>
            <a:off x="131799" y="241272"/>
            <a:ext cx="10573146" cy="1131147"/>
          </a:xfrm>
        </p:spPr>
        <p:txBody>
          <a:bodyPr/>
          <a:lstStyle/>
          <a:p>
            <a:pPr marL="228600" marR="0" indent="-228600">
              <a:spcBef>
                <a:spcPts val="0"/>
              </a:spcBef>
              <a:spcAft>
                <a:spcPts val="0"/>
              </a:spcAft>
            </a:pPr>
            <a:r>
              <a:rPr lang="en-US" sz="3600" dirty="0">
                <a:effectLst/>
                <a:latin typeface="Calibri" panose="020F0502020204030204" pitchFamily="34" charset="0"/>
                <a:ea typeface="MS PGothic" panose="020B0600070205080204" pitchFamily="34" charset="-128"/>
                <a:cs typeface="Arial" panose="020B0604020202020204" pitchFamily="34" charset="0"/>
              </a:rPr>
              <a:t>Service Authorization</a:t>
            </a:r>
          </a:p>
        </p:txBody>
      </p:sp>
      <p:pic>
        <p:nvPicPr>
          <p:cNvPr id="4" name="Picture 3">
            <a:extLst>
              <a:ext uri="{FF2B5EF4-FFF2-40B4-BE49-F238E27FC236}">
                <a16:creationId xmlns:a16="http://schemas.microsoft.com/office/drawing/2014/main" id="{8582F848-E9F2-F68D-010A-7A160AD6FD5B}"/>
              </a:ext>
            </a:extLst>
          </p:cNvPr>
          <p:cNvPicPr>
            <a:picLocks noChangeAspect="1"/>
          </p:cNvPicPr>
          <p:nvPr/>
        </p:nvPicPr>
        <p:blipFill rotWithShape="1">
          <a:blip r:embed="rId4"/>
          <a:srcRect l="34234" t="13130" r="35137" b="18877"/>
          <a:stretch/>
        </p:blipFill>
        <p:spPr>
          <a:xfrm>
            <a:off x="8695433" y="1252892"/>
            <a:ext cx="2872509" cy="3082956"/>
          </a:xfrm>
          <a:prstGeom prst="rect">
            <a:avLst/>
          </a:prstGeom>
        </p:spPr>
      </p:pic>
      <p:sp>
        <p:nvSpPr>
          <p:cNvPr id="5" name="TextBox 4">
            <a:extLst>
              <a:ext uri="{FF2B5EF4-FFF2-40B4-BE49-F238E27FC236}">
                <a16:creationId xmlns:a16="http://schemas.microsoft.com/office/drawing/2014/main" id="{602AA2A3-3ED0-7AAD-F91E-CF6686494472}"/>
              </a:ext>
            </a:extLst>
          </p:cNvPr>
          <p:cNvSpPr txBox="1"/>
          <p:nvPr/>
        </p:nvSpPr>
        <p:spPr>
          <a:xfrm>
            <a:off x="7970183" y="4456564"/>
            <a:ext cx="3962400" cy="1846659"/>
          </a:xfrm>
          <a:prstGeom prst="rect">
            <a:avLst/>
          </a:prstGeom>
          <a:noFill/>
        </p:spPr>
        <p:txBody>
          <a:bodyPr wrap="square">
            <a:spAutoFit/>
          </a:bodyPr>
          <a:lstStyle/>
          <a:p>
            <a:pPr algn="ctr"/>
            <a:r>
              <a:rPr lang="en-US" sz="1800" b="1" dirty="0">
                <a:effectLst/>
                <a:latin typeface="Calibri" panose="020F0502020204030204" pitchFamily="34" charset="0"/>
                <a:ea typeface="MS PGothic" panose="020B0600070205080204" pitchFamily="34" charset="-128"/>
                <a:cs typeface="Arial" panose="020B0604020202020204" pitchFamily="34" charset="0"/>
              </a:rPr>
              <a:t>Things to Know for CSoC</a:t>
            </a:r>
          </a:p>
          <a:p>
            <a:pPr algn="ctr"/>
            <a:r>
              <a:rPr lang="en-US" sz="1600" dirty="0">
                <a:solidFill>
                  <a:schemeClr val="accent2">
                    <a:lumMod val="75000"/>
                  </a:schemeClr>
                </a:solidFill>
              </a:rPr>
              <a:t>The Mobile Crisis provider must contact the youth’s Wraparound Agency following the initial crisis.</a:t>
            </a:r>
          </a:p>
          <a:p>
            <a:pPr algn="ctr"/>
            <a:r>
              <a:rPr lang="en-US" sz="1600" dirty="0">
                <a:solidFill>
                  <a:schemeClr val="accent2">
                    <a:lumMod val="75000"/>
                  </a:schemeClr>
                </a:solidFill>
              </a:rPr>
              <a:t>WAA contact information can be found here: </a:t>
            </a:r>
            <a:r>
              <a:rPr lang="en-US" sz="1600" dirty="0">
                <a:hlinkClick r:id="rId5"/>
              </a:rPr>
              <a:t>Regional Wraparound Agencies | Magellan of Louisiana</a:t>
            </a:r>
            <a:endParaRPr lang="en-US" sz="1600" dirty="0">
              <a:solidFill>
                <a:schemeClr val="accent2">
                  <a:lumMod val="75000"/>
                </a:schemeClr>
              </a:solidFill>
            </a:endParaRPr>
          </a:p>
        </p:txBody>
      </p:sp>
      <p:sp>
        <p:nvSpPr>
          <p:cNvPr id="7" name="TextBox 6">
            <a:extLst>
              <a:ext uri="{FF2B5EF4-FFF2-40B4-BE49-F238E27FC236}">
                <a16:creationId xmlns:a16="http://schemas.microsoft.com/office/drawing/2014/main" id="{A371FDA1-D2D5-4E0E-A0C3-AF61F4FA0FB4}"/>
              </a:ext>
            </a:extLst>
          </p:cNvPr>
          <p:cNvSpPr txBox="1"/>
          <p:nvPr/>
        </p:nvSpPr>
        <p:spPr>
          <a:xfrm>
            <a:off x="259417" y="956118"/>
            <a:ext cx="7304401" cy="5781519"/>
          </a:xfrm>
          <a:prstGeom prst="rect">
            <a:avLst/>
          </a:prstGeom>
          <a:noFill/>
        </p:spPr>
        <p:txBody>
          <a:bodyPr wrap="square">
            <a:spAutoFit/>
          </a:bodyPr>
          <a:lstStyle/>
          <a:p>
            <a:pPr marR="0">
              <a:lnSpc>
                <a:spcPct val="107000"/>
              </a:lnSpc>
              <a:spcBef>
                <a:spcPts val="0"/>
              </a:spcBef>
              <a:spcAft>
                <a:spcPts val="800"/>
              </a:spcAft>
            </a:pPr>
            <a:r>
              <a:rPr lang="en-US" sz="2000" b="1" kern="100" dirty="0">
                <a:latin typeface="Calibri" panose="020F0502020204030204" pitchFamily="34" charset="0"/>
                <a:ea typeface="Calibri" panose="020F0502020204030204" pitchFamily="34" charset="0"/>
                <a:cs typeface="Times New Roman" panose="02020603050405020304" pitchFamily="18" charset="0"/>
              </a:rPr>
              <a:t>Services that require an authorization:</a:t>
            </a:r>
          </a:p>
          <a:p>
            <a:pPr marL="285750" marR="0" indent="-285750">
              <a:lnSpc>
                <a:spcPct val="107000"/>
              </a:lnSpc>
              <a:spcBef>
                <a:spcPts val="0"/>
              </a:spcBef>
              <a:spcAft>
                <a:spcPts val="800"/>
              </a:spcAft>
              <a:buFont typeface="Wingdings" panose="05000000000000000000" pitchFamily="2"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Community Brief Crisis Support – H2011 HK</a:t>
            </a:r>
          </a:p>
          <a:p>
            <a:pPr marL="742950" lvl="1" indent="-285750">
              <a:lnSpc>
                <a:spcPct val="107000"/>
              </a:lnSpc>
              <a:spcAft>
                <a:spcPts val="800"/>
              </a:spcAft>
              <a:buFont typeface="Wingdings" panose="05000000000000000000" pitchFamily="2" charset="2"/>
              <a:buChar char="§"/>
            </a:pPr>
            <a:r>
              <a:rPr lang="en-US" sz="1600" dirty="0">
                <a:solidFill>
                  <a:srgbClr val="7030A0"/>
                </a:solidFill>
                <a:effectLst/>
                <a:latin typeface="Calibri" panose="020F0502020204030204" pitchFamily="34" charset="0"/>
                <a:ea typeface="Times New Roman" panose="02020603050405020304" pitchFamily="18" charset="0"/>
              </a:rPr>
              <a:t>Providers </a:t>
            </a:r>
            <a:r>
              <a:rPr lang="en-US" sz="1600" b="1" dirty="0">
                <a:solidFill>
                  <a:srgbClr val="7030A0"/>
                </a:solidFill>
                <a:effectLst/>
                <a:latin typeface="Calibri" panose="020F0502020204030204" pitchFamily="34" charset="0"/>
                <a:ea typeface="Times New Roman" panose="02020603050405020304" pitchFamily="18" charset="0"/>
              </a:rPr>
              <a:t>must</a:t>
            </a:r>
            <a:r>
              <a:rPr lang="en-US" sz="1600" dirty="0">
                <a:solidFill>
                  <a:srgbClr val="7030A0"/>
                </a:solidFill>
                <a:effectLst/>
                <a:latin typeface="Calibri" panose="020F0502020204030204" pitchFamily="34" charset="0"/>
                <a:ea typeface="Times New Roman" panose="02020603050405020304" pitchFamily="18" charset="0"/>
              </a:rPr>
              <a:t> use the number provided by Magellan on the LA Crisis Care Coordination Contact List </a:t>
            </a:r>
            <a:r>
              <a:rPr lang="en-US" sz="1600" b="1" dirty="0">
                <a:solidFill>
                  <a:srgbClr val="7030A0"/>
                </a:solidFill>
                <a:effectLst/>
                <a:latin typeface="Calibri" panose="020F0502020204030204" pitchFamily="34" charset="0"/>
                <a:ea typeface="Times New Roman" panose="02020603050405020304" pitchFamily="18" charset="0"/>
              </a:rPr>
              <a:t>-</a:t>
            </a:r>
            <a:r>
              <a:rPr lang="en-US" sz="1600" b="1" i="0" u="none" strike="noStrike" dirty="0">
                <a:solidFill>
                  <a:srgbClr val="000000"/>
                </a:solidFill>
                <a:effectLst/>
                <a:latin typeface="Calibri" panose="020F0502020204030204" pitchFamily="34" charset="0"/>
              </a:rPr>
              <a:t>800-424-4489 Option 1</a:t>
            </a:r>
            <a:r>
              <a:rPr lang="en-US" sz="1600" b="1" dirty="0"/>
              <a:t> </a:t>
            </a:r>
            <a:r>
              <a:rPr lang="en-US" sz="1600" dirty="0">
                <a:solidFill>
                  <a:schemeClr val="accent2"/>
                </a:solidFill>
              </a:rPr>
              <a:t>within one business day of beginning the service </a:t>
            </a:r>
            <a:r>
              <a:rPr lang="en-US" sz="16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and units/hours will be based on </a:t>
            </a:r>
            <a:r>
              <a:rPr lang="en-US" sz="1600" dirty="0">
                <a:solidFill>
                  <a:srgbClr val="7030A0"/>
                </a:solidFill>
                <a:effectLst/>
                <a:latin typeface="Calibri" panose="020F0502020204030204" pitchFamily="34" charset="0"/>
                <a:ea typeface="Aptos" panose="020B0004020202020204" pitchFamily="34" charset="0"/>
              </a:rPr>
              <a:t>the youth’s individualized need for no more than 15 days.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rPr>
              <a:t>Pleas</a:t>
            </a:r>
            <a:r>
              <a:rPr lang="en-US" dirty="0">
                <a:latin typeface="Calibri" panose="020F0502020204030204" pitchFamily="34" charset="0"/>
                <a:ea typeface="Times New Roman" panose="02020603050405020304" pitchFamily="18" charset="0"/>
              </a:rPr>
              <a:t>e be prepared to provide the following:</a:t>
            </a:r>
          </a:p>
          <a:p>
            <a:pPr marL="1200150" lvl="2" indent="-285750">
              <a:lnSpc>
                <a:spcPct val="107000"/>
              </a:lnSpc>
              <a:spcAft>
                <a:spcPts val="800"/>
              </a:spcAft>
              <a:buFont typeface="Wingdings" panose="05000000000000000000" pitchFamily="2" charset="2"/>
              <a:buChar char="§"/>
            </a:pPr>
            <a:r>
              <a:rPr lang="en-US" sz="1600" dirty="0">
                <a:solidFill>
                  <a:schemeClr val="accent2"/>
                </a:solidFill>
                <a:effectLst/>
                <a:latin typeface="Calibri" panose="020F0502020204030204" pitchFamily="34" charset="0"/>
                <a:ea typeface="Times New Roman" panose="02020603050405020304" pitchFamily="18" charset="0"/>
              </a:rPr>
              <a:t>Service sta</a:t>
            </a:r>
            <a:r>
              <a:rPr lang="en-US" sz="1600" dirty="0">
                <a:solidFill>
                  <a:schemeClr val="accent2"/>
                </a:solidFill>
                <a:latin typeface="Calibri" panose="020F0502020204030204" pitchFamily="34" charset="0"/>
                <a:ea typeface="Times New Roman" panose="02020603050405020304" pitchFamily="18" charset="0"/>
              </a:rPr>
              <a:t>rt date</a:t>
            </a:r>
          </a:p>
          <a:p>
            <a:pPr marL="1200150" lvl="2" indent="-285750">
              <a:lnSpc>
                <a:spcPct val="107000"/>
              </a:lnSpc>
              <a:spcAft>
                <a:spcPts val="800"/>
              </a:spcAft>
              <a:buFont typeface="Wingdings" panose="05000000000000000000" pitchFamily="2" charset="2"/>
              <a:buChar char="§"/>
            </a:pPr>
            <a:r>
              <a:rPr lang="en-US" sz="1600" dirty="0">
                <a:solidFill>
                  <a:schemeClr val="accent2"/>
                </a:solidFill>
                <a:effectLst/>
                <a:latin typeface="Calibri" panose="020F0502020204030204" pitchFamily="34" charset="0"/>
                <a:ea typeface="Times New Roman" panose="02020603050405020304" pitchFamily="18" charset="0"/>
              </a:rPr>
              <a:t>Diagnosis</a:t>
            </a:r>
          </a:p>
          <a:p>
            <a:pPr marL="1200150" lvl="2" indent="-285750">
              <a:lnSpc>
                <a:spcPct val="107000"/>
              </a:lnSpc>
              <a:spcAft>
                <a:spcPts val="800"/>
              </a:spcAft>
              <a:buFont typeface="Wingdings" panose="05000000000000000000" pitchFamily="2" charset="2"/>
              <a:buChar char="§"/>
            </a:pPr>
            <a:r>
              <a:rPr lang="en-US" sz="1600" dirty="0">
                <a:solidFill>
                  <a:schemeClr val="accent2"/>
                </a:solidFill>
                <a:latin typeface="Calibri" panose="020F0502020204030204" pitchFamily="34" charset="0"/>
                <a:ea typeface="Times New Roman" panose="02020603050405020304" pitchFamily="18" charset="0"/>
              </a:rPr>
              <a:t>Specific clinical information regarding the crisis including triggers, symptoms, and interventions </a:t>
            </a:r>
          </a:p>
          <a:p>
            <a:pPr marL="742950" lvl="1" indent="-285750">
              <a:lnSpc>
                <a:spcPct val="107000"/>
              </a:lnSpc>
              <a:spcAft>
                <a:spcPts val="800"/>
              </a:spcAft>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rPr>
              <a:t>Magellan’s criteria for authorizing CBCS:</a:t>
            </a:r>
          </a:p>
          <a:p>
            <a:pPr marL="1200150" lvl="2" indent="-285750">
              <a:lnSpc>
                <a:spcPct val="107000"/>
              </a:lnSpc>
              <a:spcAft>
                <a:spcPts val="800"/>
              </a:spcAft>
              <a:buFont typeface="Wingdings" panose="05000000000000000000" pitchFamily="2" charset="2"/>
              <a:buChar char="§"/>
            </a:pPr>
            <a:r>
              <a:rPr lang="en-US" sz="1600" dirty="0">
                <a:solidFill>
                  <a:schemeClr val="accent2"/>
                </a:solidFill>
                <a:latin typeface="Calibri" panose="020F0502020204030204" pitchFamily="34" charset="0"/>
                <a:ea typeface="Times New Roman" panose="02020603050405020304" pitchFamily="18" charset="0"/>
              </a:rPr>
              <a:t>The information noted above is required and, the provider must be listed on the plan of care (POC) for authorization to be issued</a:t>
            </a:r>
          </a:p>
          <a:p>
            <a:pPr marL="1200150" lvl="2" indent="-285750">
              <a:lnSpc>
                <a:spcPct val="107000"/>
              </a:lnSpc>
              <a:spcAft>
                <a:spcPts val="800"/>
              </a:spcAft>
              <a:buFont typeface="Wingdings" panose="05000000000000000000" pitchFamily="2" charset="2"/>
              <a:buChar char="§"/>
            </a:pPr>
            <a:r>
              <a:rPr lang="en-US" sz="1600" dirty="0">
                <a:solidFill>
                  <a:schemeClr val="accent2"/>
                </a:solidFill>
                <a:effectLst/>
                <a:latin typeface="Calibri" panose="020F0502020204030204" pitchFamily="34" charset="0"/>
                <a:ea typeface="Times New Roman" panose="02020603050405020304" pitchFamily="18" charset="0"/>
              </a:rPr>
              <a:t>An administrative authorization will be issued if the service is not on the POC, and the WAA will be contacte</a:t>
            </a:r>
            <a:r>
              <a:rPr lang="en-US" sz="1600" dirty="0">
                <a:solidFill>
                  <a:schemeClr val="accent2"/>
                </a:solidFill>
                <a:latin typeface="Calibri" panose="020F0502020204030204" pitchFamily="34" charset="0"/>
                <a:ea typeface="Times New Roman" panose="02020603050405020304" pitchFamily="18" charset="0"/>
              </a:rPr>
              <a:t>d to submit an updated POC</a:t>
            </a:r>
            <a:endParaRPr lang="en-US" sz="1600" dirty="0">
              <a:solidFill>
                <a:schemeClr val="accent2"/>
              </a:solidFill>
              <a:effectLst/>
              <a:latin typeface="Calibri" panose="020F0502020204030204" pitchFamily="34" charset="0"/>
              <a:ea typeface="Times New Roman" panose="02020603050405020304" pitchFamily="18" charset="0"/>
            </a:endParaRPr>
          </a:p>
          <a:p>
            <a:pPr marL="1657350" lvl="3" indent="-285750">
              <a:lnSpc>
                <a:spcPct val="107000"/>
              </a:lnSpc>
              <a:spcAft>
                <a:spcPts val="800"/>
              </a:spcAft>
              <a:buFont typeface="Wingdings" panose="05000000000000000000" pitchFamily="2" charset="2"/>
              <a:buChar char="§"/>
            </a:pPr>
            <a:endParaRPr lang="en-US" dirty="0">
              <a:solidFill>
                <a:schemeClr val="accent2"/>
              </a:solidFill>
              <a:effectLst/>
              <a:latin typeface="Calibri" panose="020F0502020204030204"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51141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1AE499-9393-0091-1B8A-AB99F941482A}"/>
              </a:ext>
            </a:extLst>
          </p:cNvPr>
          <p:cNvSpPr>
            <a:spLocks noGrp="1"/>
          </p:cNvSpPr>
          <p:nvPr>
            <p:ph type="sldNum" sz="quarter" idx="12"/>
          </p:nvPr>
        </p:nvSpPr>
        <p:spPr/>
        <p:txBody>
          <a:bodyPr/>
          <a:lstStyle/>
          <a:p>
            <a:fld id="{BC8AEE7E-FAD4-4EE3-9D98-D5CFF485C706}" type="slidenum">
              <a:rPr lang="en-US" smtClean="0"/>
              <a:t>5</a:t>
            </a:fld>
            <a:endParaRPr lang="en-US"/>
          </a:p>
        </p:txBody>
      </p:sp>
      <p:sp>
        <p:nvSpPr>
          <p:cNvPr id="4" name="Content Placeholder 4">
            <a:extLst>
              <a:ext uri="{FF2B5EF4-FFF2-40B4-BE49-F238E27FC236}">
                <a16:creationId xmlns:a16="http://schemas.microsoft.com/office/drawing/2014/main" id="{CE89A0BF-9C8C-6A75-3B62-8DC1366767E3}"/>
              </a:ext>
            </a:extLst>
          </p:cNvPr>
          <p:cNvSpPr txBox="1">
            <a:spLocks/>
          </p:cNvSpPr>
          <p:nvPr/>
        </p:nvSpPr>
        <p:spPr>
          <a:xfrm>
            <a:off x="0" y="1104898"/>
            <a:ext cx="7611141" cy="4093428"/>
          </a:xfrm>
          <a:prstGeom prst="rect">
            <a:avLst/>
          </a:prstGeom>
        </p:spPr>
        <p:txBody>
          <a:bodyPr wrap="square">
            <a:spAutoFit/>
          </a:bodyPr>
          <a:lst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Font typeface="Arial" panose="020B0604020202020204" pitchFamily="34" charset="0"/>
              <a:buNone/>
            </a:pPr>
            <a:r>
              <a:rPr lang="en-US" sz="2400">
                <a:solidFill>
                  <a:schemeClr val="bg1"/>
                </a:solidFill>
                <a:latin typeface="Calibri" panose="020F0502020204030204" pitchFamily="34" charset="0"/>
                <a:ea typeface="MS PGothic" panose="020B0600070205080204" pitchFamily="34" charset="-128"/>
                <a:cs typeface="Arial" panose="020B0604020202020204" pitchFamily="34" charset="0"/>
              </a:rPr>
              <a:t>Help of your claims by: </a:t>
            </a:r>
            <a:br>
              <a:rPr lang="en-US" sz="1600" b="1">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160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t>Using the appropriate billing, procedure codes, and modifiers</a:t>
            </a:r>
          </a:p>
          <a:p>
            <a:pPr lvl="1">
              <a:spcBef>
                <a:spcPts val="0"/>
              </a:spcBef>
              <a:buClr>
                <a:schemeClr val="bg1"/>
              </a:buClr>
            </a:pPr>
            <a:r>
              <a:rPr lang="en-US" sz="1600">
                <a:solidFill>
                  <a:schemeClr val="bg1"/>
                </a:solidFill>
                <a:latin typeface="Calibri" panose="020F0502020204030204" pitchFamily="34" charset="0"/>
                <a:ea typeface="MS PGothic" panose="020B0600070205080204" pitchFamily="34" charset="-128"/>
                <a:cs typeface="Arial" panose="020B0604020202020204" pitchFamily="34" charset="0"/>
              </a:rPr>
              <a:t>See Magellan agreement and reimbursement schedules</a:t>
            </a:r>
          </a:p>
          <a:p>
            <a:pPr marL="0" indent="0">
              <a:spcBef>
                <a:spcPts val="0"/>
              </a:spcBef>
              <a:buClr>
                <a:schemeClr val="bg1"/>
              </a:buClr>
              <a:buFont typeface="Arial" panose="020B0604020202020204" pitchFamily="34" charset="0"/>
              <a:buNone/>
            </a:pPr>
            <a:endParaRPr lang="en-US" sz="200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t>Submitting claims in a timely manner</a:t>
            </a:r>
            <a:b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200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t>If submitting on paper, using the appropriate claim form (CMS-1500)</a:t>
            </a:r>
            <a:b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200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t>Completing all required data on the form, including the Tax ID number and NPI number</a:t>
            </a:r>
            <a:b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200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a:solidFill>
                  <a:schemeClr val="bg1"/>
                </a:solidFill>
                <a:latin typeface="Calibri" panose="020F0502020204030204" pitchFamily="34" charset="0"/>
                <a:ea typeface="MS PGothic" panose="020B0600070205080204" pitchFamily="34" charset="-128"/>
                <a:cs typeface="Arial" panose="020B0604020202020204" pitchFamily="34" charset="0"/>
              </a:rPr>
              <a:t>Using the unit of service indicated on your Magellan contract</a:t>
            </a:r>
            <a:endParaRPr lang="en-US" sz="2800">
              <a:solidFill>
                <a:schemeClr val="bg1"/>
              </a:solidFill>
            </a:endParaRPr>
          </a:p>
        </p:txBody>
      </p:sp>
      <p:pic>
        <p:nvPicPr>
          <p:cNvPr id="5" name="Picture 4">
            <a:extLst>
              <a:ext uri="{FF2B5EF4-FFF2-40B4-BE49-F238E27FC236}">
                <a16:creationId xmlns:a16="http://schemas.microsoft.com/office/drawing/2014/main" id="{FBC6147F-AB2E-EFF6-A489-609C8A2D1457}"/>
              </a:ext>
            </a:extLst>
          </p:cNvPr>
          <p:cNvPicPr>
            <a:picLocks noChangeAspect="1"/>
          </p:cNvPicPr>
          <p:nvPr/>
        </p:nvPicPr>
        <p:blipFill>
          <a:blip r:embed="rId3">
            <a:extLst>
              <a:ext uri="{28A0092B-C50C-407E-A947-70E740481C1C}">
                <a14:useLocalDpi xmlns:a14="http://schemas.microsoft.com/office/drawing/2010/main" val="0"/>
              </a:ext>
            </a:extLst>
          </a:blip>
          <a:srcRect t="12723" b="12723"/>
          <a:stretch/>
        </p:blipFill>
        <p:spPr>
          <a:xfrm>
            <a:off x="6958739" y="-2960"/>
            <a:ext cx="6555783" cy="6855040"/>
          </a:xfrm>
          <a:prstGeom prst="rect">
            <a:avLst/>
          </a:prstGeom>
        </p:spPr>
      </p:pic>
      <p:sp>
        <p:nvSpPr>
          <p:cNvPr id="7" name="Freeform: Shape 6">
            <a:extLst>
              <a:ext uri="{FF2B5EF4-FFF2-40B4-BE49-F238E27FC236}">
                <a16:creationId xmlns:a16="http://schemas.microsoft.com/office/drawing/2014/main" id="{6618878E-708D-7C08-4DBC-3CB5E25F99C2}"/>
              </a:ext>
            </a:extLst>
          </p:cNvPr>
          <p:cNvSpPr/>
          <p:nvPr/>
        </p:nvSpPr>
        <p:spPr>
          <a:xfrm>
            <a:off x="-1" y="0"/>
            <a:ext cx="10879811" cy="6858000"/>
          </a:xfrm>
          <a:custGeom>
            <a:avLst/>
            <a:gdLst>
              <a:gd name="connsiteX0" fmla="*/ 0 w 6070821"/>
              <a:gd name="connsiteY0" fmla="*/ 0 h 6818243"/>
              <a:gd name="connsiteX1" fmla="*/ 3860358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 name="connsiteX0" fmla="*/ 0 w 6070821"/>
              <a:gd name="connsiteY0" fmla="*/ 0 h 6818243"/>
              <a:gd name="connsiteX1" fmla="*/ 5961194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 name="connsiteX0" fmla="*/ 0 w 5961194"/>
              <a:gd name="connsiteY0" fmla="*/ 0 h 6818243"/>
              <a:gd name="connsiteX1" fmla="*/ 5961194 w 5961194"/>
              <a:gd name="connsiteY1" fmla="*/ 0 h 6818243"/>
              <a:gd name="connsiteX2" fmla="*/ 3629572 w 5961194"/>
              <a:gd name="connsiteY2" fmla="*/ 6804874 h 6818243"/>
              <a:gd name="connsiteX3" fmla="*/ 7952 w 5961194"/>
              <a:gd name="connsiteY3" fmla="*/ 6818243 h 6818243"/>
              <a:gd name="connsiteX4" fmla="*/ 0 w 5961194"/>
              <a:gd name="connsiteY4" fmla="*/ 0 h 6818243"/>
              <a:gd name="connsiteX0" fmla="*/ 0 w 5280368"/>
              <a:gd name="connsiteY0" fmla="*/ 0 h 6818243"/>
              <a:gd name="connsiteX1" fmla="*/ 5280368 w 5280368"/>
              <a:gd name="connsiteY1" fmla="*/ 26738 h 6818243"/>
              <a:gd name="connsiteX2" fmla="*/ 3629572 w 5280368"/>
              <a:gd name="connsiteY2" fmla="*/ 6804874 h 6818243"/>
              <a:gd name="connsiteX3" fmla="*/ 7952 w 5280368"/>
              <a:gd name="connsiteY3" fmla="*/ 6818243 h 6818243"/>
              <a:gd name="connsiteX4" fmla="*/ 0 w 5280368"/>
              <a:gd name="connsiteY4" fmla="*/ 0 h 6818243"/>
              <a:gd name="connsiteX0" fmla="*/ 0 w 5280368"/>
              <a:gd name="connsiteY0" fmla="*/ 0 h 6818243"/>
              <a:gd name="connsiteX1" fmla="*/ 5280368 w 5280368"/>
              <a:gd name="connsiteY1" fmla="*/ 26738 h 6818243"/>
              <a:gd name="connsiteX2" fmla="*/ 4057519 w 5280368"/>
              <a:gd name="connsiteY2" fmla="*/ 6818243 h 6818243"/>
              <a:gd name="connsiteX3" fmla="*/ 7952 w 5280368"/>
              <a:gd name="connsiteY3" fmla="*/ 6818243 h 6818243"/>
              <a:gd name="connsiteX4" fmla="*/ 0 w 5280368"/>
              <a:gd name="connsiteY4" fmla="*/ 0 h 6818243"/>
              <a:gd name="connsiteX0" fmla="*/ 0 w 5358177"/>
              <a:gd name="connsiteY0" fmla="*/ 0 h 6818243"/>
              <a:gd name="connsiteX1" fmla="*/ 5358177 w 5358177"/>
              <a:gd name="connsiteY1" fmla="*/ 13369 h 6818243"/>
              <a:gd name="connsiteX2" fmla="*/ 4057519 w 5358177"/>
              <a:gd name="connsiteY2" fmla="*/ 6818243 h 6818243"/>
              <a:gd name="connsiteX3" fmla="*/ 7952 w 5358177"/>
              <a:gd name="connsiteY3" fmla="*/ 6818243 h 6818243"/>
              <a:gd name="connsiteX4" fmla="*/ 0 w 5358177"/>
              <a:gd name="connsiteY4" fmla="*/ 0 h 6818243"/>
              <a:gd name="connsiteX0" fmla="*/ 0 w 4939956"/>
              <a:gd name="connsiteY0" fmla="*/ 0 h 6818243"/>
              <a:gd name="connsiteX1" fmla="*/ 4939956 w 4939956"/>
              <a:gd name="connsiteY1" fmla="*/ 13369 h 6818243"/>
              <a:gd name="connsiteX2" fmla="*/ 4057519 w 4939956"/>
              <a:gd name="connsiteY2" fmla="*/ 6818243 h 6818243"/>
              <a:gd name="connsiteX3" fmla="*/ 7952 w 4939956"/>
              <a:gd name="connsiteY3" fmla="*/ 6818243 h 6818243"/>
              <a:gd name="connsiteX4" fmla="*/ 0 w 4939956"/>
              <a:gd name="connsiteY4" fmla="*/ 0 h 6818243"/>
              <a:gd name="connsiteX0" fmla="*/ 0 w 5115026"/>
              <a:gd name="connsiteY0" fmla="*/ 0 h 6818243"/>
              <a:gd name="connsiteX1" fmla="*/ 5115026 w 5115026"/>
              <a:gd name="connsiteY1" fmla="*/ 26738 h 6818243"/>
              <a:gd name="connsiteX2" fmla="*/ 4057519 w 5115026"/>
              <a:gd name="connsiteY2" fmla="*/ 6818243 h 6818243"/>
              <a:gd name="connsiteX3" fmla="*/ 7952 w 5115026"/>
              <a:gd name="connsiteY3" fmla="*/ 6818243 h 6818243"/>
              <a:gd name="connsiteX4" fmla="*/ 0 w 5115026"/>
              <a:gd name="connsiteY4" fmla="*/ 0 h 6818243"/>
              <a:gd name="connsiteX0" fmla="*/ 0 w 4852421"/>
              <a:gd name="connsiteY0" fmla="*/ 0 h 6818243"/>
              <a:gd name="connsiteX1" fmla="*/ 4852421 w 4852421"/>
              <a:gd name="connsiteY1" fmla="*/ 13369 h 6818243"/>
              <a:gd name="connsiteX2" fmla="*/ 4057519 w 4852421"/>
              <a:gd name="connsiteY2" fmla="*/ 6818243 h 6818243"/>
              <a:gd name="connsiteX3" fmla="*/ 7952 w 4852421"/>
              <a:gd name="connsiteY3" fmla="*/ 6818243 h 6818243"/>
              <a:gd name="connsiteX4" fmla="*/ 0 w 4852421"/>
              <a:gd name="connsiteY4" fmla="*/ 0 h 6818243"/>
              <a:gd name="connsiteX0" fmla="*/ 0 w 5095574"/>
              <a:gd name="connsiteY0" fmla="*/ 0 h 6818243"/>
              <a:gd name="connsiteX1" fmla="*/ 5095574 w 5095574"/>
              <a:gd name="connsiteY1" fmla="*/ 0 h 6818243"/>
              <a:gd name="connsiteX2" fmla="*/ 4057519 w 5095574"/>
              <a:gd name="connsiteY2" fmla="*/ 6818243 h 6818243"/>
              <a:gd name="connsiteX3" fmla="*/ 7952 w 5095574"/>
              <a:gd name="connsiteY3" fmla="*/ 6818243 h 6818243"/>
              <a:gd name="connsiteX4" fmla="*/ 0 w 5095574"/>
              <a:gd name="connsiteY4" fmla="*/ 0 h 68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574" h="6818243">
                <a:moveTo>
                  <a:pt x="0" y="0"/>
                </a:moveTo>
                <a:lnTo>
                  <a:pt x="5095574" y="0"/>
                </a:lnTo>
                <a:lnTo>
                  <a:pt x="4057519" y="6818243"/>
                </a:lnTo>
                <a:lnTo>
                  <a:pt x="7952" y="6818243"/>
                </a:lnTo>
                <a:cubicBezTo>
                  <a:pt x="5301" y="4545495"/>
                  <a:pt x="2651" y="227274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BF80473-4688-A984-E016-E22AFB564FB8}"/>
              </a:ext>
            </a:extLst>
          </p:cNvPr>
          <p:cNvSpPr/>
          <p:nvPr/>
        </p:nvSpPr>
        <p:spPr>
          <a:xfrm>
            <a:off x="287900" y="596348"/>
            <a:ext cx="8566539" cy="5700955"/>
          </a:xfrm>
          <a:custGeom>
            <a:avLst/>
            <a:gdLst>
              <a:gd name="connsiteX0" fmla="*/ 0 w 6070821"/>
              <a:gd name="connsiteY0" fmla="*/ 0 h 6818243"/>
              <a:gd name="connsiteX1" fmla="*/ 3860358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 name="connsiteX0" fmla="*/ 0 w 6070821"/>
              <a:gd name="connsiteY0" fmla="*/ 0 h 6818243"/>
              <a:gd name="connsiteX1" fmla="*/ 5961194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 name="connsiteX0" fmla="*/ 0 w 5961194"/>
              <a:gd name="connsiteY0" fmla="*/ 0 h 6818243"/>
              <a:gd name="connsiteX1" fmla="*/ 5961194 w 5961194"/>
              <a:gd name="connsiteY1" fmla="*/ 0 h 6818243"/>
              <a:gd name="connsiteX2" fmla="*/ 3629572 w 5961194"/>
              <a:gd name="connsiteY2" fmla="*/ 6804874 h 6818243"/>
              <a:gd name="connsiteX3" fmla="*/ 7952 w 5961194"/>
              <a:gd name="connsiteY3" fmla="*/ 6818243 h 6818243"/>
              <a:gd name="connsiteX4" fmla="*/ 0 w 5961194"/>
              <a:gd name="connsiteY4" fmla="*/ 0 h 6818243"/>
              <a:gd name="connsiteX0" fmla="*/ 0 w 5280368"/>
              <a:gd name="connsiteY0" fmla="*/ 0 h 6818243"/>
              <a:gd name="connsiteX1" fmla="*/ 5280368 w 5280368"/>
              <a:gd name="connsiteY1" fmla="*/ 26738 h 6818243"/>
              <a:gd name="connsiteX2" fmla="*/ 3629572 w 5280368"/>
              <a:gd name="connsiteY2" fmla="*/ 6804874 h 6818243"/>
              <a:gd name="connsiteX3" fmla="*/ 7952 w 5280368"/>
              <a:gd name="connsiteY3" fmla="*/ 6818243 h 6818243"/>
              <a:gd name="connsiteX4" fmla="*/ 0 w 5280368"/>
              <a:gd name="connsiteY4" fmla="*/ 0 h 6818243"/>
              <a:gd name="connsiteX0" fmla="*/ 0 w 5280368"/>
              <a:gd name="connsiteY0" fmla="*/ 0 h 6818243"/>
              <a:gd name="connsiteX1" fmla="*/ 5280368 w 5280368"/>
              <a:gd name="connsiteY1" fmla="*/ 26738 h 6818243"/>
              <a:gd name="connsiteX2" fmla="*/ 4057519 w 5280368"/>
              <a:gd name="connsiteY2" fmla="*/ 6818243 h 6818243"/>
              <a:gd name="connsiteX3" fmla="*/ 7952 w 5280368"/>
              <a:gd name="connsiteY3" fmla="*/ 6818243 h 6818243"/>
              <a:gd name="connsiteX4" fmla="*/ 0 w 5280368"/>
              <a:gd name="connsiteY4" fmla="*/ 0 h 6818243"/>
              <a:gd name="connsiteX0" fmla="*/ 0 w 5358177"/>
              <a:gd name="connsiteY0" fmla="*/ 0 h 6818243"/>
              <a:gd name="connsiteX1" fmla="*/ 5358177 w 5358177"/>
              <a:gd name="connsiteY1" fmla="*/ 13369 h 6818243"/>
              <a:gd name="connsiteX2" fmla="*/ 4057519 w 5358177"/>
              <a:gd name="connsiteY2" fmla="*/ 6818243 h 6818243"/>
              <a:gd name="connsiteX3" fmla="*/ 7952 w 5358177"/>
              <a:gd name="connsiteY3" fmla="*/ 6818243 h 6818243"/>
              <a:gd name="connsiteX4" fmla="*/ 0 w 5358177"/>
              <a:gd name="connsiteY4" fmla="*/ 0 h 6818243"/>
              <a:gd name="connsiteX0" fmla="*/ 0 w 4939956"/>
              <a:gd name="connsiteY0" fmla="*/ 0 h 6818243"/>
              <a:gd name="connsiteX1" fmla="*/ 4939956 w 4939956"/>
              <a:gd name="connsiteY1" fmla="*/ 13369 h 6818243"/>
              <a:gd name="connsiteX2" fmla="*/ 4057519 w 4939956"/>
              <a:gd name="connsiteY2" fmla="*/ 6818243 h 6818243"/>
              <a:gd name="connsiteX3" fmla="*/ 7952 w 4939956"/>
              <a:gd name="connsiteY3" fmla="*/ 6818243 h 6818243"/>
              <a:gd name="connsiteX4" fmla="*/ 0 w 4939956"/>
              <a:gd name="connsiteY4" fmla="*/ 0 h 6818243"/>
              <a:gd name="connsiteX0" fmla="*/ 0 w 5115026"/>
              <a:gd name="connsiteY0" fmla="*/ 0 h 6818243"/>
              <a:gd name="connsiteX1" fmla="*/ 5115026 w 5115026"/>
              <a:gd name="connsiteY1" fmla="*/ 26738 h 6818243"/>
              <a:gd name="connsiteX2" fmla="*/ 4057519 w 5115026"/>
              <a:gd name="connsiteY2" fmla="*/ 6818243 h 6818243"/>
              <a:gd name="connsiteX3" fmla="*/ 7952 w 5115026"/>
              <a:gd name="connsiteY3" fmla="*/ 6818243 h 6818243"/>
              <a:gd name="connsiteX4" fmla="*/ 0 w 5115026"/>
              <a:gd name="connsiteY4" fmla="*/ 0 h 6818243"/>
              <a:gd name="connsiteX0" fmla="*/ 0 w 4852421"/>
              <a:gd name="connsiteY0" fmla="*/ 0 h 6818243"/>
              <a:gd name="connsiteX1" fmla="*/ 4852421 w 4852421"/>
              <a:gd name="connsiteY1" fmla="*/ 13369 h 6818243"/>
              <a:gd name="connsiteX2" fmla="*/ 4057519 w 4852421"/>
              <a:gd name="connsiteY2" fmla="*/ 6818243 h 6818243"/>
              <a:gd name="connsiteX3" fmla="*/ 7952 w 4852421"/>
              <a:gd name="connsiteY3" fmla="*/ 6818243 h 6818243"/>
              <a:gd name="connsiteX4" fmla="*/ 0 w 4852421"/>
              <a:gd name="connsiteY4" fmla="*/ 0 h 6818243"/>
              <a:gd name="connsiteX0" fmla="*/ 0 w 5095574"/>
              <a:gd name="connsiteY0" fmla="*/ 0 h 6818243"/>
              <a:gd name="connsiteX1" fmla="*/ 5095574 w 5095574"/>
              <a:gd name="connsiteY1" fmla="*/ 0 h 6818243"/>
              <a:gd name="connsiteX2" fmla="*/ 4057519 w 5095574"/>
              <a:gd name="connsiteY2" fmla="*/ 6818243 h 6818243"/>
              <a:gd name="connsiteX3" fmla="*/ 7952 w 5095574"/>
              <a:gd name="connsiteY3" fmla="*/ 6818243 h 6818243"/>
              <a:gd name="connsiteX4" fmla="*/ 0 w 5095574"/>
              <a:gd name="connsiteY4" fmla="*/ 0 h 68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574" h="6818243">
                <a:moveTo>
                  <a:pt x="0" y="0"/>
                </a:moveTo>
                <a:lnTo>
                  <a:pt x="5095574" y="0"/>
                </a:lnTo>
                <a:lnTo>
                  <a:pt x="4057519" y="6818243"/>
                </a:lnTo>
                <a:lnTo>
                  <a:pt x="7952" y="6818243"/>
                </a:lnTo>
                <a:cubicBezTo>
                  <a:pt x="5301" y="4545495"/>
                  <a:pt x="2651" y="227274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DE9A26F6-110B-2AB9-DC4A-0EAF09853D22}"/>
              </a:ext>
            </a:extLst>
          </p:cNvPr>
          <p:cNvSpPr txBox="1">
            <a:spLocks/>
          </p:cNvSpPr>
          <p:nvPr/>
        </p:nvSpPr>
        <p:spPr>
          <a:xfrm>
            <a:off x="287901" y="1331826"/>
            <a:ext cx="7611141" cy="4708981"/>
          </a:xfrm>
          <a:prstGeom prst="rect">
            <a:avLst/>
          </a:prstGeom>
        </p:spPr>
        <p:txBody>
          <a:bodyPr wrap="square">
            <a:spAutoFit/>
          </a:bodyPr>
          <a:lst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Font typeface="Arial" panose="020B0604020202020204" pitchFamily="34" charset="0"/>
              <a:buNone/>
            </a:pPr>
            <a:r>
              <a:rPr lang="en-US" sz="2400" dirty="0">
                <a:solidFill>
                  <a:schemeClr val="bg1"/>
                </a:solidFill>
                <a:latin typeface="Calibri" panose="020F0502020204030204" pitchFamily="34" charset="0"/>
                <a:ea typeface="MS PGothic" panose="020B0600070205080204" pitchFamily="34" charset="-128"/>
                <a:cs typeface="Arial" panose="020B0604020202020204" pitchFamily="34" charset="0"/>
              </a:rPr>
              <a:t>Help </a:t>
            </a:r>
            <a:r>
              <a:rPr lang="en-US" sz="2400" b="1" dirty="0">
                <a:solidFill>
                  <a:srgbClr val="FFDD10"/>
                </a:solidFill>
                <a:latin typeface="Calibri" panose="020F0502020204030204" pitchFamily="34" charset="0"/>
                <a:ea typeface="MS PGothic" panose="020B0600070205080204" pitchFamily="34" charset="-128"/>
                <a:cs typeface="Arial" panose="020B0604020202020204" pitchFamily="34" charset="0"/>
              </a:rPr>
              <a:t>expedite </a:t>
            </a:r>
            <a:r>
              <a:rPr lang="en-US" sz="2400" dirty="0">
                <a:solidFill>
                  <a:schemeClr val="bg1"/>
                </a:solidFill>
                <a:latin typeface="Calibri" panose="020F0502020204030204" pitchFamily="34" charset="0"/>
                <a:ea typeface="MS PGothic" panose="020B0600070205080204" pitchFamily="34" charset="-128"/>
                <a:cs typeface="Arial" panose="020B0604020202020204" pitchFamily="34" charset="0"/>
              </a:rPr>
              <a:t>the processing of your claims by: </a:t>
            </a:r>
            <a:br>
              <a:rPr lang="en-US" sz="1600" b="1" dirty="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1600" b="1"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t>Using the appropriate billing, procedure codes, unites and modifiers</a:t>
            </a:r>
          </a:p>
          <a:p>
            <a:pPr marL="0" indent="0">
              <a:spcBef>
                <a:spcPts val="0"/>
              </a:spcBef>
              <a:buClr>
                <a:schemeClr val="bg1"/>
              </a:buClr>
              <a:buFont typeface="Arial" panose="020B0604020202020204" pitchFamily="34" charset="0"/>
              <a:buNone/>
            </a:pP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t>Submitting claims in a timely manner – within 365 days of service</a:t>
            </a:r>
            <a:b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t>If submitting on paper, use the appropriate claim form (CMS-1500)</a:t>
            </a:r>
            <a:b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t>Completing all required data on the form, including the Tax ID number and NPI number</a:t>
            </a:r>
            <a:b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br>
            <a:endPar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endParaRPr>
          </a:p>
          <a:p>
            <a:pPr>
              <a:spcBef>
                <a:spcPts val="0"/>
              </a:spcBef>
              <a:buClr>
                <a:schemeClr val="bg1"/>
              </a:buClr>
            </a:pPr>
            <a:r>
              <a:rPr lang="en-US" sz="2000" dirty="0">
                <a:solidFill>
                  <a:schemeClr val="bg1"/>
                </a:solidFill>
                <a:latin typeface="Calibri" panose="020F0502020204030204" pitchFamily="34" charset="0"/>
                <a:ea typeface="MS PGothic" panose="020B0600070205080204" pitchFamily="34" charset="-128"/>
                <a:cs typeface="Arial" panose="020B0604020202020204" pitchFamily="34" charset="0"/>
              </a:rPr>
              <a:t>Using the unit of service indicated on your Magellan contract</a:t>
            </a:r>
            <a:endParaRPr lang="en-US" sz="2800" dirty="0">
              <a:solidFill>
                <a:schemeClr val="bg1"/>
              </a:solidFill>
            </a:endParaRPr>
          </a:p>
        </p:txBody>
      </p:sp>
      <p:sp>
        <p:nvSpPr>
          <p:cNvPr id="10" name="Title 1">
            <a:extLst>
              <a:ext uri="{FF2B5EF4-FFF2-40B4-BE49-F238E27FC236}">
                <a16:creationId xmlns:a16="http://schemas.microsoft.com/office/drawing/2014/main" id="{D0AC60DA-89C5-062D-6052-6B4733B0E5DB}"/>
              </a:ext>
            </a:extLst>
          </p:cNvPr>
          <p:cNvSpPr txBox="1">
            <a:spLocks/>
          </p:cNvSpPr>
          <p:nvPr/>
        </p:nvSpPr>
        <p:spPr>
          <a:xfrm>
            <a:off x="180890" y="127645"/>
            <a:ext cx="7430251" cy="1131147"/>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ller" panose="020B0603020203020204" pitchFamily="34" charset="0"/>
                <a:ea typeface="+mj-ea"/>
                <a:cs typeface="+mj-cs"/>
              </a:defRPr>
            </a:lvl1pPr>
          </a:lstStyle>
          <a:p>
            <a:r>
              <a:rPr lang="en-US" sz="3600">
                <a:solidFill>
                  <a:schemeClr val="bg1"/>
                </a:solidFill>
                <a:latin typeface="Calibri" panose="020F0502020204030204" pitchFamily="34" charset="0"/>
                <a:cs typeface="Calibri" panose="020F0502020204030204" pitchFamily="34" charset="0"/>
              </a:rPr>
              <a:t>Helpful tips</a:t>
            </a:r>
          </a:p>
        </p:txBody>
      </p:sp>
      <p:graphicFrame>
        <p:nvGraphicFramePr>
          <p:cNvPr id="11" name="Table 10">
            <a:extLst>
              <a:ext uri="{FF2B5EF4-FFF2-40B4-BE49-F238E27FC236}">
                <a16:creationId xmlns:a16="http://schemas.microsoft.com/office/drawing/2014/main" id="{14E23B9B-4E60-1DE9-ECE5-F6FD64975E6D}"/>
              </a:ext>
            </a:extLst>
          </p:cNvPr>
          <p:cNvGraphicFramePr>
            <a:graphicFrameLocks noGrp="1"/>
          </p:cNvGraphicFramePr>
          <p:nvPr>
            <p:extLst>
              <p:ext uri="{D42A27DB-BD31-4B8C-83A1-F6EECF244321}">
                <p14:modId xmlns:p14="http://schemas.microsoft.com/office/powerpoint/2010/main" val="3621591820"/>
              </p:ext>
            </p:extLst>
          </p:nvPr>
        </p:nvGraphicFramePr>
        <p:xfrm>
          <a:off x="416821" y="2373981"/>
          <a:ext cx="7353300" cy="906780"/>
        </p:xfrm>
        <a:graphic>
          <a:graphicData uri="http://schemas.openxmlformats.org/drawingml/2006/table">
            <a:tbl>
              <a:tblPr>
                <a:tableStyleId>{5C22544A-7EE6-4342-B048-85BDC9FD1C3A}</a:tableStyleId>
              </a:tblPr>
              <a:tblGrid>
                <a:gridCol w="622300">
                  <a:extLst>
                    <a:ext uri="{9D8B030D-6E8A-4147-A177-3AD203B41FA5}">
                      <a16:colId xmlns:a16="http://schemas.microsoft.com/office/drawing/2014/main" val="1069656421"/>
                    </a:ext>
                  </a:extLst>
                </a:gridCol>
                <a:gridCol w="4508500">
                  <a:extLst>
                    <a:ext uri="{9D8B030D-6E8A-4147-A177-3AD203B41FA5}">
                      <a16:colId xmlns:a16="http://schemas.microsoft.com/office/drawing/2014/main" val="109458840"/>
                    </a:ext>
                  </a:extLst>
                </a:gridCol>
                <a:gridCol w="774700">
                  <a:extLst>
                    <a:ext uri="{9D8B030D-6E8A-4147-A177-3AD203B41FA5}">
                      <a16:colId xmlns:a16="http://schemas.microsoft.com/office/drawing/2014/main" val="1811179476"/>
                    </a:ext>
                  </a:extLst>
                </a:gridCol>
                <a:gridCol w="774700">
                  <a:extLst>
                    <a:ext uri="{9D8B030D-6E8A-4147-A177-3AD203B41FA5}">
                      <a16:colId xmlns:a16="http://schemas.microsoft.com/office/drawing/2014/main" val="4002392157"/>
                    </a:ext>
                  </a:extLst>
                </a:gridCol>
                <a:gridCol w="673100">
                  <a:extLst>
                    <a:ext uri="{9D8B030D-6E8A-4147-A177-3AD203B41FA5}">
                      <a16:colId xmlns:a16="http://schemas.microsoft.com/office/drawing/2014/main" val="1797458421"/>
                    </a:ext>
                  </a:extLst>
                </a:gridCol>
              </a:tblGrid>
              <a:tr h="0">
                <a:tc>
                  <a:txBody>
                    <a:bodyPr/>
                    <a:lstStyle/>
                    <a:p>
                      <a:pPr algn="ctr" fontAlgn="b"/>
                      <a:r>
                        <a:rPr lang="en-US" sz="1100" u="none" strike="noStrike">
                          <a:effectLst/>
                        </a:rPr>
                        <a:t>Code</a:t>
                      </a:r>
                      <a:endParaRPr lang="en-US" sz="1100" b="1" i="0" u="none" strike="noStrike">
                        <a:solidFill>
                          <a:srgbClr val="000000"/>
                        </a:solidFill>
                        <a:effectLst/>
                        <a:latin typeface="Calibri" panose="020F0502020204030204" pitchFamily="34" charset="0"/>
                      </a:endParaRPr>
                    </a:p>
                  </a:txBody>
                  <a:tcPr marL="7620" marR="7620" marT="7620" marB="0" anchor="b">
                    <a:solidFill>
                      <a:schemeClr val="accent4">
                        <a:lumMod val="60000"/>
                        <a:lumOff val="40000"/>
                      </a:schemeClr>
                    </a:solidFill>
                  </a:tcPr>
                </a:tc>
                <a:tc>
                  <a:txBody>
                    <a:bodyPr/>
                    <a:lstStyle/>
                    <a:p>
                      <a:pPr algn="ctr" fontAlgn="b"/>
                      <a:r>
                        <a:rPr lang="en-US" sz="1100" u="none" strike="noStrike">
                          <a:effectLst/>
                        </a:rPr>
                        <a:t>Description</a:t>
                      </a:r>
                      <a:endParaRPr lang="en-US" sz="1100" b="1" i="0" u="none" strike="noStrike">
                        <a:solidFill>
                          <a:srgbClr val="000000"/>
                        </a:solidFill>
                        <a:effectLst/>
                        <a:latin typeface="Calibri" panose="020F0502020204030204" pitchFamily="34" charset="0"/>
                      </a:endParaRPr>
                    </a:p>
                  </a:txBody>
                  <a:tcPr marL="7620" marR="7620" marT="7620" marB="0" anchor="b">
                    <a:solidFill>
                      <a:schemeClr val="accent4">
                        <a:lumMod val="60000"/>
                        <a:lumOff val="40000"/>
                      </a:schemeClr>
                    </a:solidFill>
                  </a:tcPr>
                </a:tc>
                <a:tc>
                  <a:txBody>
                    <a:bodyPr/>
                    <a:lstStyle/>
                    <a:p>
                      <a:pPr algn="ctr" fontAlgn="b"/>
                      <a:r>
                        <a:rPr lang="en-US" sz="1100" u="none" strike="noStrike">
                          <a:effectLst/>
                        </a:rPr>
                        <a:t>Modifier </a:t>
                      </a:r>
                      <a:endParaRPr lang="en-US" sz="1100" b="1" i="0" u="none" strike="noStrike">
                        <a:solidFill>
                          <a:srgbClr val="000000"/>
                        </a:solidFill>
                        <a:effectLst/>
                        <a:latin typeface="Calibri" panose="020F0502020204030204" pitchFamily="34" charset="0"/>
                      </a:endParaRPr>
                    </a:p>
                  </a:txBody>
                  <a:tcPr marL="7620" marR="7620" marT="7620" marB="0" anchor="b">
                    <a:solidFill>
                      <a:schemeClr val="accent4">
                        <a:lumMod val="60000"/>
                        <a:lumOff val="40000"/>
                      </a:schemeClr>
                    </a:solidFill>
                  </a:tcPr>
                </a:tc>
                <a:tc>
                  <a:txBody>
                    <a:bodyPr/>
                    <a:lstStyle/>
                    <a:p>
                      <a:pPr algn="ctr" fontAlgn="b"/>
                      <a:r>
                        <a:rPr lang="en-US" sz="1100" u="none" strike="noStrike">
                          <a:effectLst/>
                        </a:rPr>
                        <a:t>Unit</a:t>
                      </a:r>
                      <a:endParaRPr lang="en-US" sz="1100" b="1" i="0" u="none" strike="noStrike">
                        <a:solidFill>
                          <a:srgbClr val="000000"/>
                        </a:solidFill>
                        <a:effectLst/>
                        <a:latin typeface="Calibri" panose="020F0502020204030204" pitchFamily="34" charset="0"/>
                      </a:endParaRPr>
                    </a:p>
                  </a:txBody>
                  <a:tcPr marL="7620" marR="7620" marT="7620" marB="0" anchor="b">
                    <a:solidFill>
                      <a:schemeClr val="accent4">
                        <a:lumMod val="60000"/>
                        <a:lumOff val="40000"/>
                      </a:schemeClr>
                    </a:solidFill>
                  </a:tcPr>
                </a:tc>
                <a:tc>
                  <a:txBody>
                    <a:bodyPr/>
                    <a:lstStyle/>
                    <a:p>
                      <a:pPr algn="ctr" fontAlgn="b"/>
                      <a:r>
                        <a:rPr lang="en-US" sz="1100" u="none" strike="noStrike">
                          <a:effectLst/>
                        </a:rPr>
                        <a:t>RATE</a:t>
                      </a:r>
                      <a:endParaRPr lang="en-US" sz="1100" b="1" i="0" u="none" strike="noStrike">
                        <a:solidFill>
                          <a:srgbClr val="000000"/>
                        </a:solidFill>
                        <a:effectLst/>
                        <a:latin typeface="Calibri" panose="020F0502020204030204" pitchFamily="34" charset="0"/>
                      </a:endParaRPr>
                    </a:p>
                  </a:txBody>
                  <a:tcPr marL="7620" marR="7620" marT="7620" marB="0" anchor="b">
                    <a:solidFill>
                      <a:schemeClr val="accent4">
                        <a:lumMod val="60000"/>
                        <a:lumOff val="40000"/>
                      </a:schemeClr>
                    </a:solidFill>
                  </a:tcPr>
                </a:tc>
                <a:extLst>
                  <a:ext uri="{0D108BD9-81ED-4DB2-BD59-A6C34878D82A}">
                    <a16:rowId xmlns:a16="http://schemas.microsoft.com/office/drawing/2014/main" val="445734844"/>
                  </a:ext>
                </a:extLst>
              </a:tr>
              <a:tr h="182880">
                <a:tc>
                  <a:txBody>
                    <a:bodyPr/>
                    <a:lstStyle/>
                    <a:p>
                      <a:pPr algn="l" fontAlgn="ctr"/>
                      <a:r>
                        <a:rPr lang="en-US" sz="1100" u="none" strike="noStrike">
                          <a:effectLst/>
                        </a:rPr>
                        <a:t>S9485</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MOBILE CRISIS RESPONSE - INITIAL CONTACT - Effective 4/1/24</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TG, U8</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Per Diem</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t"/>
                      <a:r>
                        <a:rPr lang="en-US" sz="1100" u="none" strike="noStrike">
                          <a:effectLst/>
                        </a:rPr>
                        <a:t>$493.72 </a:t>
                      </a:r>
                      <a:endParaRPr lang="en-US" sz="1100" b="0" i="0" u="none" strike="noStrike">
                        <a:solidFill>
                          <a:srgbClr val="000000"/>
                        </a:solidFill>
                        <a:effectLst/>
                        <a:latin typeface="Calibri" panose="020F0502020204030204" pitchFamily="34" charset="0"/>
                      </a:endParaRPr>
                    </a:p>
                  </a:txBody>
                  <a:tcPr marL="7620" marR="7620" marT="7620" marB="0">
                    <a:solidFill>
                      <a:schemeClr val="accent4">
                        <a:lumMod val="60000"/>
                        <a:lumOff val="40000"/>
                      </a:schemeClr>
                    </a:solidFill>
                  </a:tcPr>
                </a:tc>
                <a:extLst>
                  <a:ext uri="{0D108BD9-81ED-4DB2-BD59-A6C34878D82A}">
                    <a16:rowId xmlns:a16="http://schemas.microsoft.com/office/drawing/2014/main" val="1781456005"/>
                  </a:ext>
                </a:extLst>
              </a:tr>
              <a:tr h="182880">
                <a:tc>
                  <a:txBody>
                    <a:bodyPr/>
                    <a:lstStyle/>
                    <a:p>
                      <a:pPr algn="l" fontAlgn="ctr"/>
                      <a:r>
                        <a:rPr lang="en-US" sz="1100" u="none" strike="noStrike">
                          <a:effectLst/>
                        </a:rPr>
                        <a:t>H2011</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MOBILE CRISIS RESPONSE - TELEHEALTH FOLLOW-UP - Effective 4/1/24</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TG, 95</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15 Minutes</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t"/>
                      <a:r>
                        <a:rPr lang="en-US" sz="1100" u="none" strike="noStrike">
                          <a:effectLst/>
                        </a:rPr>
                        <a:t>$29.09 </a:t>
                      </a:r>
                      <a:endParaRPr lang="en-US" sz="1100" b="0" i="0" u="none" strike="noStrike">
                        <a:solidFill>
                          <a:srgbClr val="000000"/>
                        </a:solidFill>
                        <a:effectLst/>
                        <a:latin typeface="Calibri" panose="020F0502020204030204" pitchFamily="34" charset="0"/>
                      </a:endParaRPr>
                    </a:p>
                  </a:txBody>
                  <a:tcPr marL="7620" marR="7620" marT="7620" marB="0">
                    <a:solidFill>
                      <a:schemeClr val="accent4">
                        <a:lumMod val="60000"/>
                        <a:lumOff val="40000"/>
                      </a:schemeClr>
                    </a:solidFill>
                  </a:tcPr>
                </a:tc>
                <a:extLst>
                  <a:ext uri="{0D108BD9-81ED-4DB2-BD59-A6C34878D82A}">
                    <a16:rowId xmlns:a16="http://schemas.microsoft.com/office/drawing/2014/main" val="2341916329"/>
                  </a:ext>
                </a:extLst>
              </a:tr>
              <a:tr h="182880">
                <a:tc>
                  <a:txBody>
                    <a:bodyPr/>
                    <a:lstStyle/>
                    <a:p>
                      <a:pPr algn="l" fontAlgn="ctr"/>
                      <a:r>
                        <a:rPr lang="en-US" sz="1100" u="none" strike="noStrike">
                          <a:effectLst/>
                        </a:rPr>
                        <a:t>H2011</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MOBILE CRISIS RESPONSE - COMMUNITY BASED FOLLOW UP - Effective4/1/24</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TG, U8</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15 Minutes</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t"/>
                      <a:r>
                        <a:rPr lang="en-US" sz="1100" u="none" strike="noStrike">
                          <a:effectLst/>
                        </a:rPr>
                        <a:t>$37.91 </a:t>
                      </a:r>
                      <a:endParaRPr lang="en-US" sz="1100" b="0" i="0" u="none" strike="noStrike">
                        <a:solidFill>
                          <a:srgbClr val="000000"/>
                        </a:solidFill>
                        <a:effectLst/>
                        <a:latin typeface="Calibri" panose="020F0502020204030204" pitchFamily="34" charset="0"/>
                      </a:endParaRPr>
                    </a:p>
                  </a:txBody>
                  <a:tcPr marL="7620" marR="7620" marT="7620" marB="0">
                    <a:solidFill>
                      <a:schemeClr val="accent4">
                        <a:lumMod val="60000"/>
                        <a:lumOff val="40000"/>
                      </a:schemeClr>
                    </a:solidFill>
                  </a:tcPr>
                </a:tc>
                <a:extLst>
                  <a:ext uri="{0D108BD9-81ED-4DB2-BD59-A6C34878D82A}">
                    <a16:rowId xmlns:a16="http://schemas.microsoft.com/office/drawing/2014/main" val="296923608"/>
                  </a:ext>
                </a:extLst>
              </a:tr>
              <a:tr h="182880">
                <a:tc>
                  <a:txBody>
                    <a:bodyPr/>
                    <a:lstStyle/>
                    <a:p>
                      <a:pPr algn="l" fontAlgn="ctr"/>
                      <a:r>
                        <a:rPr lang="en-US" sz="1100" u="none" strike="noStrike">
                          <a:effectLst/>
                        </a:rPr>
                        <a:t>H2011</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dirty="0">
                          <a:effectLst/>
                        </a:rPr>
                        <a:t>COMMUNITY BRIEF CRISIS SUPPORT -Effective 4/1/24</a:t>
                      </a:r>
                      <a:endParaRPr lang="en-US" sz="1100" b="0" i="0" u="none" strike="noStrike" dirty="0">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HK</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ctr"/>
                      <a:r>
                        <a:rPr lang="en-US" sz="1100" u="none" strike="noStrike">
                          <a:effectLst/>
                        </a:rPr>
                        <a:t>15 Minutes</a:t>
                      </a:r>
                      <a:endParaRPr lang="en-US" sz="1100" b="0" i="0" u="none" strike="noStrike">
                        <a:solidFill>
                          <a:srgbClr val="000000"/>
                        </a:solidFill>
                        <a:effectLst/>
                        <a:latin typeface="Calibri" panose="020F0502020204030204" pitchFamily="34" charset="0"/>
                      </a:endParaRPr>
                    </a:p>
                  </a:txBody>
                  <a:tcPr marL="7620" marR="7620" marT="7620" marB="0" anchor="ctr">
                    <a:solidFill>
                      <a:schemeClr val="accent4">
                        <a:lumMod val="60000"/>
                        <a:lumOff val="40000"/>
                      </a:schemeClr>
                    </a:solidFill>
                  </a:tcPr>
                </a:tc>
                <a:tc>
                  <a:txBody>
                    <a:bodyPr/>
                    <a:lstStyle/>
                    <a:p>
                      <a:pPr algn="l" fontAlgn="t"/>
                      <a:r>
                        <a:rPr lang="en-US" sz="1100" u="none" strike="noStrike" dirty="0">
                          <a:effectLst/>
                        </a:rPr>
                        <a:t>$38.16 </a:t>
                      </a:r>
                      <a:endParaRPr lang="en-US" sz="1100" b="0" i="0" u="none" strike="noStrike" dirty="0">
                        <a:solidFill>
                          <a:srgbClr val="000000"/>
                        </a:solidFill>
                        <a:effectLst/>
                        <a:latin typeface="Calibri" panose="020F0502020204030204" pitchFamily="34" charset="0"/>
                      </a:endParaRPr>
                    </a:p>
                  </a:txBody>
                  <a:tcPr marL="7620" marR="7620" marT="7620" marB="0">
                    <a:solidFill>
                      <a:schemeClr val="accent4">
                        <a:lumMod val="60000"/>
                        <a:lumOff val="40000"/>
                      </a:schemeClr>
                    </a:solidFill>
                  </a:tcPr>
                </a:tc>
                <a:extLst>
                  <a:ext uri="{0D108BD9-81ED-4DB2-BD59-A6C34878D82A}">
                    <a16:rowId xmlns:a16="http://schemas.microsoft.com/office/drawing/2014/main" val="618567173"/>
                  </a:ext>
                </a:extLst>
              </a:tr>
            </a:tbl>
          </a:graphicData>
        </a:graphic>
      </p:graphicFrame>
    </p:spTree>
    <p:extLst>
      <p:ext uri="{BB962C8B-B14F-4D97-AF65-F5344CB8AC3E}">
        <p14:creationId xmlns:p14="http://schemas.microsoft.com/office/powerpoint/2010/main" val="34803782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D5F48F-6BA9-CF08-40E4-8C74D683E109}"/>
              </a:ext>
            </a:extLst>
          </p:cNvPr>
          <p:cNvSpPr>
            <a:spLocks noGrp="1"/>
          </p:cNvSpPr>
          <p:nvPr>
            <p:ph type="sldNum" sz="quarter" idx="12"/>
          </p:nvPr>
        </p:nvSpPr>
        <p:spPr/>
        <p:txBody>
          <a:bodyPr/>
          <a:lstStyle/>
          <a:p>
            <a:fld id="{BC8AEE7E-FAD4-4EE3-9D98-D5CFF485C706}" type="slidenum">
              <a:rPr lang="en-US" smtClean="0"/>
              <a:t>6</a:t>
            </a:fld>
            <a:endParaRPr lang="en-US"/>
          </a:p>
        </p:txBody>
      </p:sp>
      <p:sp>
        <p:nvSpPr>
          <p:cNvPr id="3" name="Title 2">
            <a:extLst>
              <a:ext uri="{FF2B5EF4-FFF2-40B4-BE49-F238E27FC236}">
                <a16:creationId xmlns:a16="http://schemas.microsoft.com/office/drawing/2014/main" id="{42BE4DA2-3A22-91AA-5DF1-EAC7083E688C}"/>
              </a:ext>
            </a:extLst>
          </p:cNvPr>
          <p:cNvSpPr>
            <a:spLocks noGrp="1"/>
          </p:cNvSpPr>
          <p:nvPr>
            <p:ph type="title"/>
          </p:nvPr>
        </p:nvSpPr>
        <p:spPr/>
        <p:txBody>
          <a:bodyPr/>
          <a:lstStyle/>
          <a:p>
            <a:r>
              <a:rPr lang="en-US" dirty="0"/>
              <a:t>Diagnosis Codes</a:t>
            </a:r>
          </a:p>
        </p:txBody>
      </p:sp>
      <p:sp>
        <p:nvSpPr>
          <p:cNvPr id="4" name="Freeform: Shape 3">
            <a:extLst>
              <a:ext uri="{FF2B5EF4-FFF2-40B4-BE49-F238E27FC236}">
                <a16:creationId xmlns:a16="http://schemas.microsoft.com/office/drawing/2014/main" id="{03C454B4-EE2F-D0C6-E02E-D6D8CB2D353F}"/>
              </a:ext>
            </a:extLst>
          </p:cNvPr>
          <p:cNvSpPr/>
          <p:nvPr/>
        </p:nvSpPr>
        <p:spPr>
          <a:xfrm>
            <a:off x="0" y="829152"/>
            <a:ext cx="6048640" cy="6028848"/>
          </a:xfrm>
          <a:custGeom>
            <a:avLst/>
            <a:gdLst>
              <a:gd name="connsiteX0" fmla="*/ 0 w 6070821"/>
              <a:gd name="connsiteY0" fmla="*/ 0 h 6818243"/>
              <a:gd name="connsiteX1" fmla="*/ 3860358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821" h="6818243">
                <a:moveTo>
                  <a:pt x="0" y="0"/>
                </a:moveTo>
                <a:lnTo>
                  <a:pt x="3860358" y="0"/>
                </a:lnTo>
                <a:lnTo>
                  <a:pt x="6070821" y="6818243"/>
                </a:lnTo>
                <a:lnTo>
                  <a:pt x="7952" y="6818243"/>
                </a:lnTo>
                <a:cubicBezTo>
                  <a:pt x="5301" y="4545495"/>
                  <a:pt x="2651" y="2272748"/>
                  <a:pt x="0" y="0"/>
                </a:cubicBezTo>
                <a:close/>
              </a:path>
            </a:pathLst>
          </a:custGeom>
          <a:solidFill>
            <a:srgbClr val="007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B4D9B6-85ED-D815-6657-0D1A65D2893F}"/>
              </a:ext>
            </a:extLst>
          </p:cNvPr>
          <p:cNvSpPr txBox="1"/>
          <p:nvPr/>
        </p:nvSpPr>
        <p:spPr>
          <a:xfrm>
            <a:off x="432155" y="2500572"/>
            <a:ext cx="4086836" cy="2062103"/>
          </a:xfrm>
          <a:prstGeom prst="rect">
            <a:avLst/>
          </a:prstGeom>
          <a:noFill/>
        </p:spPr>
        <p:txBody>
          <a:bodyPr wrap="square">
            <a:spAutoFit/>
          </a:bodyPr>
          <a:lstStyle/>
          <a:p>
            <a:r>
              <a:rPr lang="en-US" sz="3200" dirty="0">
                <a:solidFill>
                  <a:schemeClr val="bg1"/>
                </a:solidFill>
                <a:effectLst/>
                <a:latin typeface="Calibri" panose="020F0502020204030204" pitchFamily="34" charset="0"/>
                <a:ea typeface="MS PGothic" panose="020B0600070205080204" pitchFamily="34" charset="-128"/>
                <a:cs typeface="Arial" panose="020B0604020202020204" pitchFamily="34" charset="0"/>
              </a:rPr>
              <a:t>You can consider these diagnosis codes when submitting claims for mobile crisis service</a:t>
            </a:r>
            <a:endParaRPr lang="en-US" sz="4400" b="1" dirty="0">
              <a:solidFill>
                <a:schemeClr val="bg1"/>
              </a:solidFill>
            </a:endParaRPr>
          </a:p>
        </p:txBody>
      </p:sp>
      <p:sp>
        <p:nvSpPr>
          <p:cNvPr id="7" name="TextBox 6">
            <a:extLst>
              <a:ext uri="{FF2B5EF4-FFF2-40B4-BE49-F238E27FC236}">
                <a16:creationId xmlns:a16="http://schemas.microsoft.com/office/drawing/2014/main" id="{D390AD5B-9EEA-32E5-99EB-C21E2572155A}"/>
              </a:ext>
            </a:extLst>
          </p:cNvPr>
          <p:cNvSpPr txBox="1"/>
          <p:nvPr/>
        </p:nvSpPr>
        <p:spPr>
          <a:xfrm>
            <a:off x="6048640" y="1086307"/>
            <a:ext cx="5533760" cy="5582041"/>
          </a:xfrm>
          <a:prstGeom prst="rect">
            <a:avLst/>
          </a:prstGeom>
          <a:noFill/>
        </p:spPr>
        <p:txBody>
          <a:bodyPr wrap="square">
            <a:sp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We understand that in many, if not most instances, you will not be able to appropriately assess for a definitive behavioral health diagnosis based on the initial MCR deployment alone.  In these situations, the following codes can be used:</a:t>
            </a: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Z13.30 – encounter for screening examination for mental health and behavioral disorders, unspecified </a:t>
            </a:r>
          </a:p>
          <a:p>
            <a:pPr marL="285750" marR="0" indent="-28575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Codes in the Z71 series, Persons encountering health services for other counseling and medical advice, not elsewhere classified, specifically:</a:t>
            </a:r>
          </a:p>
          <a:p>
            <a:pPr marL="742950" lvl="1" indent="-285750">
              <a:lnSpc>
                <a:spcPct val="107000"/>
              </a:lnSpc>
              <a:spcAft>
                <a:spcPts val="800"/>
              </a:spcAft>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Z71.1 Person with feared health complaint in whom no diagnosis is made </a:t>
            </a:r>
          </a:p>
          <a:p>
            <a:pPr marL="742950" lvl="1" indent="-285750">
              <a:lnSpc>
                <a:spcPct val="107000"/>
              </a:lnSpc>
              <a:spcAft>
                <a:spcPts val="800"/>
              </a:spcAft>
              <a:buFont typeface="Arial" panose="020B0604020202020204" pitchFamily="34" charset="0"/>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Z71.9 Counseling unspecified. </a:t>
            </a: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a:p>
            <a:endParaRPr lang="en-US" sz="1600" dirty="0"/>
          </a:p>
          <a:p>
            <a:endParaRPr lang="en-US" sz="2000" dirty="0"/>
          </a:p>
        </p:txBody>
      </p:sp>
    </p:spTree>
    <p:extLst>
      <p:ext uri="{BB962C8B-B14F-4D97-AF65-F5344CB8AC3E}">
        <p14:creationId xmlns:p14="http://schemas.microsoft.com/office/powerpoint/2010/main" val="7079195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D5F48F-6BA9-CF08-40E4-8C74D683E109}"/>
              </a:ext>
            </a:extLst>
          </p:cNvPr>
          <p:cNvSpPr>
            <a:spLocks noGrp="1"/>
          </p:cNvSpPr>
          <p:nvPr>
            <p:ph type="sldNum" sz="quarter" idx="12"/>
          </p:nvPr>
        </p:nvSpPr>
        <p:spPr/>
        <p:txBody>
          <a:bodyPr/>
          <a:lstStyle/>
          <a:p>
            <a:fld id="{BC8AEE7E-FAD4-4EE3-9D98-D5CFF485C706}" type="slidenum">
              <a:rPr lang="en-US" smtClean="0"/>
              <a:t>7</a:t>
            </a:fld>
            <a:endParaRPr lang="en-US"/>
          </a:p>
        </p:txBody>
      </p:sp>
      <p:sp>
        <p:nvSpPr>
          <p:cNvPr id="3" name="Title 2">
            <a:extLst>
              <a:ext uri="{FF2B5EF4-FFF2-40B4-BE49-F238E27FC236}">
                <a16:creationId xmlns:a16="http://schemas.microsoft.com/office/drawing/2014/main" id="{42BE4DA2-3A22-91AA-5DF1-EAC7083E688C}"/>
              </a:ext>
            </a:extLst>
          </p:cNvPr>
          <p:cNvSpPr>
            <a:spLocks noGrp="1"/>
          </p:cNvSpPr>
          <p:nvPr>
            <p:ph type="title"/>
          </p:nvPr>
        </p:nvSpPr>
        <p:spPr/>
        <p:txBody>
          <a:bodyPr/>
          <a:lstStyle/>
          <a:p>
            <a:r>
              <a:rPr lang="en-US" dirty="0"/>
              <a:t>Diagnosis Codes - continued</a:t>
            </a:r>
          </a:p>
        </p:txBody>
      </p:sp>
      <p:sp>
        <p:nvSpPr>
          <p:cNvPr id="4" name="Freeform: Shape 3">
            <a:extLst>
              <a:ext uri="{FF2B5EF4-FFF2-40B4-BE49-F238E27FC236}">
                <a16:creationId xmlns:a16="http://schemas.microsoft.com/office/drawing/2014/main" id="{03C454B4-EE2F-D0C6-E02E-D6D8CB2D353F}"/>
              </a:ext>
            </a:extLst>
          </p:cNvPr>
          <p:cNvSpPr/>
          <p:nvPr/>
        </p:nvSpPr>
        <p:spPr>
          <a:xfrm>
            <a:off x="0" y="829152"/>
            <a:ext cx="6048640" cy="6028848"/>
          </a:xfrm>
          <a:custGeom>
            <a:avLst/>
            <a:gdLst>
              <a:gd name="connsiteX0" fmla="*/ 0 w 6070821"/>
              <a:gd name="connsiteY0" fmla="*/ 0 h 6818243"/>
              <a:gd name="connsiteX1" fmla="*/ 3860358 w 6070821"/>
              <a:gd name="connsiteY1" fmla="*/ 0 h 6818243"/>
              <a:gd name="connsiteX2" fmla="*/ 6070821 w 6070821"/>
              <a:gd name="connsiteY2" fmla="*/ 6818243 h 6818243"/>
              <a:gd name="connsiteX3" fmla="*/ 7952 w 6070821"/>
              <a:gd name="connsiteY3" fmla="*/ 6818243 h 6818243"/>
              <a:gd name="connsiteX4" fmla="*/ 0 w 6070821"/>
              <a:gd name="connsiteY4" fmla="*/ 0 h 68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821" h="6818243">
                <a:moveTo>
                  <a:pt x="0" y="0"/>
                </a:moveTo>
                <a:lnTo>
                  <a:pt x="3860358" y="0"/>
                </a:lnTo>
                <a:lnTo>
                  <a:pt x="6070821" y="6818243"/>
                </a:lnTo>
                <a:lnTo>
                  <a:pt x="7952" y="6818243"/>
                </a:lnTo>
                <a:cubicBezTo>
                  <a:pt x="5301" y="4545495"/>
                  <a:pt x="2651" y="2272748"/>
                  <a:pt x="0" y="0"/>
                </a:cubicBezTo>
                <a:close/>
              </a:path>
            </a:pathLst>
          </a:custGeom>
          <a:solidFill>
            <a:srgbClr val="007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B4D9B6-85ED-D815-6657-0D1A65D2893F}"/>
              </a:ext>
            </a:extLst>
          </p:cNvPr>
          <p:cNvSpPr txBox="1"/>
          <p:nvPr/>
        </p:nvSpPr>
        <p:spPr>
          <a:xfrm>
            <a:off x="432155" y="2500572"/>
            <a:ext cx="4086836" cy="2554545"/>
          </a:xfrm>
          <a:prstGeom prst="rect">
            <a:avLst/>
          </a:prstGeom>
          <a:noFill/>
        </p:spPr>
        <p:txBody>
          <a:bodyPr wrap="square">
            <a:spAutoFit/>
          </a:bodyPr>
          <a:lstStyle/>
          <a:p>
            <a:r>
              <a:rPr lang="en-US" sz="3200" dirty="0">
                <a:solidFill>
                  <a:schemeClr val="bg1"/>
                </a:solidFill>
                <a:effectLst/>
                <a:latin typeface="Calibri" panose="020F0502020204030204" pitchFamily="34" charset="0"/>
                <a:ea typeface="MS PGothic" panose="020B0600070205080204" pitchFamily="34" charset="-128"/>
                <a:cs typeface="Arial" panose="020B0604020202020204" pitchFamily="34" charset="0"/>
              </a:rPr>
              <a:t>You may also consider these diagnosis codes when submitting claims for mobile crisis service</a:t>
            </a:r>
            <a:endParaRPr lang="en-US" sz="4400" b="1" dirty="0">
              <a:solidFill>
                <a:schemeClr val="bg1"/>
              </a:solidFill>
            </a:endParaRPr>
          </a:p>
        </p:txBody>
      </p:sp>
      <p:sp>
        <p:nvSpPr>
          <p:cNvPr id="7" name="TextBox 6">
            <a:extLst>
              <a:ext uri="{FF2B5EF4-FFF2-40B4-BE49-F238E27FC236}">
                <a16:creationId xmlns:a16="http://schemas.microsoft.com/office/drawing/2014/main" id="{D390AD5B-9EEA-32E5-99EB-C21E2572155A}"/>
              </a:ext>
            </a:extLst>
          </p:cNvPr>
          <p:cNvSpPr txBox="1"/>
          <p:nvPr/>
        </p:nvSpPr>
        <p:spPr>
          <a:xfrm>
            <a:off x="6048640" y="1086307"/>
            <a:ext cx="5533760" cy="1138773"/>
          </a:xfrm>
          <a:prstGeom prst="rect">
            <a:avLst/>
          </a:prstGeom>
          <a:noFill/>
        </p:spPr>
        <p:txBody>
          <a:bodyPr wrap="square">
            <a:spAutoFit/>
          </a:bodyPr>
          <a:lstStyle/>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a:p>
            <a:endParaRPr lang="en-US" sz="1600" dirty="0"/>
          </a:p>
          <a:p>
            <a:endParaRPr lang="en-US" sz="2000" dirty="0"/>
          </a:p>
        </p:txBody>
      </p:sp>
      <p:graphicFrame>
        <p:nvGraphicFramePr>
          <p:cNvPr id="11" name="Table 10">
            <a:extLst>
              <a:ext uri="{FF2B5EF4-FFF2-40B4-BE49-F238E27FC236}">
                <a16:creationId xmlns:a16="http://schemas.microsoft.com/office/drawing/2014/main" id="{629A2DA8-5701-414F-FBF5-2925E2BAB875}"/>
              </a:ext>
            </a:extLst>
          </p:cNvPr>
          <p:cNvGraphicFramePr>
            <a:graphicFrameLocks noGrp="1"/>
          </p:cNvGraphicFramePr>
          <p:nvPr>
            <p:extLst>
              <p:ext uri="{D42A27DB-BD31-4B8C-83A1-F6EECF244321}">
                <p14:modId xmlns:p14="http://schemas.microsoft.com/office/powerpoint/2010/main" val="2456208695"/>
              </p:ext>
            </p:extLst>
          </p:nvPr>
        </p:nvGraphicFramePr>
        <p:xfrm>
          <a:off x="6558381" y="1150951"/>
          <a:ext cx="4280406" cy="5510112"/>
        </p:xfrm>
        <a:graphic>
          <a:graphicData uri="http://schemas.openxmlformats.org/drawingml/2006/table">
            <a:tbl>
              <a:tblPr>
                <a:tableStyleId>{5C22544A-7EE6-4342-B048-85BDC9FD1C3A}</a:tableStyleId>
              </a:tblPr>
              <a:tblGrid>
                <a:gridCol w="648176">
                  <a:extLst>
                    <a:ext uri="{9D8B030D-6E8A-4147-A177-3AD203B41FA5}">
                      <a16:colId xmlns:a16="http://schemas.microsoft.com/office/drawing/2014/main" val="3992442962"/>
                    </a:ext>
                  </a:extLst>
                </a:gridCol>
                <a:gridCol w="648176">
                  <a:extLst>
                    <a:ext uri="{9D8B030D-6E8A-4147-A177-3AD203B41FA5}">
                      <a16:colId xmlns:a16="http://schemas.microsoft.com/office/drawing/2014/main" val="1343098843"/>
                    </a:ext>
                  </a:extLst>
                </a:gridCol>
                <a:gridCol w="269054">
                  <a:extLst>
                    <a:ext uri="{9D8B030D-6E8A-4147-A177-3AD203B41FA5}">
                      <a16:colId xmlns:a16="http://schemas.microsoft.com/office/drawing/2014/main" val="3056853734"/>
                    </a:ext>
                  </a:extLst>
                </a:gridCol>
                <a:gridCol w="648176">
                  <a:extLst>
                    <a:ext uri="{9D8B030D-6E8A-4147-A177-3AD203B41FA5}">
                      <a16:colId xmlns:a16="http://schemas.microsoft.com/office/drawing/2014/main" val="3508696005"/>
                    </a:ext>
                  </a:extLst>
                </a:gridCol>
                <a:gridCol w="587027">
                  <a:extLst>
                    <a:ext uri="{9D8B030D-6E8A-4147-A177-3AD203B41FA5}">
                      <a16:colId xmlns:a16="http://schemas.microsoft.com/office/drawing/2014/main" val="609848627"/>
                    </a:ext>
                  </a:extLst>
                </a:gridCol>
                <a:gridCol w="305743">
                  <a:extLst>
                    <a:ext uri="{9D8B030D-6E8A-4147-A177-3AD203B41FA5}">
                      <a16:colId xmlns:a16="http://schemas.microsoft.com/office/drawing/2014/main" val="4289337003"/>
                    </a:ext>
                  </a:extLst>
                </a:gridCol>
                <a:gridCol w="587027">
                  <a:extLst>
                    <a:ext uri="{9D8B030D-6E8A-4147-A177-3AD203B41FA5}">
                      <a16:colId xmlns:a16="http://schemas.microsoft.com/office/drawing/2014/main" val="487847401"/>
                    </a:ext>
                  </a:extLst>
                </a:gridCol>
                <a:gridCol w="587027">
                  <a:extLst>
                    <a:ext uri="{9D8B030D-6E8A-4147-A177-3AD203B41FA5}">
                      <a16:colId xmlns:a16="http://schemas.microsoft.com/office/drawing/2014/main" val="2907005557"/>
                    </a:ext>
                  </a:extLst>
                </a:gridCol>
              </a:tblGrid>
              <a:tr h="300851">
                <a:tc>
                  <a:txBody>
                    <a:bodyPr/>
                    <a:lstStyle/>
                    <a:p>
                      <a:pPr algn="l" fontAlgn="b"/>
                      <a:r>
                        <a:rPr lang="en-US" sz="1400" u="none" strike="noStrike">
                          <a:solidFill>
                            <a:schemeClr val="tx1"/>
                          </a:solidFill>
                          <a:effectLst/>
                        </a:rPr>
                        <a:t>Begin Range</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End Range</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Begin Range</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End Range</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Begin Range</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End Range</a:t>
                      </a:r>
                      <a:endParaRPr lang="en-US" sz="1400" b="1"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1066959516"/>
                  </a:ext>
                </a:extLst>
              </a:tr>
              <a:tr h="176108">
                <a:tc>
                  <a:txBody>
                    <a:bodyPr/>
                    <a:lstStyle/>
                    <a:p>
                      <a:pPr algn="l" fontAlgn="b"/>
                      <a:r>
                        <a:rPr lang="en-US" sz="1400" u="none" strike="noStrike">
                          <a:solidFill>
                            <a:schemeClr val="tx1"/>
                          </a:solidFill>
                          <a:effectLst/>
                        </a:rPr>
                        <a:t>F1010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1282017824"/>
                  </a:ext>
                </a:extLst>
              </a:tr>
              <a:tr h="176108">
                <a:tc>
                  <a:txBody>
                    <a:bodyPr/>
                    <a:lstStyle/>
                    <a:p>
                      <a:pPr algn="l" fontAlgn="b"/>
                      <a:r>
                        <a:rPr lang="en-US" sz="1400" u="none" strike="noStrike">
                          <a:solidFill>
                            <a:schemeClr val="tx1"/>
                          </a:solidFill>
                          <a:effectLst/>
                        </a:rPr>
                        <a:t>F10129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F10129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F550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F558</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2891358332"/>
                  </a:ext>
                </a:extLst>
              </a:tr>
              <a:tr h="176108">
                <a:tc>
                  <a:txBody>
                    <a:bodyPr/>
                    <a:lstStyle/>
                    <a:p>
                      <a:pPr algn="l" fontAlgn="b"/>
                      <a:r>
                        <a:rPr lang="en-US" sz="1400" u="none" strike="noStrike">
                          <a:solidFill>
                            <a:schemeClr val="tx1"/>
                          </a:solidFill>
                          <a:effectLst/>
                        </a:rPr>
                        <a:t>F1020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765528263"/>
                  </a:ext>
                </a:extLst>
              </a:tr>
              <a:tr h="176108">
                <a:tc>
                  <a:txBody>
                    <a:bodyPr/>
                    <a:lstStyle/>
                    <a:p>
                      <a:pPr algn="l" fontAlgn="b"/>
                      <a:r>
                        <a:rPr lang="en-US" sz="1400" u="none" strike="noStrike">
                          <a:solidFill>
                            <a:schemeClr val="tx1"/>
                          </a:solidFill>
                          <a:effectLst/>
                        </a:rPr>
                        <a:t>F10229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F10229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F0150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F09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688839440"/>
                  </a:ext>
                </a:extLst>
              </a:tr>
              <a:tr h="176108">
                <a:tc>
                  <a:txBody>
                    <a:bodyPr/>
                    <a:lstStyle/>
                    <a:p>
                      <a:pPr algn="l" fontAlgn="b"/>
                      <a:r>
                        <a:rPr lang="en-US" sz="1400" u="none" strike="noStrike">
                          <a:solidFill>
                            <a:schemeClr val="tx1"/>
                          </a:solidFill>
                          <a:effectLst/>
                        </a:rPr>
                        <a:t>F1110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F17203</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F17209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1120807765"/>
                  </a:ext>
                </a:extLst>
              </a:tr>
              <a:tr h="176108">
                <a:tc>
                  <a:txBody>
                    <a:bodyPr/>
                    <a:lstStyle/>
                    <a:p>
                      <a:pPr algn="l" fontAlgn="b"/>
                      <a:r>
                        <a:rPr lang="en-US" sz="1400" u="none" strike="noStrike">
                          <a:solidFill>
                            <a:schemeClr val="tx1"/>
                          </a:solidFill>
                          <a:effectLst/>
                        </a:rPr>
                        <a:t>F11129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F11129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F1014</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dirty="0">
                          <a:solidFill>
                            <a:schemeClr val="tx1"/>
                          </a:solidFill>
                          <a:effectLst/>
                        </a:rPr>
                        <a:t> </a:t>
                      </a:r>
                      <a:endParaRPr lang="en-US" sz="1400" b="0" i="0" u="none" strike="noStrike" dirty="0">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F17213</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1794238314"/>
                  </a:ext>
                </a:extLst>
              </a:tr>
              <a:tr h="176108">
                <a:tc>
                  <a:txBody>
                    <a:bodyPr/>
                    <a:lstStyle/>
                    <a:p>
                      <a:pPr algn="l" fontAlgn="b"/>
                      <a:r>
                        <a:rPr lang="en-US" sz="1400" u="none" strike="noStrike">
                          <a:solidFill>
                            <a:schemeClr val="tx1"/>
                          </a:solidFill>
                          <a:effectLst/>
                        </a:rPr>
                        <a:t>F1120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F10221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F10221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F17223</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893628833"/>
                  </a:ext>
                </a:extLst>
              </a:tr>
              <a:tr h="176108">
                <a:tc>
                  <a:txBody>
                    <a:bodyPr/>
                    <a:lstStyle/>
                    <a:p>
                      <a:pPr algn="l" fontAlgn="b"/>
                      <a:r>
                        <a:rPr lang="en-US" sz="1400" u="none" strike="noStrike">
                          <a:solidFill>
                            <a:schemeClr val="tx1"/>
                          </a:solidFill>
                          <a:effectLst/>
                        </a:rPr>
                        <a:t>F1220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F10230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F1099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F17293</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4272647767"/>
                  </a:ext>
                </a:extLst>
              </a:tr>
              <a:tr h="176108">
                <a:tc>
                  <a:txBody>
                    <a:bodyPr/>
                    <a:lstStyle/>
                    <a:p>
                      <a:pPr algn="l" fontAlgn="b"/>
                      <a:r>
                        <a:rPr lang="en-US" sz="1400" u="none" strike="noStrike">
                          <a:solidFill>
                            <a:schemeClr val="tx1"/>
                          </a:solidFill>
                          <a:effectLst/>
                        </a:rPr>
                        <a:t>F1310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F11122</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901261563"/>
                  </a:ext>
                </a:extLst>
              </a:tr>
              <a:tr h="176108">
                <a:tc>
                  <a:txBody>
                    <a:bodyPr/>
                    <a:lstStyle/>
                    <a:p>
                      <a:pPr algn="l" fontAlgn="b"/>
                      <a:r>
                        <a:rPr lang="en-US" sz="1400" u="none" strike="noStrike">
                          <a:solidFill>
                            <a:schemeClr val="tx1"/>
                          </a:solidFill>
                          <a:effectLst/>
                        </a:rPr>
                        <a:t>F1320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F1114</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273249201"/>
                  </a:ext>
                </a:extLst>
              </a:tr>
              <a:tr h="176108">
                <a:tc>
                  <a:txBody>
                    <a:bodyPr/>
                    <a:lstStyle/>
                    <a:p>
                      <a:pPr algn="l" fontAlgn="b"/>
                      <a:r>
                        <a:rPr lang="en-US" sz="1400" u="none" strike="noStrike">
                          <a:solidFill>
                            <a:schemeClr val="tx1"/>
                          </a:solidFill>
                          <a:effectLst/>
                        </a:rPr>
                        <a:t>F1410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016685097"/>
                  </a:ext>
                </a:extLst>
              </a:tr>
              <a:tr h="176108">
                <a:tc>
                  <a:txBody>
                    <a:bodyPr/>
                    <a:lstStyle/>
                    <a:p>
                      <a:pPr algn="l" fontAlgn="b"/>
                      <a:r>
                        <a:rPr lang="en-US" sz="1400" u="none" strike="noStrike">
                          <a:solidFill>
                            <a:schemeClr val="tx1"/>
                          </a:solidFill>
                          <a:effectLst/>
                        </a:rPr>
                        <a:t>F1420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F1199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045983557"/>
                  </a:ext>
                </a:extLst>
              </a:tr>
              <a:tr h="176108">
                <a:tc>
                  <a:txBody>
                    <a:bodyPr/>
                    <a:lstStyle/>
                    <a:p>
                      <a:pPr algn="l" fontAlgn="b"/>
                      <a:r>
                        <a:rPr lang="en-US" sz="1400" u="none" strike="noStrike">
                          <a:solidFill>
                            <a:schemeClr val="tx1"/>
                          </a:solidFill>
                          <a:effectLst/>
                        </a:rPr>
                        <a:t>F1510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4115746194"/>
                  </a:ext>
                </a:extLst>
              </a:tr>
              <a:tr h="176108">
                <a:tc>
                  <a:txBody>
                    <a:bodyPr/>
                    <a:lstStyle/>
                    <a:p>
                      <a:pPr algn="l" fontAlgn="b"/>
                      <a:r>
                        <a:rPr lang="en-US" sz="1400" u="none" strike="noStrike">
                          <a:solidFill>
                            <a:schemeClr val="tx1"/>
                          </a:solidFill>
                          <a:effectLst/>
                        </a:rPr>
                        <a:t>F1520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F5103</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509239547"/>
                  </a:ext>
                </a:extLst>
              </a:tr>
              <a:tr h="176108">
                <a:tc>
                  <a:txBody>
                    <a:bodyPr/>
                    <a:lstStyle/>
                    <a:p>
                      <a:pPr algn="l" fontAlgn="b"/>
                      <a:r>
                        <a:rPr lang="en-US" sz="1400" u="none" strike="noStrike">
                          <a:solidFill>
                            <a:schemeClr val="tx1"/>
                          </a:solidFill>
                          <a:effectLst/>
                        </a:rPr>
                        <a:t>F1610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F1299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F5109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F5112</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241700365"/>
                  </a:ext>
                </a:extLst>
              </a:tr>
              <a:tr h="176108">
                <a:tc>
                  <a:txBody>
                    <a:bodyPr/>
                    <a:lstStyle/>
                    <a:p>
                      <a:pPr algn="l" fontAlgn="b"/>
                      <a:r>
                        <a:rPr lang="en-US" sz="1400" u="none" strike="noStrike">
                          <a:solidFill>
                            <a:schemeClr val="tx1"/>
                          </a:solidFill>
                          <a:effectLst/>
                        </a:rPr>
                        <a:t>F1620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F1690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F5119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F54</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630589034"/>
                  </a:ext>
                </a:extLst>
              </a:tr>
              <a:tr h="176108">
                <a:tc>
                  <a:txBody>
                    <a:bodyPr/>
                    <a:lstStyle/>
                    <a:p>
                      <a:pPr algn="l" fontAlgn="b"/>
                      <a:r>
                        <a:rPr lang="en-US" sz="1400" u="none" strike="noStrike">
                          <a:solidFill>
                            <a:schemeClr val="tx1"/>
                          </a:solidFill>
                          <a:effectLst/>
                        </a:rPr>
                        <a:t>F17200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F17201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F59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F804</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698848180"/>
                  </a:ext>
                </a:extLst>
              </a:tr>
              <a:tr h="176108">
                <a:tc>
                  <a:txBody>
                    <a:bodyPr/>
                    <a:lstStyle/>
                    <a:p>
                      <a:pPr algn="l" fontAlgn="b"/>
                      <a:r>
                        <a:rPr lang="en-US" sz="1400" u="none" strike="noStrike">
                          <a:solidFill>
                            <a:schemeClr val="tx1"/>
                          </a:solidFill>
                          <a:effectLst/>
                        </a:rPr>
                        <a:t>F17210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F17211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F1399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F8089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F840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2980815500"/>
                  </a:ext>
                </a:extLst>
              </a:tr>
              <a:tr h="176108">
                <a:tc>
                  <a:txBody>
                    <a:bodyPr/>
                    <a:lstStyle/>
                    <a:p>
                      <a:pPr algn="l" fontAlgn="b"/>
                      <a:r>
                        <a:rPr lang="en-US" sz="1400" u="none" strike="noStrike">
                          <a:solidFill>
                            <a:schemeClr val="tx1"/>
                          </a:solidFill>
                          <a:effectLst/>
                        </a:rPr>
                        <a:t>F17220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F843</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2169887729"/>
                  </a:ext>
                </a:extLst>
              </a:tr>
              <a:tr h="176108">
                <a:tc>
                  <a:txBody>
                    <a:bodyPr/>
                    <a:lstStyle/>
                    <a:p>
                      <a:pPr algn="l" fontAlgn="b"/>
                      <a:r>
                        <a:rPr lang="en-US" sz="1400" u="none" strike="noStrike">
                          <a:solidFill>
                            <a:schemeClr val="tx1"/>
                          </a:solidFill>
                          <a:effectLst/>
                        </a:rPr>
                        <a:t>F17290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F17291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R37</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R37</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905818951"/>
                  </a:ext>
                </a:extLst>
              </a:tr>
              <a:tr h="176108">
                <a:tc>
                  <a:txBody>
                    <a:bodyPr/>
                    <a:lstStyle/>
                    <a:p>
                      <a:pPr algn="l" fontAlgn="b"/>
                      <a:r>
                        <a:rPr lang="en-US" sz="1400" u="none" strike="noStrike">
                          <a:solidFill>
                            <a:schemeClr val="tx1"/>
                          </a:solidFill>
                          <a:effectLst/>
                        </a:rPr>
                        <a:t>F1810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F14920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F1499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R451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R452</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412398405"/>
                  </a:ext>
                </a:extLst>
              </a:tr>
              <a:tr h="176108">
                <a:tc>
                  <a:txBody>
                    <a:bodyPr/>
                    <a:lstStyle/>
                    <a:p>
                      <a:pPr algn="l" fontAlgn="b"/>
                      <a:r>
                        <a:rPr lang="en-US" sz="1400" u="none" strike="noStrike">
                          <a:solidFill>
                            <a:schemeClr val="tx1"/>
                          </a:solidFill>
                          <a:effectLst/>
                        </a:rPr>
                        <a:t>F1820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F1890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F15121</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F1519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R455</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R4582</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1523693507"/>
                  </a:ext>
                </a:extLst>
              </a:tr>
              <a:tr h="176108">
                <a:tc>
                  <a:txBody>
                    <a:bodyPr/>
                    <a:lstStyle/>
                    <a:p>
                      <a:pPr algn="l" fontAlgn="b"/>
                      <a:r>
                        <a:rPr lang="en-US" sz="1400" u="none" strike="noStrike">
                          <a:solidFill>
                            <a:schemeClr val="tx1"/>
                          </a:solidFill>
                          <a:effectLst/>
                        </a:rPr>
                        <a:t>F1910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F19120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F15220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F1529</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 </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a:solidFill>
                            <a:schemeClr val="tx1"/>
                          </a:solidFill>
                          <a:effectLst/>
                        </a:rPr>
                        <a:t>R480</a:t>
                      </a:r>
                      <a:endParaRPr lang="en-US" sz="1400" b="0" i="0" u="none" strike="noStrike">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tc>
                  <a:txBody>
                    <a:bodyPr/>
                    <a:lstStyle/>
                    <a:p>
                      <a:pPr algn="l" fontAlgn="b"/>
                      <a:r>
                        <a:rPr lang="en-US" sz="1400" u="none" strike="noStrike" dirty="0">
                          <a:solidFill>
                            <a:schemeClr val="tx1"/>
                          </a:solidFill>
                          <a:effectLst/>
                        </a:rPr>
                        <a:t>R480</a:t>
                      </a:r>
                      <a:endParaRPr lang="en-US" sz="1400" b="0" i="0" u="none" strike="noStrike" dirty="0">
                        <a:solidFill>
                          <a:schemeClr val="tx1"/>
                        </a:solidFill>
                        <a:effectLst/>
                        <a:latin typeface="Aptos Narrow" panose="020B0004020202020204" pitchFamily="34" charset="0"/>
                      </a:endParaRPr>
                    </a:p>
                  </a:txBody>
                  <a:tcPr marL="7338" marR="7338" marT="7338" marB="0" anchor="b">
                    <a:solidFill>
                      <a:schemeClr val="tx2">
                        <a:lumMod val="20000"/>
                        <a:lumOff val="80000"/>
                      </a:schemeClr>
                    </a:solidFill>
                  </a:tcPr>
                </a:tc>
                <a:extLst>
                  <a:ext uri="{0D108BD9-81ED-4DB2-BD59-A6C34878D82A}">
                    <a16:rowId xmlns:a16="http://schemas.microsoft.com/office/drawing/2014/main" val="3278674354"/>
                  </a:ext>
                </a:extLst>
              </a:tr>
            </a:tbl>
          </a:graphicData>
        </a:graphic>
      </p:graphicFrame>
    </p:spTree>
    <p:extLst>
      <p:ext uri="{BB962C8B-B14F-4D97-AF65-F5344CB8AC3E}">
        <p14:creationId xmlns:p14="http://schemas.microsoft.com/office/powerpoint/2010/main" val="41394852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5E1EB1-6D6F-DDC7-179F-79CB67885677}"/>
              </a:ext>
            </a:extLst>
          </p:cNvPr>
          <p:cNvSpPr>
            <a:spLocks noGrp="1"/>
          </p:cNvSpPr>
          <p:nvPr>
            <p:ph type="ctrTitle"/>
          </p:nvPr>
        </p:nvSpPr>
        <p:spPr/>
        <p:txBody>
          <a:bodyPr/>
          <a:lstStyle/>
          <a:p>
            <a:r>
              <a:rPr lang="en-US"/>
              <a:t>Clean claims</a:t>
            </a:r>
          </a:p>
        </p:txBody>
      </p:sp>
      <p:sp>
        <p:nvSpPr>
          <p:cNvPr id="3" name="Slide Number Placeholder 2">
            <a:extLst>
              <a:ext uri="{FF2B5EF4-FFF2-40B4-BE49-F238E27FC236}">
                <a16:creationId xmlns:a16="http://schemas.microsoft.com/office/drawing/2014/main" id="{9B98E6F2-4FB0-7C16-E303-D435B218555A}"/>
              </a:ext>
            </a:extLst>
          </p:cNvPr>
          <p:cNvSpPr>
            <a:spLocks noGrp="1"/>
          </p:cNvSpPr>
          <p:nvPr>
            <p:ph type="sldNum" sz="quarter" idx="4294967295"/>
          </p:nvPr>
        </p:nvSpPr>
        <p:spPr>
          <a:xfrm>
            <a:off x="0" y="6303963"/>
            <a:ext cx="538163" cy="365125"/>
          </a:xfrm>
        </p:spPr>
        <p:txBody>
          <a:bodyPr/>
          <a:lstStyle/>
          <a:p>
            <a:fld id="{BC8AEE7E-FAD4-4EE3-9D98-D5CFF485C706}" type="slidenum">
              <a:rPr lang="en-US" smtClean="0"/>
              <a:pPr/>
              <a:t>8</a:t>
            </a:fld>
            <a:endParaRPr lang="en-US"/>
          </a:p>
        </p:txBody>
      </p:sp>
    </p:spTree>
    <p:extLst>
      <p:ext uri="{BB962C8B-B14F-4D97-AF65-F5344CB8AC3E}">
        <p14:creationId xmlns:p14="http://schemas.microsoft.com/office/powerpoint/2010/main" val="7868438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FA84B-AB6D-F828-76B5-7F7CB30AA485}"/>
              </a:ext>
            </a:extLst>
          </p:cNvPr>
          <p:cNvSpPr>
            <a:spLocks noGrp="1"/>
          </p:cNvSpPr>
          <p:nvPr>
            <p:ph type="sldNum" sz="quarter" idx="12"/>
          </p:nvPr>
        </p:nvSpPr>
        <p:spPr/>
        <p:txBody>
          <a:bodyPr/>
          <a:lstStyle/>
          <a:p>
            <a:fld id="{BC8AEE7E-FAD4-4EE3-9D98-D5CFF485C706}" type="slidenum">
              <a:rPr lang="en-US" smtClean="0"/>
              <a:t>9</a:t>
            </a:fld>
            <a:endParaRPr lang="en-US"/>
          </a:p>
        </p:txBody>
      </p:sp>
      <p:sp>
        <p:nvSpPr>
          <p:cNvPr id="4" name="Title 3">
            <a:extLst>
              <a:ext uri="{FF2B5EF4-FFF2-40B4-BE49-F238E27FC236}">
                <a16:creationId xmlns:a16="http://schemas.microsoft.com/office/drawing/2014/main" id="{1BD21FC7-B396-54D3-1D9B-8309DBB12660}"/>
              </a:ext>
            </a:extLst>
          </p:cNvPr>
          <p:cNvSpPr>
            <a:spLocks noGrp="1"/>
          </p:cNvSpPr>
          <p:nvPr>
            <p:ph type="title"/>
          </p:nvPr>
        </p:nvSpPr>
        <p:spPr/>
        <p:txBody>
          <a:bodyPr/>
          <a:lstStyle/>
          <a:p>
            <a:r>
              <a:rPr lang="en-US" sz="3600"/>
              <a:t>Clean claims</a:t>
            </a:r>
          </a:p>
        </p:txBody>
      </p:sp>
      <p:sp>
        <p:nvSpPr>
          <p:cNvPr id="3" name="TextBox 2">
            <a:extLst>
              <a:ext uri="{FF2B5EF4-FFF2-40B4-BE49-F238E27FC236}">
                <a16:creationId xmlns:a16="http://schemas.microsoft.com/office/drawing/2014/main" id="{537F9700-B25D-33C4-9769-169CF3429CA1}"/>
              </a:ext>
            </a:extLst>
          </p:cNvPr>
          <p:cNvSpPr txBox="1"/>
          <p:nvPr/>
        </p:nvSpPr>
        <p:spPr>
          <a:xfrm>
            <a:off x="665818" y="1095042"/>
            <a:ext cx="4705129" cy="646331"/>
          </a:xfrm>
          <a:prstGeom prst="rect">
            <a:avLst/>
          </a:prstGeom>
          <a:noFill/>
        </p:spPr>
        <p:txBody>
          <a:bodyPr wrap="square" rtlCol="0">
            <a:spAutoFit/>
          </a:bodyPr>
          <a:lstStyle/>
          <a:p>
            <a:pPr marL="0" marR="0">
              <a:spcBef>
                <a:spcPts val="0"/>
              </a:spcBef>
              <a:spcAft>
                <a:spcPts val="0"/>
              </a:spcAft>
            </a:pPr>
            <a:r>
              <a:rPr lang="en-US" sz="3600" b="1">
                <a:effectLst/>
                <a:latin typeface="Calibri" panose="020F0502020204030204" pitchFamily="34" charset="0"/>
                <a:ea typeface="Times New Roman" panose="02020603050405020304" pitchFamily="18" charset="0"/>
                <a:cs typeface="Calibri" panose="020F0502020204030204" pitchFamily="34" charset="0"/>
              </a:rPr>
              <a:t>What is a clean claim?</a:t>
            </a:r>
            <a:endParaRPr lang="en-US" sz="3600">
              <a:effectLst/>
              <a:latin typeface="Calibri" panose="020F0502020204030204" pitchFamily="34" charset="0"/>
              <a:ea typeface="MS PGothic" panose="020B0600070205080204" pitchFamily="34" charset="-128"/>
              <a:cs typeface="Arial" panose="020B0604020202020204" pitchFamily="34" charset="0"/>
            </a:endParaRPr>
          </a:p>
        </p:txBody>
      </p:sp>
      <p:pic>
        <p:nvPicPr>
          <p:cNvPr id="10" name="Picture 9">
            <a:extLst>
              <a:ext uri="{FF2B5EF4-FFF2-40B4-BE49-F238E27FC236}">
                <a16:creationId xmlns:a16="http://schemas.microsoft.com/office/drawing/2014/main" id="{C5990E5A-BB4C-FF8E-E846-6D2646DEB9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99233" y="1529420"/>
            <a:ext cx="3719945" cy="3719945"/>
          </a:xfrm>
          <a:prstGeom prst="ellipse">
            <a:avLst/>
          </a:prstGeom>
          <a:effectLst/>
        </p:spPr>
      </p:pic>
      <p:sp>
        <p:nvSpPr>
          <p:cNvPr id="11" name="TextBox 10">
            <a:extLst>
              <a:ext uri="{FF2B5EF4-FFF2-40B4-BE49-F238E27FC236}">
                <a16:creationId xmlns:a16="http://schemas.microsoft.com/office/drawing/2014/main" id="{D1F3D449-F476-BD8A-9FDB-AB1D4D74BA2E}"/>
              </a:ext>
            </a:extLst>
          </p:cNvPr>
          <p:cNvSpPr txBox="1"/>
          <p:nvPr/>
        </p:nvSpPr>
        <p:spPr>
          <a:xfrm>
            <a:off x="859780" y="1741373"/>
            <a:ext cx="6649382" cy="1938992"/>
          </a:xfrm>
          <a:prstGeom prst="rect">
            <a:avLst/>
          </a:prstGeom>
          <a:noFill/>
        </p:spPr>
        <p:txBody>
          <a:bodyPr wrap="square" rtlCol="0">
            <a:spAutoFit/>
          </a:bodyPr>
          <a:lstStyle/>
          <a:p>
            <a:pPr marL="0" marR="0">
              <a:spcBef>
                <a:spcPts val="0"/>
              </a:spcBef>
              <a:spcAft>
                <a:spcPts val="0"/>
              </a:spcAft>
            </a:pPr>
            <a:r>
              <a:rPr lang="en-US" sz="2000">
                <a:effectLst/>
                <a:latin typeface="Calibri" panose="020F0502020204030204" pitchFamily="34" charset="0"/>
                <a:ea typeface="MS PGothic" panose="020B0600070205080204" pitchFamily="34" charset="-128"/>
                <a:cs typeface="Arial" panose="020B0604020202020204" pitchFamily="34" charset="0"/>
              </a:rPr>
              <a:t>A clean claim has no defect, impropriety</a:t>
            </a:r>
            <a:r>
              <a:rPr lang="en-US" sz="2000" kern="100">
                <a:effectLst/>
                <a:latin typeface="Calibri" panose="020F0502020204030204" pitchFamily="34" charset="0"/>
                <a:ea typeface="Calibri" panose="020F0502020204030204" pitchFamily="34" charset="0"/>
                <a:cs typeface="Times New Roman" panose="02020603050405020304" pitchFamily="18" charset="0"/>
              </a:rPr>
              <a:t> (including any lack of required substantiating documentation), or circumstance requiring special treatment that prevents timely payment of the claim.</a:t>
            </a:r>
            <a:r>
              <a:rPr lang="en-US" sz="2000">
                <a:effectLst/>
                <a:latin typeface="Calibri" panose="020F0502020204030204" pitchFamily="34" charset="0"/>
                <a:ea typeface="MS PGothic" panose="020B0600070205080204" pitchFamily="34" charset="-128"/>
                <a:cs typeface="Arial" panose="020B0604020202020204" pitchFamily="34" charset="0"/>
              </a:rPr>
              <a:t> Simply put, </a:t>
            </a:r>
            <a:r>
              <a:rPr lang="en-US" sz="2000" b="1">
                <a:effectLst/>
                <a:latin typeface="Calibri" panose="020F0502020204030204" pitchFamily="34" charset="0"/>
                <a:ea typeface="MS PGothic" panose="020B0600070205080204" pitchFamily="34" charset="-128"/>
                <a:cs typeface="Arial" panose="020B0604020202020204" pitchFamily="34" charset="0"/>
              </a:rPr>
              <a:t>clean claims are claims that can be processed without obtaining any additional information from the provider or from a third party</a:t>
            </a:r>
            <a:r>
              <a:rPr lang="en-US" sz="2000">
                <a:effectLst/>
                <a:latin typeface="Calibri" panose="020F0502020204030204" pitchFamily="34" charset="0"/>
                <a:ea typeface="MS PGothic" panose="020B0600070205080204" pitchFamily="34" charset="-128"/>
                <a:cs typeface="Arial" panose="020B0604020202020204" pitchFamily="34" charset="0"/>
              </a:rPr>
              <a:t>.</a:t>
            </a:r>
          </a:p>
        </p:txBody>
      </p:sp>
      <p:sp>
        <p:nvSpPr>
          <p:cNvPr id="12" name="TextBox 11">
            <a:extLst>
              <a:ext uri="{FF2B5EF4-FFF2-40B4-BE49-F238E27FC236}">
                <a16:creationId xmlns:a16="http://schemas.microsoft.com/office/drawing/2014/main" id="{519A553A-DA6B-AB5E-3CFB-D6DA6BA94BE4}"/>
              </a:ext>
            </a:extLst>
          </p:cNvPr>
          <p:cNvSpPr txBox="1"/>
          <p:nvPr/>
        </p:nvSpPr>
        <p:spPr>
          <a:xfrm>
            <a:off x="665818" y="3854699"/>
            <a:ext cx="5649257" cy="461665"/>
          </a:xfrm>
          <a:prstGeom prst="rect">
            <a:avLst/>
          </a:prstGeom>
          <a:noFill/>
        </p:spPr>
        <p:txBody>
          <a:bodyPr wrap="square" rtlCol="0">
            <a:spAutoFit/>
          </a:bodyPr>
          <a:lstStyle/>
          <a:p>
            <a:pPr marL="0" marR="0">
              <a:spcBef>
                <a:spcPts val="0"/>
              </a:spcBef>
              <a:spcAft>
                <a:spcPts val="0"/>
              </a:spcAft>
            </a:pPr>
            <a:r>
              <a:rPr lang="en-US" sz="2400" b="1">
                <a:solidFill>
                  <a:schemeClr val="tx2"/>
                </a:solidFill>
                <a:latin typeface="Calibri" panose="020F0502020204030204" pitchFamily="34" charset="0"/>
                <a:ea typeface="MS PGothic" panose="020B0600070205080204" pitchFamily="34" charset="-128"/>
                <a:cs typeface="Calibri" panose="020F0502020204030204" pitchFamily="34" charset="0"/>
              </a:rPr>
              <a:t>Provider submits a clean claim through:</a:t>
            </a:r>
            <a:endParaRPr lang="en-US" sz="2400">
              <a:solidFill>
                <a:schemeClr val="tx2"/>
              </a:solidFill>
              <a:effectLst/>
              <a:latin typeface="Calibri" panose="020F0502020204030204" pitchFamily="34" charset="0"/>
              <a:ea typeface="MS PGothic" panose="020B0600070205080204" pitchFamily="34" charset="-128"/>
              <a:cs typeface="Arial" panose="020B0604020202020204" pitchFamily="34" charset="0"/>
            </a:endParaRPr>
          </a:p>
        </p:txBody>
      </p:sp>
      <p:sp>
        <p:nvSpPr>
          <p:cNvPr id="13" name="TextBox 12">
            <a:extLst>
              <a:ext uri="{FF2B5EF4-FFF2-40B4-BE49-F238E27FC236}">
                <a16:creationId xmlns:a16="http://schemas.microsoft.com/office/drawing/2014/main" id="{056E1ED1-2FF9-BEAD-F222-647C5B80601A}"/>
              </a:ext>
            </a:extLst>
          </p:cNvPr>
          <p:cNvSpPr txBox="1"/>
          <p:nvPr/>
        </p:nvSpPr>
        <p:spPr>
          <a:xfrm>
            <a:off x="665818" y="4316364"/>
            <a:ext cx="5982273" cy="2431435"/>
          </a:xfrm>
          <a:prstGeom prst="rect">
            <a:avLst/>
          </a:prstGeom>
          <a:noFill/>
        </p:spPr>
        <p:txBody>
          <a:bodyPr wrap="square" lIns="91440" tIns="45720" rIns="91440" bIns="45720" rtlCol="0" anchor="t">
            <a:spAutoFit/>
          </a:bodyPr>
          <a:lstStyle/>
          <a:p>
            <a:pPr marL="342900" indent="-342900">
              <a:buClr>
                <a:schemeClr val="accent6"/>
              </a:buClr>
              <a:buFont typeface="Wingdings" panose="05000000000000000000" pitchFamily="2" charset="2"/>
              <a:buChar char="ü"/>
            </a:pPr>
            <a:r>
              <a:rPr lang="en-US" sz="2000">
                <a:latin typeface="Calibri"/>
                <a:ea typeface="MS PGothic"/>
                <a:cs typeface="Arial"/>
              </a:rPr>
              <a:t>Availity Essentials</a:t>
            </a:r>
            <a:endParaRPr lang="en-US" sz="2000">
              <a:latin typeface="Calibri" panose="020F0502020204030204" pitchFamily="34" charset="0"/>
              <a:ea typeface="MS PGothic" panose="020B0600070205080204" pitchFamily="34" charset="-128"/>
              <a:cs typeface="Arial" panose="020B0604020202020204" pitchFamily="34" charset="0"/>
            </a:endParaRPr>
          </a:p>
          <a:p>
            <a:pPr marL="342900" indent="-342900">
              <a:buClr>
                <a:schemeClr val="accent6"/>
              </a:buClr>
              <a:buFont typeface="Wingdings" panose="05000000000000000000" pitchFamily="2" charset="2"/>
              <a:buChar char="ü"/>
            </a:pPr>
            <a:r>
              <a:rPr lang="en-US" sz="2000">
                <a:latin typeface="Calibri"/>
                <a:ea typeface="MS PGothic"/>
                <a:cs typeface="Arial"/>
              </a:rPr>
              <a:t>EDI via Magellan</a:t>
            </a:r>
          </a:p>
          <a:p>
            <a:pPr marL="342900" indent="-342900">
              <a:buClr>
                <a:schemeClr val="accent6"/>
              </a:buClr>
              <a:buFont typeface="Wingdings" panose="05000000000000000000" pitchFamily="2" charset="2"/>
              <a:buChar char="ü"/>
            </a:pPr>
            <a:r>
              <a:rPr lang="en-US" sz="2000">
                <a:latin typeface="Calibri"/>
                <a:ea typeface="MS PGothic"/>
                <a:cs typeface="Arial"/>
              </a:rPr>
              <a:t>An accepted clearinghouse with Payer ID 01260</a:t>
            </a:r>
            <a:endParaRPr lang="en-US" sz="2000">
              <a:latin typeface="Calibri" panose="020F0502020204030204" pitchFamily="34" charset="0"/>
              <a:ea typeface="MS PGothic" panose="020B0600070205080204" pitchFamily="34" charset="-128"/>
              <a:cs typeface="Arial" panose="020B0604020202020204" pitchFamily="34" charset="0"/>
            </a:endParaRPr>
          </a:p>
          <a:p>
            <a:pPr marL="342900" marR="0" indent="-342900">
              <a:spcBef>
                <a:spcPts val="0"/>
              </a:spcBef>
              <a:spcAft>
                <a:spcPts val="0"/>
              </a:spcAft>
              <a:buClr>
                <a:schemeClr val="accent6"/>
              </a:buClr>
              <a:buFont typeface="Wingdings" panose="05000000000000000000" pitchFamily="2" charset="2"/>
              <a:buChar char="ü"/>
            </a:pPr>
            <a:r>
              <a:rPr lang="en-US" sz="2000">
                <a:latin typeface="Calibri" panose="020F0502020204030204" pitchFamily="34" charset="0"/>
                <a:ea typeface="MS PGothic" panose="020B0600070205080204" pitchFamily="34" charset="-128"/>
                <a:cs typeface="Arial" panose="020B0604020202020204" pitchFamily="34" charset="0"/>
              </a:rPr>
              <a:t>Paper claim and Availity Essentials</a:t>
            </a:r>
          </a:p>
          <a:p>
            <a:pPr lvl="1">
              <a:buClr>
                <a:schemeClr val="accent6"/>
              </a:buClr>
            </a:pPr>
            <a:r>
              <a:rPr lang="en-US">
                <a:latin typeface="Calibri" panose="020F0502020204030204" pitchFamily="34" charset="0"/>
                <a:ea typeface="MS PGothic" panose="020B0600070205080204" pitchFamily="34" charset="-128"/>
                <a:cs typeface="Arial" panose="020B0604020202020204" pitchFamily="34" charset="0"/>
              </a:rPr>
              <a:t>Postal address: </a:t>
            </a:r>
          </a:p>
          <a:p>
            <a:pPr lvl="1">
              <a:buClr>
                <a:schemeClr val="accent6"/>
              </a:buClr>
            </a:pPr>
            <a:r>
              <a:rPr lang="en-US">
                <a:latin typeface="Calibri" panose="020F0502020204030204" pitchFamily="34" charset="0"/>
                <a:ea typeface="MS PGothic" panose="020B0600070205080204" pitchFamily="34" charset="-128"/>
                <a:cs typeface="Arial" panose="020B0604020202020204" pitchFamily="34" charset="0"/>
              </a:rPr>
              <a:t>Magellan Healthcare, Inc.</a:t>
            </a:r>
          </a:p>
          <a:p>
            <a:pPr lvl="1">
              <a:buClr>
                <a:schemeClr val="accent6"/>
              </a:buClr>
            </a:pPr>
            <a:r>
              <a:rPr lang="en-US">
                <a:latin typeface="Calibri" panose="020F0502020204030204" pitchFamily="34" charset="0"/>
                <a:ea typeface="MS PGothic" panose="020B0600070205080204" pitchFamily="34" charset="-128"/>
                <a:cs typeface="Arial" panose="020B0604020202020204" pitchFamily="34" charset="0"/>
              </a:rPr>
              <a:t>P.O. Box 1749</a:t>
            </a:r>
          </a:p>
          <a:p>
            <a:pPr lvl="1">
              <a:buClr>
                <a:schemeClr val="accent6"/>
              </a:buClr>
            </a:pPr>
            <a:r>
              <a:rPr lang="en-US">
                <a:latin typeface="Calibri" panose="020F0502020204030204" pitchFamily="34" charset="0"/>
                <a:ea typeface="MS PGothic" panose="020B0600070205080204" pitchFamily="34" charset="-128"/>
                <a:cs typeface="Arial" panose="020B0604020202020204" pitchFamily="34" charset="0"/>
              </a:rPr>
              <a:t>Maryland Heights, MO 63043</a:t>
            </a:r>
            <a:endParaRPr lang="en-US" sz="2000">
              <a:latin typeface="Calibri" panose="020F0502020204030204" pitchFamily="34" charset="0"/>
              <a:ea typeface="MS PGothic"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292573500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9">
      <a:dk1>
        <a:sysClr val="windowText" lastClr="000000"/>
      </a:dk1>
      <a:lt1>
        <a:sysClr val="window" lastClr="FFFFFF"/>
      </a:lt1>
      <a:dk2>
        <a:srgbClr val="0088CE"/>
      </a:dk2>
      <a:lt2>
        <a:srgbClr val="00B5EF"/>
      </a:lt2>
      <a:accent1>
        <a:srgbClr val="004A7C"/>
      </a:accent1>
      <a:accent2>
        <a:srgbClr val="5C2F92"/>
      </a:accent2>
      <a:accent3>
        <a:srgbClr val="BA0A81"/>
      </a:accent3>
      <a:accent4>
        <a:srgbClr val="F7921E"/>
      </a:accent4>
      <a:accent5>
        <a:srgbClr val="BFD22B"/>
      </a:accent5>
      <a:accent6>
        <a:srgbClr val="23AE49"/>
      </a:accent6>
      <a:hlink>
        <a:srgbClr val="0088CE"/>
      </a:hlink>
      <a:folHlink>
        <a:srgbClr val="004A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6A727A-E82D-4FDE-9A31-526B021A8868}" vid="{176C2FAC-E212-4AF0-BA1C-4F5A0B257DA9}"/>
    </a:ext>
  </a:extLst>
</a:theme>
</file>

<file path=ppt/theme/theme2.xml><?xml version="1.0" encoding="utf-8"?>
<a:theme xmlns:a="http://schemas.openxmlformats.org/drawingml/2006/main" name="10_Office Theme">
  <a:themeElements>
    <a:clrScheme name="Custom 9">
      <a:dk1>
        <a:sysClr val="windowText" lastClr="000000"/>
      </a:dk1>
      <a:lt1>
        <a:sysClr val="window" lastClr="FFFFFF"/>
      </a:lt1>
      <a:dk2>
        <a:srgbClr val="0088CE"/>
      </a:dk2>
      <a:lt2>
        <a:srgbClr val="00B5EF"/>
      </a:lt2>
      <a:accent1>
        <a:srgbClr val="004A7C"/>
      </a:accent1>
      <a:accent2>
        <a:srgbClr val="5C2F92"/>
      </a:accent2>
      <a:accent3>
        <a:srgbClr val="BA0A81"/>
      </a:accent3>
      <a:accent4>
        <a:srgbClr val="F7921E"/>
      </a:accent4>
      <a:accent5>
        <a:srgbClr val="BFD22B"/>
      </a:accent5>
      <a:accent6>
        <a:srgbClr val="23AE49"/>
      </a:accent6>
      <a:hlink>
        <a:srgbClr val="0088CE"/>
      </a:hlink>
      <a:folHlink>
        <a:srgbClr val="004A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HC_Template_Widescreen  -  Read-Only" id="{65244688-D015-4062-8073-C0D8AD7A284D}" vid="{46A1CED0-268B-4883-A6F8-862106F55709}"/>
    </a:ext>
  </a:extLst>
</a:theme>
</file>

<file path=ppt/theme/theme3.xml><?xml version="1.0" encoding="utf-8"?>
<a:theme xmlns:a="http://schemas.openxmlformats.org/drawingml/2006/main" name="Office Theme">
  <a:themeElements>
    <a:clrScheme name="Magellan">
      <a:dk1>
        <a:sysClr val="windowText" lastClr="000000"/>
      </a:dk1>
      <a:lt1>
        <a:sysClr val="window" lastClr="FFFFFF"/>
      </a:lt1>
      <a:dk2>
        <a:srgbClr val="0088CE"/>
      </a:dk2>
      <a:lt2>
        <a:srgbClr val="00B5EF"/>
      </a:lt2>
      <a:accent1>
        <a:srgbClr val="004A7C"/>
      </a:accent1>
      <a:accent2>
        <a:srgbClr val="5C2F92"/>
      </a:accent2>
      <a:accent3>
        <a:srgbClr val="BA0A81"/>
      </a:accent3>
      <a:accent4>
        <a:srgbClr val="F7921E"/>
      </a:accent4>
      <a:accent5>
        <a:srgbClr val="BFD22B"/>
      </a:accent5>
      <a:accent6>
        <a:srgbClr val="23AE49"/>
      </a:accent6>
      <a:hlink>
        <a:srgbClr val="0088CE"/>
      </a:hlink>
      <a:folHlink>
        <a:srgbClr val="004A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6A727A-E82D-4FDE-9A31-526B021A8868}" vid="{176C2FAC-E212-4AF0-BA1C-4F5A0B257D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6589</TotalTime>
  <Words>1321</Words>
  <Application>Microsoft Office PowerPoint</Application>
  <PresentationFormat>Widescreen</PresentationFormat>
  <Paragraphs>334</Paragraphs>
  <Slides>13</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Aller</vt:lpstr>
      <vt:lpstr>Aptos</vt:lpstr>
      <vt:lpstr>Aptos Narrow</vt:lpstr>
      <vt:lpstr>Arial</vt:lpstr>
      <vt:lpstr>Calibri</vt:lpstr>
      <vt:lpstr>var(--font-family-body)</vt:lpstr>
      <vt:lpstr>Wingdings</vt:lpstr>
      <vt:lpstr>Office Theme</vt:lpstr>
      <vt:lpstr>10_Office Theme</vt:lpstr>
      <vt:lpstr>Office Theme</vt:lpstr>
      <vt:lpstr>PowerPoint Presentation</vt:lpstr>
      <vt:lpstr>Authorizations and Submission of claims</vt:lpstr>
      <vt:lpstr>Service Authorization</vt:lpstr>
      <vt:lpstr>Service Authorization</vt:lpstr>
      <vt:lpstr>PowerPoint Presentation</vt:lpstr>
      <vt:lpstr>Diagnosis Codes</vt:lpstr>
      <vt:lpstr>Diagnosis Codes - continued</vt:lpstr>
      <vt:lpstr>Clean claims</vt:lpstr>
      <vt:lpstr>Clean claims</vt:lpstr>
      <vt:lpstr>Claims requirements</vt:lpstr>
      <vt:lpstr>Clean claims</vt:lpstr>
      <vt:lpstr>Claims questions</vt:lpstr>
      <vt:lpstr>Magellan reimbursements </vt:lpstr>
    </vt:vector>
  </TitlesOfParts>
  <Company>Magellan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Fowler, Gail</dc:creator>
  <cp:lastModifiedBy>Burns, Patricia L.</cp:lastModifiedBy>
  <cp:revision>13</cp:revision>
  <dcterms:created xsi:type="dcterms:W3CDTF">2024-08-27T13:54:38Z</dcterms:created>
  <dcterms:modified xsi:type="dcterms:W3CDTF">2025-06-13T18:18:03Z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be07fcc-3295-428b-88ad-2394f5c2a736_Enabled">
    <vt:lpwstr>true</vt:lpwstr>
  </property>
  <property fmtid="{D5CDD505-2E9C-101B-9397-08002B2CF9AE}" pid="3" name="MSIP_Label_8be07fcc-3295-428b-88ad-2394f5c2a736_SetDate">
    <vt:lpwstr>2024-08-27T15:29:14Z</vt:lpwstr>
  </property>
  <property fmtid="{D5CDD505-2E9C-101B-9397-08002B2CF9AE}" pid="4" name="MSIP_Label_8be07fcc-3295-428b-88ad-2394f5c2a736_Method">
    <vt:lpwstr>Standard</vt:lpwstr>
  </property>
  <property fmtid="{D5CDD505-2E9C-101B-9397-08002B2CF9AE}" pid="5" name="MSIP_Label_8be07fcc-3295-428b-88ad-2394f5c2a736_Name">
    <vt:lpwstr>Business Use</vt:lpwstr>
  </property>
  <property fmtid="{D5CDD505-2E9C-101B-9397-08002B2CF9AE}" pid="6" name="MSIP_Label_8be07fcc-3295-428b-88ad-2394f5c2a736_SiteId">
    <vt:lpwstr>a9df4fcb-7f39-49f4-9d70-1ee81b27a772</vt:lpwstr>
  </property>
  <property fmtid="{D5CDD505-2E9C-101B-9397-08002B2CF9AE}" pid="7" name="MSIP_Label_8be07fcc-3295-428b-88ad-2394f5c2a736_ActionId">
    <vt:lpwstr>1a3ea12f-38f4-46c3-8821-fdf601fb4302</vt:lpwstr>
  </property>
  <property fmtid="{D5CDD505-2E9C-101B-9397-08002B2CF9AE}" pid="8" name="MSIP_Label_8be07fcc-3295-428b-88ad-2394f5c2a736_ContentBits">
    <vt:lpwstr>0</vt:lpwstr>
  </property>
</Properties>
</file>